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2"/>
  </p:notesMasterIdLst>
  <p:handoutMasterIdLst>
    <p:handoutMasterId r:id="rId33"/>
  </p:handoutMasterIdLst>
  <p:sldIdLst>
    <p:sldId id="341" r:id="rId3"/>
    <p:sldId id="307" r:id="rId4"/>
    <p:sldId id="308" r:id="rId5"/>
    <p:sldId id="309" r:id="rId6"/>
    <p:sldId id="310" r:id="rId7"/>
    <p:sldId id="311" r:id="rId8"/>
    <p:sldId id="312" r:id="rId9"/>
    <p:sldId id="313" r:id="rId10"/>
    <p:sldId id="314" r:id="rId11"/>
    <p:sldId id="337" r:id="rId12"/>
    <p:sldId id="338" r:id="rId13"/>
    <p:sldId id="339"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05" r:id="rId31"/>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4343" autoAdjust="0"/>
  </p:normalViewPr>
  <p:slideViewPr>
    <p:cSldViewPr snapToGrid="0" snapToObjects="1">
      <p:cViewPr varScale="1">
        <p:scale>
          <a:sx n="111" d="100"/>
          <a:sy n="111" d="100"/>
        </p:scale>
        <p:origin x="1248" y="114"/>
      </p:cViewPr>
      <p:guideLst>
        <p:guide orient="horz" pos="2160"/>
        <p:guide pos="2880"/>
      </p:guideLst>
    </p:cSldViewPr>
  </p:slideViewPr>
  <p:outlineViewPr>
    <p:cViewPr>
      <p:scale>
        <a:sx n="33" d="100"/>
        <a:sy n="33" d="100"/>
      </p:scale>
      <p:origin x="0" y="-187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536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FD0AC35C-B7E9-4AAE-998D-754BBE284437}" type="datetimeFigureOut">
              <a:rPr lang="en-US" altLang="en-US"/>
              <a:pPr/>
              <a:t>3/14/2018</a:t>
            </a:fld>
            <a:endParaRPr lang="en-US" altLang="en-US"/>
          </a:p>
        </p:txBody>
      </p:sp>
      <p:sp>
        <p:nvSpPr>
          <p:cNvPr id="1536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536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B819CD0-7981-459F-9F23-EEBDDC35FC1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a:p>
        </p:txBody>
      </p:sp>
      <p:sp>
        <p:nvSpPr>
          <p:cNvPr id="14339"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a:p>
        </p:txBody>
      </p:sp>
      <p:sp>
        <p:nvSpPr>
          <p:cNvPr id="14340"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4342"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a:p>
        </p:txBody>
      </p:sp>
      <p:sp>
        <p:nvSpPr>
          <p:cNvPr id="14343"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1C8E4E35-8A72-4AD0-AE15-6BD4C36F8D4A}"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138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a:p>
        </p:txBody>
      </p:sp>
      <p:sp>
        <p:nvSpPr>
          <p:cNvPr id="6" name="Shape 22"/>
          <p:cNvSpPr txBox="1">
            <a:spLocks noGrp="1"/>
          </p:cNvSpPr>
          <p:nvPr>
            <p:ph type="dt" idx="11"/>
          </p:nvPr>
        </p:nvSpPr>
        <p:spPr/>
        <p:txBody>
          <a:bodyPr/>
          <a:lstStyle>
            <a:lvl1pPr>
              <a:defRPr/>
            </a:lvl1pPr>
          </a:lstStyle>
          <a:p>
            <a:endParaRPr lang="en-US" altLang="en-US"/>
          </a:p>
        </p:txBody>
      </p:sp>
      <p:sp>
        <p:nvSpPr>
          <p:cNvPr id="7" name="Shape 23"/>
          <p:cNvSpPr txBox="1">
            <a:spLocks noGrp="1"/>
          </p:cNvSpPr>
          <p:nvPr>
            <p:ph type="sldNum" idx="12"/>
          </p:nvPr>
        </p:nvSpPr>
        <p:spPr/>
        <p:txBody>
          <a:bodyPr/>
          <a:lstStyle>
            <a:lvl1pPr>
              <a:defRPr/>
            </a:lvl1pPr>
          </a:lstStyle>
          <a:p>
            <a:fld id="{A0BBCAB7-C467-4C73-BF9D-EDC8F5F43D73}" type="slidenum">
              <a:rPr lang="en-US" altLang="en-US"/>
              <a:pPr/>
              <a:t>‹#›</a:t>
            </a:fld>
            <a:endParaRPr lang="en-US" altLang="en-US"/>
          </a:p>
        </p:txBody>
      </p:sp>
    </p:spTree>
    <p:extLst>
      <p:ext uri="{BB962C8B-B14F-4D97-AF65-F5344CB8AC3E}">
        <p14:creationId xmlns:p14="http://schemas.microsoft.com/office/powerpoint/2010/main" val="356894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0FE7900E-B4A2-4954-A977-A71737811608}" type="slidenum">
              <a:rPr lang="en-US" altLang="en-US"/>
              <a:pPr/>
              <a:t>‹#›</a:t>
            </a:fld>
            <a:endParaRPr lang="en-US" altLang="en-US"/>
          </a:p>
        </p:txBody>
      </p:sp>
    </p:spTree>
    <p:extLst>
      <p:ext uri="{BB962C8B-B14F-4D97-AF65-F5344CB8AC3E}">
        <p14:creationId xmlns:p14="http://schemas.microsoft.com/office/powerpoint/2010/main" val="1472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a:p>
        </p:txBody>
      </p:sp>
      <p:sp>
        <p:nvSpPr>
          <p:cNvPr id="4" name="Shape 82"/>
          <p:cNvSpPr txBox="1">
            <a:spLocks noGrp="1"/>
          </p:cNvSpPr>
          <p:nvPr>
            <p:ph type="sldNum" idx="12"/>
          </p:nvPr>
        </p:nvSpPr>
        <p:spPr/>
        <p:txBody>
          <a:bodyPr/>
          <a:lstStyle>
            <a:lvl1pPr>
              <a:defRPr>
                <a:solidFill>
                  <a:srgbClr val="000000"/>
                </a:solidFill>
              </a:defRPr>
            </a:lvl1pPr>
          </a:lstStyle>
          <a:p>
            <a:fld id="{3E057475-096E-4C25-9D8C-589D5EDCDD89}" type="slidenum">
              <a:rPr lang="en-US" altLang="en-US"/>
              <a:pPr/>
              <a:t>‹#›</a:t>
            </a:fld>
            <a:endParaRPr lang="en-US" altLang="en-US"/>
          </a:p>
        </p:txBody>
      </p:sp>
    </p:spTree>
    <p:extLst>
      <p:ext uri="{BB962C8B-B14F-4D97-AF65-F5344CB8AC3E}">
        <p14:creationId xmlns:p14="http://schemas.microsoft.com/office/powerpoint/2010/main" val="19728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a:p>
        </p:txBody>
      </p:sp>
      <p:sp>
        <p:nvSpPr>
          <p:cNvPr id="5" name="Date Placeholder 3"/>
          <p:cNvSpPr>
            <a:spLocks noGrp="1"/>
          </p:cNvSpPr>
          <p:nvPr>
            <p:ph type="dt" sz="half" idx="11"/>
          </p:nvPr>
        </p:nvSpPr>
        <p:spPr/>
        <p:txBody>
          <a:bodyPr/>
          <a:lstStyle>
            <a:lvl1pPr>
              <a:defRPr/>
            </a:lvl1pPr>
          </a:lstStyle>
          <a:p>
            <a:fld id="{BD6430F9-A8B0-464B-A7DE-484AA5405691}" type="datetimeFigureOut">
              <a:rPr lang="en-US" altLang="en-US"/>
              <a:pPr/>
              <a:t>3/14/2018</a:t>
            </a:fld>
            <a:endParaRPr lang="en-US" altLang="en-US"/>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9C24247E-46EE-4640-8152-0FA3AC632695}" type="slidenum">
              <a:rPr lang="en-US" altLang="en-US"/>
              <a:pPr/>
              <a:t>‹#›</a:t>
            </a:fld>
            <a:endParaRPr lang="en-US" altLang="en-US"/>
          </a:p>
        </p:txBody>
      </p:sp>
    </p:spTree>
    <p:extLst>
      <p:ext uri="{BB962C8B-B14F-4D97-AF65-F5344CB8AC3E}">
        <p14:creationId xmlns:p14="http://schemas.microsoft.com/office/powerpoint/2010/main" val="100885912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Date Placeholder 3"/>
          <p:cNvSpPr>
            <a:spLocks noGrp="1"/>
          </p:cNvSpPr>
          <p:nvPr>
            <p:ph type="dt" sz="half" idx="16"/>
          </p:nvPr>
        </p:nvSpPr>
        <p:spPr/>
        <p:txBody>
          <a:bodyPr/>
          <a:lstStyle>
            <a:lvl1pPr>
              <a:defRPr/>
            </a:lvl1pPr>
          </a:lstStyle>
          <a:p>
            <a:fld id="{E04DD1A3-F2E6-4D5A-8C77-9201A37ECBFF}" type="datetimeFigureOut">
              <a:rPr lang="en-US" altLang="en-US"/>
              <a:pPr/>
              <a:t>3/14/2018</a:t>
            </a:fld>
            <a:endParaRPr lang="en-US" altLang="en-US"/>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63FF499B-F5AE-465D-A191-21558E9FE632}" type="slidenum">
              <a:rPr lang="en-US" altLang="en-US"/>
              <a:pPr/>
              <a:t>‹#›</a:t>
            </a:fld>
            <a:endParaRPr lang="en-US" altLang="en-US"/>
          </a:p>
        </p:txBody>
      </p:sp>
    </p:spTree>
    <p:extLst>
      <p:ext uri="{BB962C8B-B14F-4D97-AF65-F5344CB8AC3E}">
        <p14:creationId xmlns:p14="http://schemas.microsoft.com/office/powerpoint/2010/main" val="60244977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a:p>
        </p:txBody>
      </p:sp>
      <p:sp>
        <p:nvSpPr>
          <p:cNvPr id="8" name="Shape 43"/>
          <p:cNvSpPr txBox="1">
            <a:spLocks noGrp="1"/>
          </p:cNvSpPr>
          <p:nvPr>
            <p:ph type="dt" idx="15"/>
          </p:nvPr>
        </p:nvSpPr>
        <p:spPr/>
        <p:txBody>
          <a:bodyPr/>
          <a:lstStyle>
            <a:lvl1pPr>
              <a:defRPr/>
            </a:lvl1pPr>
          </a:lstStyle>
          <a:p>
            <a:endParaRPr lang="en-US" altLang="en-US"/>
          </a:p>
        </p:txBody>
      </p:sp>
      <p:sp>
        <p:nvSpPr>
          <p:cNvPr id="10" name="Shape 44"/>
          <p:cNvSpPr txBox="1">
            <a:spLocks noGrp="1"/>
          </p:cNvSpPr>
          <p:nvPr>
            <p:ph type="sldNum" idx="16"/>
          </p:nvPr>
        </p:nvSpPr>
        <p:spPr/>
        <p:txBody>
          <a:bodyPr/>
          <a:lstStyle>
            <a:lvl1pPr>
              <a:defRPr/>
            </a:lvl1pPr>
          </a:lstStyle>
          <a:p>
            <a:fld id="{D677CF21-BB6F-4753-8E16-8C7E2A518732}" type="slidenum">
              <a:rPr lang="en-US" altLang="en-US"/>
              <a:pPr/>
              <a:t>‹#›</a:t>
            </a:fld>
            <a:endParaRPr lang="en-US" altLang="en-US"/>
          </a:p>
        </p:txBody>
      </p:sp>
    </p:spTree>
    <p:extLst>
      <p:ext uri="{BB962C8B-B14F-4D97-AF65-F5344CB8AC3E}">
        <p14:creationId xmlns:p14="http://schemas.microsoft.com/office/powerpoint/2010/main" val="2362970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a:p>
        </p:txBody>
      </p:sp>
      <p:sp>
        <p:nvSpPr>
          <p:cNvPr id="3" name="Date Placeholder 2"/>
          <p:cNvSpPr>
            <a:spLocks noGrp="1"/>
          </p:cNvSpPr>
          <p:nvPr>
            <p:ph type="dt"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461F7414-8B93-402C-8F1E-F39A3AFF9C2A}" type="slidenum">
              <a:rPr lang="en-US" altLang="en-US"/>
              <a:pPr/>
              <a:t>‹#›</a:t>
            </a:fld>
            <a:endParaRPr lang="en-US" altLang="en-US"/>
          </a:p>
        </p:txBody>
      </p:sp>
    </p:spTree>
    <p:extLst>
      <p:ext uri="{BB962C8B-B14F-4D97-AF65-F5344CB8AC3E}">
        <p14:creationId xmlns:p14="http://schemas.microsoft.com/office/powerpoint/2010/main" val="39077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a:p>
        </p:txBody>
      </p:sp>
      <p:sp>
        <p:nvSpPr>
          <p:cNvPr id="6" name="Shape 58"/>
          <p:cNvSpPr txBox="1">
            <a:spLocks noGrp="1"/>
          </p:cNvSpPr>
          <p:nvPr>
            <p:ph type="sldNum" idx="12"/>
          </p:nvPr>
        </p:nvSpPr>
        <p:spPr/>
        <p:txBody>
          <a:bodyPr/>
          <a:lstStyle>
            <a:lvl1pPr>
              <a:defRPr>
                <a:solidFill>
                  <a:srgbClr val="000000"/>
                </a:solidFill>
              </a:defRPr>
            </a:lvl1pPr>
          </a:lstStyle>
          <a:p>
            <a:fld id="{262FE39D-1880-4CC0-933C-C9C62B3AB214}" type="slidenum">
              <a:rPr lang="en-US" altLang="en-US"/>
              <a:pPr/>
              <a:t>‹#›</a:t>
            </a:fld>
            <a:endParaRPr lang="en-US" altLang="en-US"/>
          </a:p>
        </p:txBody>
      </p:sp>
    </p:spTree>
    <p:extLst>
      <p:ext uri="{BB962C8B-B14F-4D97-AF65-F5344CB8AC3E}">
        <p14:creationId xmlns:p14="http://schemas.microsoft.com/office/powerpoint/2010/main" val="62646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95842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94845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678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a:p>
        </p:txBody>
      </p:sp>
      <p:sp>
        <p:nvSpPr>
          <p:cNvPr id="7" name="Shape 43"/>
          <p:cNvSpPr txBox="1">
            <a:spLocks noGrp="1"/>
          </p:cNvSpPr>
          <p:nvPr>
            <p:ph type="dt" idx="11"/>
          </p:nvPr>
        </p:nvSpPr>
        <p:spPr/>
        <p:txBody>
          <a:bodyPr/>
          <a:lstStyle>
            <a:lvl1pPr>
              <a:defRPr/>
            </a:lvl1pPr>
          </a:lstStyle>
          <a:p>
            <a:endParaRPr lang="en-US" altLang="en-US"/>
          </a:p>
        </p:txBody>
      </p:sp>
      <p:sp>
        <p:nvSpPr>
          <p:cNvPr id="8" name="Shape 44"/>
          <p:cNvSpPr txBox="1">
            <a:spLocks noGrp="1"/>
          </p:cNvSpPr>
          <p:nvPr>
            <p:ph type="sldNum" idx="12"/>
          </p:nvPr>
        </p:nvSpPr>
        <p:spPr/>
        <p:txBody>
          <a:bodyPr/>
          <a:lstStyle>
            <a:lvl1pPr>
              <a:defRPr/>
            </a:lvl1pPr>
          </a:lstStyle>
          <a:p>
            <a:fld id="{76C67C22-9734-4688-9017-139BDB38F83E}" type="slidenum">
              <a:rPr lang="en-US" altLang="en-US"/>
              <a:pPr/>
              <a:t>‹#›</a:t>
            </a:fld>
            <a:endParaRPr lang="en-US" altLang="en-US"/>
          </a:p>
        </p:txBody>
      </p:sp>
    </p:spTree>
    <p:extLst>
      <p:ext uri="{BB962C8B-B14F-4D97-AF65-F5344CB8AC3E}">
        <p14:creationId xmlns:p14="http://schemas.microsoft.com/office/powerpoint/2010/main" val="365779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998664B5-B718-4237-9296-781A674B7B1B}" type="slidenum">
              <a:rPr lang="en-US" altLang="en-US"/>
              <a:pPr/>
              <a:t>‹#›</a:t>
            </a:fld>
            <a:endParaRPr lang="en-US" altLang="en-US"/>
          </a:p>
        </p:txBody>
      </p:sp>
    </p:spTree>
    <p:extLst>
      <p:ext uri="{BB962C8B-B14F-4D97-AF65-F5344CB8AC3E}">
        <p14:creationId xmlns:p14="http://schemas.microsoft.com/office/powerpoint/2010/main" val="337882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a:p>
        </p:txBody>
      </p:sp>
      <p:sp>
        <p:nvSpPr>
          <p:cNvPr id="5" name="Shape 13"/>
          <p:cNvSpPr txBox="1">
            <a:spLocks noGrp="1"/>
          </p:cNvSpPr>
          <p:nvPr>
            <p:ph type="dt" idx="13"/>
          </p:nvPr>
        </p:nvSpPr>
        <p:spPr>
          <a:ln/>
        </p:spPr>
        <p:txBody>
          <a:bodyPr/>
          <a:lstStyle>
            <a:lvl1pPr>
              <a:defRPr/>
            </a:lvl1pPr>
          </a:lstStyle>
          <a:p>
            <a:endParaRPr lang="en-US" altLang="en-US"/>
          </a:p>
        </p:txBody>
      </p:sp>
      <p:sp>
        <p:nvSpPr>
          <p:cNvPr id="6" name="Shape 14"/>
          <p:cNvSpPr txBox="1">
            <a:spLocks noGrp="1"/>
          </p:cNvSpPr>
          <p:nvPr>
            <p:ph type="sldNum" idx="14"/>
          </p:nvPr>
        </p:nvSpPr>
        <p:spPr>
          <a:ln/>
        </p:spPr>
        <p:txBody>
          <a:bodyPr/>
          <a:lstStyle>
            <a:lvl1pPr>
              <a:defRPr/>
            </a:lvl1pPr>
          </a:lstStyle>
          <a:p>
            <a:fld id="{98273C13-7326-4CFA-AFA7-4E80DDE36051}" type="slidenum">
              <a:rPr lang="en-US" altLang="en-US"/>
              <a:pPr/>
              <a:t>‹#›</a:t>
            </a:fld>
            <a:endParaRPr lang="en-US" altLang="en-US"/>
          </a:p>
        </p:txBody>
      </p:sp>
    </p:spTree>
    <p:extLst>
      <p:ext uri="{BB962C8B-B14F-4D97-AF65-F5344CB8AC3E}">
        <p14:creationId xmlns:p14="http://schemas.microsoft.com/office/powerpoint/2010/main" val="266287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a:p>
        </p:txBody>
      </p:sp>
      <p:sp>
        <p:nvSpPr>
          <p:cNvPr id="4" name="Shape 13"/>
          <p:cNvSpPr txBox="1">
            <a:spLocks noGrp="1"/>
          </p:cNvSpPr>
          <p:nvPr>
            <p:ph type="dt" idx="13"/>
          </p:nvPr>
        </p:nvSpPr>
        <p:spPr>
          <a:ln/>
        </p:spPr>
        <p:txBody>
          <a:bodyPr/>
          <a:lstStyle>
            <a:lvl1pPr>
              <a:defRPr/>
            </a:lvl1pPr>
          </a:lstStyle>
          <a:p>
            <a:endParaRPr lang="en-US" altLang="en-US"/>
          </a:p>
        </p:txBody>
      </p:sp>
      <p:sp>
        <p:nvSpPr>
          <p:cNvPr id="5" name="Shape 14"/>
          <p:cNvSpPr txBox="1">
            <a:spLocks noGrp="1"/>
          </p:cNvSpPr>
          <p:nvPr>
            <p:ph type="sldNum" idx="14"/>
          </p:nvPr>
        </p:nvSpPr>
        <p:spPr>
          <a:ln/>
        </p:spPr>
        <p:txBody>
          <a:bodyPr/>
          <a:lstStyle>
            <a:lvl1pPr>
              <a:defRPr/>
            </a:lvl1pPr>
          </a:lstStyle>
          <a:p>
            <a:fld id="{837E2537-1E03-45CA-8D79-774BAE2192A6}" type="slidenum">
              <a:rPr lang="en-US" altLang="en-US"/>
              <a:pPr/>
              <a:t>‹#›</a:t>
            </a:fld>
            <a:endParaRPr lang="en-US" altLang="en-US"/>
          </a:p>
        </p:txBody>
      </p:sp>
    </p:spTree>
    <p:extLst>
      <p:ext uri="{BB962C8B-B14F-4D97-AF65-F5344CB8AC3E}">
        <p14:creationId xmlns:p14="http://schemas.microsoft.com/office/powerpoint/2010/main" val="149512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BA3C2D85-B369-4581-A5D0-B65DB61B6420}" type="slidenum">
              <a:rPr lang="en-US" altLang="en-US"/>
              <a:pPr/>
              <a:t>‹#›</a:t>
            </a:fld>
            <a:endParaRPr lang="en-US" altLang="en-US"/>
          </a:p>
        </p:txBody>
      </p:sp>
      <p:pic>
        <p:nvPicPr>
          <p:cNvPr id="1031" name="Shape 15" descr="Pearson Logo"/>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5"/>
          <p:cNvSpPr txBox="1">
            <a:spLocks/>
          </p:cNvSpPr>
          <p:nvPr userDrawn="1"/>
        </p:nvSpPr>
        <p:spPr bwMode="auto">
          <a:xfrm>
            <a:off x="2713038" y="6461125"/>
            <a:ext cx="6046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5588" indent="-2555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US" altLang="en-US" sz="1200" dirty="0">
                <a:solidFill>
                  <a:schemeClr val="tx1"/>
                </a:solidFill>
                <a:latin typeface="Verdana" panose="020B0604030504040204" pitchFamily="34" charset="0"/>
              </a:rPr>
              <a:t>Copyright © </a:t>
            </a:r>
            <a:r>
              <a:rPr lang="en-US" altLang="en-US" sz="1200" dirty="0" smtClean="0">
                <a:solidFill>
                  <a:schemeClr val="tx1"/>
                </a:solidFill>
                <a:latin typeface="Verdana" panose="020B0604030504040204" pitchFamily="34" charset="0"/>
              </a:rPr>
              <a:t>2019, 2017, 2015 </a:t>
            </a:r>
            <a:r>
              <a:rPr lang="en-US" altLang="en-US" sz="1200" dirty="0">
                <a:solidFill>
                  <a:schemeClr val="tx1"/>
                </a:solidFill>
                <a:latin typeface="Verdana" panose="020B0604030504040204" pitchFamily="34" charset="0"/>
              </a:rPr>
              <a:t>Pearson Education, Inc. All Rights Reserved</a:t>
            </a: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05" r:id="rId7"/>
    <p:sldLayoutId id="2147483706" r:id="rId8"/>
    <p:sldLayoutId id="2147483707" r:id="rId9"/>
    <p:sldLayoutId id="2147483708" r:id="rId10"/>
    <p:sldLayoutId id="2147483715" r:id="rId11"/>
    <p:sldLayoutId id="2147483716" r:id="rId12"/>
    <p:sldLayoutId id="2147483717" r:id="rId1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C3137A3E-23BD-462D-A5CB-8C97FADD6446}" type="slidenum">
              <a:rPr lang="en-US" altLang="en-US"/>
              <a:pPr/>
              <a:t>‹#›</a:t>
            </a:fld>
            <a:endParaRPr lang="en-US" altLang="en-US"/>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18" r:id="rId1"/>
    <p:sldLayoutId id="2147483719"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hyperlink" Target="http://www2.census.gov/retail/releases/current/arts/ecommerce4541.xls"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pewinternet.org/" TargetMode="External"/><Relationship Id="rId2" Type="http://schemas.openxmlformats.org/officeDocument/2006/relationships/hyperlink" Target="http://www.pewinternet.org/data-trend/internet-use/latest-stats/" TargetMode="External"/><Relationship Id="rId1" Type="http://schemas.openxmlformats.org/officeDocument/2006/relationships/slideLayout" Target="../slideLayouts/slideLayout3.xml"/><Relationship Id="rId6" Type="http://schemas.openxmlformats.org/officeDocument/2006/relationships/hyperlink" Target="https://www.census.gov/" TargetMode="External"/><Relationship Id="rId5" Type="http://schemas.openxmlformats.org/officeDocument/2006/relationships/hyperlink" Target="https://www.clickz.com/" TargetMode="External"/><Relationship Id="rId4" Type="http://schemas.openxmlformats.org/officeDocument/2006/relationships/hyperlink" Target="http://www.clickz.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awte.com/" TargetMode="External"/><Relationship Id="rId2" Type="http://schemas.openxmlformats.org/officeDocument/2006/relationships/hyperlink" Target="http://www.verisign.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12</a:t>
            </a:r>
            <a:endParaRPr lang="en-US" b="1" dirty="0">
              <a:latin typeface="+mn-lt"/>
            </a:endParaRPr>
          </a:p>
        </p:txBody>
      </p:sp>
      <p:sp>
        <p:nvSpPr>
          <p:cNvPr id="5" name="Text Placeholder 4"/>
          <p:cNvSpPr>
            <a:spLocks noGrp="1"/>
          </p:cNvSpPr>
          <p:nvPr>
            <p:ph type="body" idx="3"/>
          </p:nvPr>
        </p:nvSpPr>
        <p:spPr>
          <a:xfrm>
            <a:off x="4773168" y="3114461"/>
            <a:ext cx="3913631" cy="477825"/>
          </a:xfrm>
        </p:spPr>
        <p:txBody>
          <a:bodyPr/>
          <a:lstStyle/>
          <a:p>
            <a:pPr algn="ctr" eaLnBrk="1" fontAlgn="auto" hangingPunct="1">
              <a:spcAft>
                <a:spcPts val="0"/>
              </a:spcAft>
              <a:buSzPct val="100000"/>
              <a:defRPr/>
            </a:pPr>
            <a:r>
              <a:rPr lang="en-US" dirty="0">
                <a:solidFill>
                  <a:schemeClr val="tx1"/>
                </a:solidFill>
                <a:latin typeface="+mn-lt"/>
              </a:rPr>
              <a:t>E-Commerce Overview</a:t>
            </a:r>
            <a:endParaRPr lang="en-US" dirty="0">
              <a:solidFill>
                <a:schemeClr val="tx1"/>
              </a:solidFill>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1638622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E-Commerce U.S. Retail Sales</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5" name="Content Placeholder 4"/>
          <p:cNvSpPr>
            <a:spLocks noGrp="1"/>
          </p:cNvSpPr>
          <p:nvPr>
            <p:ph type="body" idx="1"/>
          </p:nvPr>
        </p:nvSpPr>
        <p:spPr>
          <a:xfrm>
            <a:off x="457200" y="1600200"/>
            <a:ext cx="8229600" cy="3980547"/>
          </a:xfrm>
        </p:spPr>
        <p:txBody>
          <a:bodyPr wrap="square">
            <a:spAutoFit/>
          </a:bodyPr>
          <a:lstStyle/>
          <a:p>
            <a:pPr marL="0" indent="0">
              <a:buNone/>
              <a:defRPr/>
            </a:pPr>
            <a:r>
              <a:rPr lang="en-US" sz="2000" dirty="0" smtClean="0">
                <a:latin typeface="+mn-lt"/>
              </a:rPr>
              <a:t>What do people buy online?</a:t>
            </a:r>
          </a:p>
          <a:p>
            <a:pPr marL="432000" indent="-432000">
              <a:spcBef>
                <a:spcPts val="1000"/>
              </a:spcBef>
              <a:buClr>
                <a:schemeClr val="tx2"/>
              </a:buClr>
              <a:buSzTx/>
              <a:buFont typeface="+mj-lt"/>
              <a:buAutoNum type="arabicPeriod"/>
            </a:pPr>
            <a:r>
              <a:rPr lang="en-US" altLang="en-US" sz="2000" dirty="0">
                <a:solidFill>
                  <a:schemeClr val="tx1"/>
                </a:solidFill>
                <a:latin typeface="+mn-lt"/>
              </a:rPr>
              <a:t>Clothing, accessories, and footwear ($58.2 billion)</a:t>
            </a:r>
          </a:p>
          <a:p>
            <a:pPr marL="432000" indent="-432000">
              <a:spcBef>
                <a:spcPts val="1000"/>
              </a:spcBef>
              <a:buClr>
                <a:schemeClr val="tx2"/>
              </a:buClr>
              <a:buSzTx/>
              <a:buFont typeface="+mj-lt"/>
              <a:buAutoNum type="arabicPeriod"/>
            </a:pPr>
            <a:r>
              <a:rPr lang="en-US" altLang="en-US" sz="2000" dirty="0">
                <a:solidFill>
                  <a:schemeClr val="tx1"/>
                </a:solidFill>
                <a:latin typeface="+mn-lt"/>
              </a:rPr>
              <a:t>Furniture and home furnishings ($32.4 billion)</a:t>
            </a:r>
          </a:p>
          <a:p>
            <a:pPr marL="432000" indent="-432000">
              <a:spcBef>
                <a:spcPts val="1000"/>
              </a:spcBef>
              <a:buClr>
                <a:schemeClr val="tx2"/>
              </a:buClr>
              <a:buSzTx/>
              <a:buFont typeface="+mj-lt"/>
              <a:buAutoNum type="arabicPeriod"/>
            </a:pPr>
            <a:r>
              <a:rPr lang="en-US" altLang="en-US" sz="2000" dirty="0">
                <a:solidFill>
                  <a:schemeClr val="tx1"/>
                </a:solidFill>
                <a:latin typeface="+mn-lt"/>
              </a:rPr>
              <a:t>Electronics and appliances ($30 billion)</a:t>
            </a:r>
          </a:p>
          <a:p>
            <a:pPr marL="432000" indent="-432000">
              <a:spcBef>
                <a:spcPts val="1000"/>
              </a:spcBef>
              <a:buClr>
                <a:schemeClr val="tx2"/>
              </a:buClr>
              <a:buSzTx/>
              <a:buFont typeface="+mj-lt"/>
              <a:buAutoNum type="arabicPeriod"/>
            </a:pPr>
            <a:r>
              <a:rPr lang="en-US" altLang="en-US" sz="2000" dirty="0">
                <a:solidFill>
                  <a:schemeClr val="tx1"/>
                </a:solidFill>
                <a:latin typeface="+mn-lt"/>
              </a:rPr>
              <a:t>Sporting goods ($13.1 billion)</a:t>
            </a:r>
          </a:p>
          <a:p>
            <a:pPr marL="432000" indent="-432000">
              <a:spcBef>
                <a:spcPts val="1000"/>
              </a:spcBef>
              <a:buClr>
                <a:schemeClr val="tx2"/>
              </a:buClr>
              <a:buSzTx/>
              <a:buFont typeface="+mj-lt"/>
              <a:buAutoNum type="arabicPeriod"/>
            </a:pPr>
            <a:r>
              <a:rPr lang="en-US" altLang="en-US" sz="2000" dirty="0">
                <a:solidFill>
                  <a:schemeClr val="tx1"/>
                </a:solidFill>
                <a:latin typeface="+mn-lt"/>
              </a:rPr>
              <a:t>Books and magazines ($12.6 billion)</a:t>
            </a:r>
          </a:p>
          <a:p>
            <a:pPr marL="432000" indent="-432000">
              <a:spcBef>
                <a:spcPts val="1000"/>
              </a:spcBef>
              <a:buClr>
                <a:schemeClr val="tx2"/>
              </a:buClr>
              <a:buSzTx/>
              <a:buFont typeface="+mj-lt"/>
              <a:buAutoNum type="arabicPeriod"/>
            </a:pPr>
            <a:r>
              <a:rPr lang="en-US" altLang="en-US" sz="2000" dirty="0">
                <a:solidFill>
                  <a:schemeClr val="tx1"/>
                </a:solidFill>
                <a:latin typeface="+mn-lt"/>
              </a:rPr>
              <a:t>Toys, hobby goods, and games ($12.1 billion)</a:t>
            </a:r>
          </a:p>
          <a:p>
            <a:pPr marL="432000" indent="-432000">
              <a:spcBef>
                <a:spcPts val="1000"/>
              </a:spcBef>
              <a:buClr>
                <a:schemeClr val="tx2"/>
              </a:buClr>
              <a:buSzTx/>
              <a:buFont typeface="+mj-lt"/>
              <a:buAutoNum type="arabicPeriod"/>
            </a:pPr>
            <a:r>
              <a:rPr lang="en-US" altLang="en-US" sz="2000" dirty="0" smtClean="0">
                <a:solidFill>
                  <a:schemeClr val="tx1"/>
                </a:solidFill>
                <a:latin typeface="+mn-lt"/>
              </a:rPr>
              <a:t>Office </a:t>
            </a:r>
            <a:r>
              <a:rPr lang="en-US" altLang="en-US" sz="2000" dirty="0">
                <a:solidFill>
                  <a:schemeClr val="tx1"/>
                </a:solidFill>
                <a:latin typeface="+mn-lt"/>
              </a:rPr>
              <a:t>equipment and supplies ($10.6 billion)</a:t>
            </a:r>
          </a:p>
          <a:p>
            <a:pPr marL="432000" indent="-432000">
              <a:spcBef>
                <a:spcPts val="1000"/>
              </a:spcBef>
              <a:buClr>
                <a:schemeClr val="tx2"/>
              </a:buClr>
              <a:buSzTx/>
              <a:buFont typeface="+mj-lt"/>
              <a:buAutoNum type="arabicPeriod"/>
            </a:pPr>
            <a:r>
              <a:rPr lang="en-US" altLang="en-US" sz="2000" dirty="0">
                <a:solidFill>
                  <a:schemeClr val="tx1"/>
                </a:solidFill>
                <a:latin typeface="+mn-lt"/>
              </a:rPr>
              <a:t>Food, beer, and wine ($9.8 billion)</a:t>
            </a:r>
          </a:p>
        </p:txBody>
      </p:sp>
      <p:sp>
        <p:nvSpPr>
          <p:cNvPr id="3" name="Text Placeholder 2"/>
          <p:cNvSpPr>
            <a:spLocks noGrp="1"/>
          </p:cNvSpPr>
          <p:nvPr>
            <p:ph type="body" idx="2"/>
          </p:nvPr>
        </p:nvSpPr>
        <p:spPr>
          <a:xfrm>
            <a:off x="457200" y="5594394"/>
            <a:ext cx="8229600" cy="586853"/>
          </a:xfrm>
        </p:spPr>
        <p:txBody>
          <a:bodyPr/>
          <a:lstStyle/>
          <a:p>
            <a:pPr marL="0" indent="0">
              <a:buNone/>
            </a:pPr>
            <a:r>
              <a:rPr lang="en-US" b="1" dirty="0">
                <a:solidFill>
                  <a:schemeClr val="bg2">
                    <a:lumMod val="75000"/>
                  </a:schemeClr>
                </a:solidFill>
                <a:latin typeface="+mn-lt"/>
              </a:rPr>
              <a:t>2015 Sales </a:t>
            </a:r>
            <a:r>
              <a:rPr lang="en-US" b="1" dirty="0" smtClean="0">
                <a:solidFill>
                  <a:schemeClr val="bg2">
                    <a:lumMod val="75000"/>
                  </a:schemeClr>
                </a:solidFill>
                <a:latin typeface="+mn-lt"/>
              </a:rPr>
              <a:t>Figures</a:t>
            </a:r>
            <a:r>
              <a:rPr lang="en-US" dirty="0">
                <a:solidFill>
                  <a:schemeClr val="bg2">
                    <a:lumMod val="75000"/>
                  </a:schemeClr>
                </a:solidFill>
                <a:latin typeface="+mn-lt"/>
              </a:rPr>
              <a:t/>
            </a:r>
            <a:br>
              <a:rPr lang="en-US" dirty="0">
                <a:solidFill>
                  <a:schemeClr val="bg2">
                    <a:lumMod val="75000"/>
                  </a:schemeClr>
                </a:solidFill>
                <a:latin typeface="+mn-lt"/>
              </a:rPr>
            </a:br>
            <a:r>
              <a:rPr lang="en-US" dirty="0">
                <a:latin typeface="+mn-lt"/>
                <a:hlinkClick r:id="rId2" tooltip="http://www2.census.gov/retail/releases/current/arts/ecommerce4541.xls"/>
              </a:rPr>
              <a:t>http</a:t>
            </a:r>
            <a:r>
              <a:rPr lang="en-US" dirty="0" smtClean="0">
                <a:latin typeface="+mn-lt"/>
                <a:hlinkClick r:id="rId2" tooltip="http://www2.census.gov/retail/releases/current/arts/ecommerce4541.xls"/>
              </a:rPr>
              <a:t>://www2.census.gov/retail/releases/current/arts/ecommerce4541.xls</a:t>
            </a:r>
            <a:endParaRPr lang="en-US" dirty="0">
              <a:solidFill>
                <a:schemeClr val="bg2">
                  <a:lumMod val="75000"/>
                </a:schemeClr>
              </a:solidFill>
              <a:latin typeface="+mn-lt"/>
            </a:endParaRPr>
          </a:p>
        </p:txBody>
      </p:sp>
    </p:spTree>
    <p:extLst>
      <p:ext uri="{BB962C8B-B14F-4D97-AF65-F5344CB8AC3E}">
        <p14:creationId xmlns:p14="http://schemas.microsoft.com/office/powerpoint/2010/main" val="2676492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Who’s </a:t>
            </a:r>
            <a:r>
              <a:rPr lang="en-US" kern="1200" spc="-50" dirty="0">
                <a:latin typeface="Times New Roman" panose="02020603050405020304" pitchFamily="18" charset="0"/>
                <a:ea typeface="+mj-ea"/>
                <a:cs typeface="+mj-cs"/>
              </a:rPr>
              <a:t>on the Internet</a:t>
            </a:r>
            <a:r>
              <a:rPr lang="en-US" kern="1200" spc="-50" dirty="0" smtClean="0">
                <a:latin typeface="Times New Roman" panose="02020603050405020304" pitchFamily="18" charset="0"/>
                <a:ea typeface="+mj-ea"/>
                <a:cs typeface="+mj-cs"/>
              </a:rPr>
              <a:t>?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542498"/>
          </a:xfrm>
        </p:spPr>
        <p:txBody>
          <a:bodyPr/>
          <a:lstStyle/>
          <a:p>
            <a:pPr marL="0" indent="0">
              <a:buNone/>
            </a:pPr>
            <a:r>
              <a:rPr lang="en-US" sz="2400" b="1" dirty="0" smtClean="0">
                <a:latin typeface="+mn-lt"/>
              </a:rPr>
              <a:t>Table 12.1 </a:t>
            </a:r>
            <a:r>
              <a:rPr lang="en-US" sz="2400" dirty="0" smtClean="0">
                <a:latin typeface="+mn-lt"/>
              </a:rPr>
              <a:t>Online population</a:t>
            </a:r>
            <a:endParaRPr lang="en-US" sz="2400" dirty="0">
              <a:latin typeface="+mn-lt"/>
            </a:endParaRPr>
          </a:p>
        </p:txBody>
      </p:sp>
      <p:graphicFrame>
        <p:nvGraphicFramePr>
          <p:cNvPr id="5" name="Table 4">
            <a:extLst>
              <a:ext uri="{FF2B5EF4-FFF2-40B4-BE49-F238E27FC236}">
                <a16:creationId xmlns:a16="http://schemas.microsoft.com/office/drawing/2014/main" id="{DD2880A6-01E8-4CDF-B1D0-F57A4CDA4729}"/>
              </a:ext>
            </a:extLst>
          </p:cNvPr>
          <p:cNvGraphicFramePr>
            <a:graphicFrameLocks noGrp="1"/>
          </p:cNvGraphicFramePr>
          <p:nvPr>
            <p:extLst>
              <p:ext uri="{D42A27DB-BD31-4B8C-83A1-F6EECF244321}">
                <p14:modId xmlns:p14="http://schemas.microsoft.com/office/powerpoint/2010/main" val="2908602045"/>
              </p:ext>
            </p:extLst>
          </p:nvPr>
        </p:nvGraphicFramePr>
        <p:xfrm>
          <a:off x="825689" y="2430250"/>
          <a:ext cx="7492621" cy="3871306"/>
        </p:xfrm>
        <a:graphic>
          <a:graphicData uri="http://schemas.openxmlformats.org/drawingml/2006/table">
            <a:tbl>
              <a:tblPr firstRow="1">
                <a:tableStyleId>{2D5ABB26-0587-4C30-8999-92F81FD0307C}</a:tableStyleId>
              </a:tblPr>
              <a:tblGrid>
                <a:gridCol w="4005618">
                  <a:extLst>
                    <a:ext uri="{9D8B030D-6E8A-4147-A177-3AD203B41FA5}">
                      <a16:colId xmlns:a16="http://schemas.microsoft.com/office/drawing/2014/main" val="20000"/>
                    </a:ext>
                  </a:extLst>
                </a:gridCol>
                <a:gridCol w="3487003">
                  <a:extLst>
                    <a:ext uri="{9D8B030D-6E8A-4147-A177-3AD203B41FA5}">
                      <a16:colId xmlns:a16="http://schemas.microsoft.com/office/drawing/2014/main" val="20001"/>
                    </a:ext>
                  </a:extLst>
                </a:gridCol>
              </a:tblGrid>
              <a:tr h="252899">
                <a:tc>
                  <a:txBody>
                    <a:bodyPr/>
                    <a:lstStyle/>
                    <a:p>
                      <a:pPr marL="0" marR="0" algn="ctr">
                        <a:lnSpc>
                          <a:spcPct val="100000"/>
                        </a:lnSpc>
                        <a:spcBef>
                          <a:spcPts val="0"/>
                        </a:spcBef>
                        <a:spcAft>
                          <a:spcPts val="0"/>
                        </a:spcAft>
                      </a:pPr>
                      <a:r>
                        <a:rPr lang="en-US" sz="1600" b="1" dirty="0"/>
                        <a:t>Category</a:t>
                      </a:r>
                      <a:endParaRPr lang="en-US" sz="1600" b="1"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t>Percentage That </a:t>
                      </a:r>
                      <a:r>
                        <a:rPr lang="en-US" sz="1600" b="1" dirty="0" smtClean="0"/>
                        <a:t>Use </a:t>
                      </a:r>
                      <a:r>
                        <a:rPr lang="en-US" sz="1600" b="1" dirty="0"/>
                        <a:t>the Internet</a:t>
                      </a:r>
                      <a:endParaRPr lang="en-US" sz="1600" b="1"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1570">
                <a:tc>
                  <a:txBody>
                    <a:bodyPr/>
                    <a:lstStyle/>
                    <a:p>
                      <a:pPr marL="0" marR="0">
                        <a:lnSpc>
                          <a:spcPct val="100000"/>
                        </a:lnSpc>
                        <a:spcBef>
                          <a:spcPts val="0"/>
                        </a:spcBef>
                        <a:spcAft>
                          <a:spcPts val="0"/>
                        </a:spcAft>
                      </a:pPr>
                      <a:r>
                        <a:rPr lang="en-US" sz="1600" dirty="0"/>
                        <a:t>Men</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89%</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6707">
                <a:tc>
                  <a:txBody>
                    <a:bodyPr/>
                    <a:lstStyle/>
                    <a:p>
                      <a:pPr marL="0" marR="0">
                        <a:lnSpc>
                          <a:spcPct val="100000"/>
                        </a:lnSpc>
                        <a:spcBef>
                          <a:spcPts val="0"/>
                        </a:spcBef>
                        <a:spcAft>
                          <a:spcPts val="0"/>
                        </a:spcAft>
                      </a:pPr>
                      <a:r>
                        <a:rPr lang="en-US" sz="1600" dirty="0"/>
                        <a:t>Women</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86%</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139">
                <a:tc>
                  <a:txBody>
                    <a:bodyPr/>
                    <a:lstStyle/>
                    <a:p>
                      <a:pPr marL="0" marR="0">
                        <a:lnSpc>
                          <a:spcPct val="100000"/>
                        </a:lnSpc>
                        <a:spcBef>
                          <a:spcPts val="0"/>
                        </a:spcBef>
                        <a:spcAft>
                          <a:spcPts val="0"/>
                        </a:spcAft>
                      </a:pPr>
                      <a:r>
                        <a:rPr lang="en-US" sz="1600" dirty="0"/>
                        <a:t>Age: 18-29</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99%</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139">
                <a:tc>
                  <a:txBody>
                    <a:bodyPr/>
                    <a:lstStyle/>
                    <a:p>
                      <a:pPr marL="0" marR="0">
                        <a:lnSpc>
                          <a:spcPct val="100000"/>
                        </a:lnSpc>
                        <a:spcBef>
                          <a:spcPts val="0"/>
                        </a:spcBef>
                        <a:spcAft>
                          <a:spcPts val="0"/>
                        </a:spcAft>
                      </a:pPr>
                      <a:r>
                        <a:rPr lang="en-US" sz="1600" dirty="0"/>
                        <a:t>Age: 30-49</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96%</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3310">
                <a:tc>
                  <a:txBody>
                    <a:bodyPr/>
                    <a:lstStyle/>
                    <a:p>
                      <a:pPr marL="0" marR="0">
                        <a:lnSpc>
                          <a:spcPct val="100000"/>
                        </a:lnSpc>
                        <a:spcBef>
                          <a:spcPts val="0"/>
                        </a:spcBef>
                        <a:spcAft>
                          <a:spcPts val="0"/>
                        </a:spcAft>
                      </a:pPr>
                      <a:r>
                        <a:rPr lang="en-US" sz="1600" dirty="0"/>
                        <a:t>Age: 50-64</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87%</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5182">
                <a:tc>
                  <a:txBody>
                    <a:bodyPr/>
                    <a:lstStyle/>
                    <a:p>
                      <a:pPr marL="0" marR="0">
                        <a:lnSpc>
                          <a:spcPct val="100000"/>
                        </a:lnSpc>
                        <a:spcBef>
                          <a:spcPts val="0"/>
                        </a:spcBef>
                        <a:spcAft>
                          <a:spcPts val="0"/>
                        </a:spcAft>
                      </a:pPr>
                      <a:r>
                        <a:rPr lang="en-US" sz="1600" dirty="0"/>
                        <a:t>Age: Over </a:t>
                      </a:r>
                      <a:r>
                        <a:rPr lang="en-US" sz="1600" dirty="0" smtClean="0"/>
                        <a:t>65</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57%</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139">
                <a:tc>
                  <a:txBody>
                    <a:bodyPr/>
                    <a:lstStyle/>
                    <a:p>
                      <a:pPr marL="0" marR="0">
                        <a:lnSpc>
                          <a:spcPct val="100000"/>
                        </a:lnSpc>
                        <a:spcBef>
                          <a:spcPts val="0"/>
                        </a:spcBef>
                        <a:spcAft>
                          <a:spcPts val="0"/>
                        </a:spcAft>
                      </a:pPr>
                      <a:r>
                        <a:rPr lang="en-US" sz="1600" dirty="0"/>
                        <a:t>Household Income: Less than $30,000</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79%</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9139">
                <a:tc>
                  <a:txBody>
                    <a:bodyPr/>
                    <a:lstStyle/>
                    <a:p>
                      <a:pPr marL="0" marR="0">
                        <a:lnSpc>
                          <a:spcPct val="100000"/>
                        </a:lnSpc>
                        <a:spcBef>
                          <a:spcPts val="0"/>
                        </a:spcBef>
                        <a:spcAft>
                          <a:spcPts val="0"/>
                        </a:spcAft>
                      </a:pPr>
                      <a:r>
                        <a:rPr lang="en-US" sz="1600" dirty="0"/>
                        <a:t>Household Income: $30,000 to $49,999</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90%</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139">
                <a:tc>
                  <a:txBody>
                    <a:bodyPr/>
                    <a:lstStyle/>
                    <a:p>
                      <a:pPr marL="0" marR="0">
                        <a:lnSpc>
                          <a:spcPct val="100000"/>
                        </a:lnSpc>
                        <a:spcBef>
                          <a:spcPts val="0"/>
                        </a:spcBef>
                        <a:spcAft>
                          <a:spcPts val="0"/>
                        </a:spcAft>
                      </a:pPr>
                      <a:r>
                        <a:rPr lang="en-US" sz="1600" dirty="0"/>
                        <a:t>Household Income: $50,000 to $74,999</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95%</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9139">
                <a:tc>
                  <a:txBody>
                    <a:bodyPr/>
                    <a:lstStyle/>
                    <a:p>
                      <a:pPr marL="0" marR="0">
                        <a:lnSpc>
                          <a:spcPct val="100000"/>
                        </a:lnSpc>
                        <a:spcBef>
                          <a:spcPts val="0"/>
                        </a:spcBef>
                        <a:spcAft>
                          <a:spcPts val="0"/>
                        </a:spcAft>
                      </a:pPr>
                      <a:r>
                        <a:rPr lang="en-US" sz="1600" dirty="0"/>
                        <a:t>Household Income: $75,000 or higher</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98%</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9139">
                <a:tc>
                  <a:txBody>
                    <a:bodyPr/>
                    <a:lstStyle/>
                    <a:p>
                      <a:pPr marL="0" marR="0">
                        <a:lnSpc>
                          <a:spcPct val="100000"/>
                        </a:lnSpc>
                        <a:spcBef>
                          <a:spcPts val="0"/>
                        </a:spcBef>
                        <a:spcAft>
                          <a:spcPts val="0"/>
                        </a:spcAft>
                      </a:pPr>
                      <a:r>
                        <a:rPr lang="en-US" sz="1600" dirty="0"/>
                        <a:t>Education: High school graduate</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81%</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9139">
                <a:tc>
                  <a:txBody>
                    <a:bodyPr/>
                    <a:lstStyle/>
                    <a:p>
                      <a:pPr marL="0" marR="0">
                        <a:lnSpc>
                          <a:spcPct val="100000"/>
                        </a:lnSpc>
                        <a:spcBef>
                          <a:spcPts val="0"/>
                        </a:spcBef>
                        <a:spcAft>
                          <a:spcPts val="0"/>
                        </a:spcAft>
                      </a:pPr>
                      <a:r>
                        <a:rPr lang="en-US" sz="1600" dirty="0"/>
                        <a:t>Education: Some college</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smtClean="0"/>
                        <a:t>94.1</a:t>
                      </a:r>
                      <a:r>
                        <a:rPr lang="en-US" sz="1600" dirty="0"/>
                        <a:t>%</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17996">
                <a:tc>
                  <a:txBody>
                    <a:bodyPr/>
                    <a:lstStyle/>
                    <a:p>
                      <a:pPr marL="0" marR="0">
                        <a:lnSpc>
                          <a:spcPct val="100000"/>
                        </a:lnSpc>
                        <a:spcBef>
                          <a:spcPts val="0"/>
                        </a:spcBef>
                        <a:spcAft>
                          <a:spcPts val="0"/>
                        </a:spcAft>
                      </a:pPr>
                      <a:r>
                        <a:rPr lang="en-US" sz="1600" dirty="0"/>
                        <a:t>Education: College graduate</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t>98%</a:t>
                      </a:r>
                      <a:endParaRPr lang="en-US" sz="1600" dirty="0">
                        <a:solidFill>
                          <a:schemeClr val="tx1"/>
                        </a:solidFill>
                        <a:latin typeface="Times New Roman"/>
                        <a:ea typeface="Times New Roman"/>
                        <a:cs typeface="Times New Roman"/>
                      </a:endParaRPr>
                    </a:p>
                  </a:txBody>
                  <a:tcPr marL="50800" marR="50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180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Who’s </a:t>
            </a:r>
            <a:r>
              <a:rPr lang="en-US" kern="1200" spc="-50" dirty="0">
                <a:latin typeface="Times New Roman" panose="02020603050405020304" pitchFamily="18" charset="0"/>
                <a:ea typeface="+mj-ea"/>
                <a:cs typeface="+mj-cs"/>
              </a:rPr>
              <a:t>on the Internet</a:t>
            </a:r>
            <a:r>
              <a:rPr lang="en-US" kern="1200" spc="-50" dirty="0" smtClean="0">
                <a:latin typeface="Times New Roman" panose="02020603050405020304" pitchFamily="18" charset="0"/>
                <a:ea typeface="+mj-ea"/>
                <a:cs typeface="+mj-cs"/>
              </a:rPr>
              <a:t>? </a:t>
            </a:r>
            <a:r>
              <a:rPr lang="en-US" sz="2000" b="0" kern="1200" spc="-50" dirty="0" smtClean="0">
                <a:latin typeface="Times New Roman" panose="02020603050405020304" pitchFamily="18" charset="0"/>
                <a:ea typeface="+mj-ea"/>
                <a:cs typeface="+mj-cs"/>
              </a:rPr>
              <a:t>(2 of 2)</a:t>
            </a:r>
            <a:endParaRPr lang="en-US" sz="2000" b="0" kern="1200" spc="-50" dirty="0">
              <a:latin typeface="Times New Roman" panose="02020603050405020304" pitchFamily="18" charset="0"/>
              <a:ea typeface="+mj-ea"/>
              <a:cs typeface="+mj-cs"/>
            </a:endParaRPr>
          </a:p>
        </p:txBody>
      </p:sp>
      <p:sp>
        <p:nvSpPr>
          <p:cNvPr id="6" name="Text Placeholder 5"/>
          <p:cNvSpPr>
            <a:spLocks noGrp="1"/>
          </p:cNvSpPr>
          <p:nvPr>
            <p:ph type="body" idx="1"/>
          </p:nvPr>
        </p:nvSpPr>
        <p:spPr/>
        <p:txBody>
          <a:bodyPr/>
          <a:lstStyle/>
          <a:p>
            <a:pPr marL="255651" indent="-255651" eaLnBrk="1" hangingPunct="1">
              <a:defRPr/>
            </a:pPr>
            <a:r>
              <a:rPr lang="en-US" altLang="en-US" sz="2400" kern="1200" dirty="0">
                <a:solidFill>
                  <a:srgbClr val="000000"/>
                </a:solidFill>
                <a:latin typeface="+mn-lt"/>
              </a:rPr>
              <a:t>Source:</a:t>
            </a:r>
            <a:r>
              <a:rPr lang="en-US" altLang="en-US" sz="2400" kern="1200" dirty="0">
                <a:solidFill>
                  <a:srgbClr val="000000"/>
                </a:solidFill>
                <a:latin typeface="+mn-lt"/>
                <a:hlinkClick r:id="rId2"/>
              </a:rPr>
              <a:t> </a:t>
            </a:r>
            <a:r>
              <a:rPr lang="en-US" altLang="en-US" sz="2400" kern="1200" dirty="0">
                <a:solidFill>
                  <a:srgbClr val="000000"/>
                </a:solidFill>
                <a:latin typeface="+mn-lt"/>
                <a:hlinkClick r:id="rId2" tooltip="http://www.pewinternet.org/fact-sheet/internet-broadband/"/>
              </a:rPr>
              <a:t>http://www.pewinternet.org/data-trend/internet-use/latest-stats/</a:t>
            </a:r>
            <a:endParaRPr lang="en-US" altLang="en-US" sz="2400" kern="1200" dirty="0">
              <a:solidFill>
                <a:srgbClr val="000000"/>
              </a:solidFill>
              <a:latin typeface="+mn-lt"/>
            </a:endParaRPr>
          </a:p>
          <a:p>
            <a:pPr marL="255651" indent="-255651" eaLnBrk="1" hangingPunct="1">
              <a:defRPr/>
            </a:pPr>
            <a:r>
              <a:rPr lang="en-US" altLang="en-US" sz="2400" kern="1200" dirty="0">
                <a:solidFill>
                  <a:srgbClr val="000000"/>
                </a:solidFill>
                <a:latin typeface="+mn-lt"/>
                <a:cs typeface="Times New Roman" panose="02020603050405020304" pitchFamily="18" charset="0"/>
              </a:rPr>
              <a:t>Other Demographics:</a:t>
            </a:r>
          </a:p>
          <a:p>
            <a:pPr marL="741553" lvl="1" indent="-284353" eaLnBrk="1" hangingPunct="1">
              <a:buFont typeface="Arial" panose="020B0604020202020204" pitchFamily="34" charset="0"/>
              <a:buChar char="–"/>
              <a:defRPr/>
            </a:pPr>
            <a:r>
              <a:rPr lang="en-US" altLang="en-US" sz="2400" kern="1200" dirty="0">
                <a:solidFill>
                  <a:srgbClr val="000000"/>
                </a:solidFill>
                <a:latin typeface="+mn-lt"/>
                <a:cs typeface="Times New Roman" panose="02020603050405020304" pitchFamily="18" charset="0"/>
                <a:hlinkClick r:id="rId3" tooltip="http://www.pewinternet.org/"/>
              </a:rPr>
              <a:t>http://www.pewinternet.org/</a:t>
            </a:r>
            <a:endParaRPr lang="en-US" altLang="en-US" sz="2400" kern="1200" dirty="0">
              <a:solidFill>
                <a:srgbClr val="000000"/>
              </a:solidFill>
              <a:latin typeface="+mn-lt"/>
              <a:cs typeface="Times New Roman" panose="02020603050405020304" pitchFamily="18" charset="0"/>
              <a:hlinkClick r:id="rId4"/>
            </a:endParaRPr>
          </a:p>
          <a:p>
            <a:pPr marL="741553" lvl="1" indent="-284353" eaLnBrk="1" hangingPunct="1">
              <a:buFont typeface="Arial" panose="020B0604020202020204" pitchFamily="34" charset="0"/>
              <a:buChar char="–"/>
              <a:defRPr/>
            </a:pPr>
            <a:r>
              <a:rPr lang="en-US" altLang="en-US" sz="2400" kern="1200" dirty="0">
                <a:solidFill>
                  <a:srgbClr val="000000"/>
                </a:solidFill>
                <a:latin typeface="+mn-lt"/>
                <a:cs typeface="Times New Roman" panose="02020603050405020304" pitchFamily="18" charset="0"/>
                <a:hlinkClick r:id="rId5" tooltip="https://www.clickz.com/"/>
              </a:rPr>
              <a:t>http://www.clickz.com</a:t>
            </a:r>
            <a:endParaRPr lang="en-US" altLang="en-US" sz="2400" kern="1200" dirty="0">
              <a:solidFill>
                <a:srgbClr val="000000"/>
              </a:solidFill>
              <a:latin typeface="+mn-lt"/>
              <a:cs typeface="Times New Roman" panose="02020603050405020304" pitchFamily="18" charset="0"/>
            </a:endParaRPr>
          </a:p>
          <a:p>
            <a:pPr marL="741553" lvl="1" indent="-284353" eaLnBrk="1" hangingPunct="1">
              <a:buFont typeface="Arial" panose="020B0604020202020204" pitchFamily="34" charset="0"/>
              <a:buChar char="–"/>
              <a:defRPr/>
            </a:pPr>
            <a:r>
              <a:rPr lang="en-US" altLang="en-US" sz="2400" kern="1200" dirty="0">
                <a:solidFill>
                  <a:srgbClr val="000000"/>
                </a:solidFill>
                <a:latin typeface="+mn-lt"/>
                <a:cs typeface="Times New Roman" panose="02020603050405020304" pitchFamily="18" charset="0"/>
                <a:hlinkClick r:id="rId6" tooltip="https://www.census.gov/"/>
              </a:rPr>
              <a:t>http://</a:t>
            </a:r>
            <a:r>
              <a:rPr lang="en-US" altLang="en-US" sz="2400" kern="1200" dirty="0" smtClean="0">
                <a:solidFill>
                  <a:srgbClr val="000000"/>
                </a:solidFill>
                <a:latin typeface="+mn-lt"/>
                <a:cs typeface="Times New Roman" panose="02020603050405020304" pitchFamily="18" charset="0"/>
                <a:hlinkClick r:id="rId6" tooltip="https://www.census.gov/"/>
              </a:rPr>
              <a:t>www.census.gov/eos/www/ebusiness614.htm</a:t>
            </a:r>
            <a:endParaRPr lang="en-US" altLang="en-US" sz="2400" kern="1200" dirty="0">
              <a:solidFill>
                <a:srgbClr val="000000"/>
              </a:solidFill>
              <a:latin typeface="+mn-lt"/>
              <a:cs typeface="Times New Roman" panose="02020603050405020304" pitchFamily="18" charset="0"/>
            </a:endParaRPr>
          </a:p>
        </p:txBody>
      </p:sp>
    </p:spTree>
    <p:extLst>
      <p:ext uri="{BB962C8B-B14F-4D97-AF65-F5344CB8AC3E}">
        <p14:creationId xmlns:p14="http://schemas.microsoft.com/office/powerpoint/2010/main" val="3932554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Issues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00736"/>
          </a:xfrm>
        </p:spPr>
        <p:txBody>
          <a:bodyPr>
            <a:spAutoFit/>
          </a:bodyPr>
          <a:lstStyle/>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Intellectual Property</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Security</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Fraud</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Taxation</a:t>
            </a:r>
          </a:p>
          <a:p>
            <a:pPr marL="255651" indent="-255651" eaLnBrk="1" hangingPunct="1">
              <a:tabLst/>
              <a:defRPr/>
            </a:pPr>
            <a:r>
              <a:rPr lang="en-US" altLang="en-US" sz="2400" kern="1200" dirty="0">
                <a:solidFill>
                  <a:srgbClr val="000000"/>
                </a:solidFill>
                <a:latin typeface="Arial (Body)"/>
                <a:ea typeface="+mn-ea"/>
                <a:cs typeface="Times New Roman" panose="02020603050405020304" pitchFamily="18" charset="0"/>
              </a:rPr>
              <a:t>International </a:t>
            </a:r>
            <a:r>
              <a:rPr lang="en-US" altLang="en-US" sz="2400" kern="1200" dirty="0" smtClean="0">
                <a:solidFill>
                  <a:srgbClr val="000000"/>
                </a:solidFill>
                <a:latin typeface="Arial (Body)"/>
                <a:ea typeface="+mn-ea"/>
                <a:cs typeface="Times New Roman" panose="02020603050405020304" pitchFamily="18" charset="0"/>
              </a:rPr>
              <a:t>Commerce</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Security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185731"/>
          </a:xfrm>
        </p:spPr>
        <p:txBody>
          <a:bodyPr>
            <a:spAutoFit/>
          </a:bodyPr>
          <a:lstStyle/>
          <a:p>
            <a:pPr marL="255651" indent="-255651" eaLnBrk="1" fontAlgn="auto" hangingPunct="1">
              <a:tabLst/>
              <a:defRPr/>
            </a:pPr>
            <a:r>
              <a:rPr lang="en-US" sz="2200" kern="1200" dirty="0">
                <a:solidFill>
                  <a:srgbClr val="000000"/>
                </a:solidFill>
                <a:latin typeface="Arial (Body)"/>
                <a:ea typeface="+mn-ea"/>
                <a:cs typeface="Arial" pitchFamily="34" charset="0"/>
              </a:rPr>
              <a:t>Encryption</a:t>
            </a:r>
          </a:p>
          <a:p>
            <a:pPr marL="741553" lvl="1" indent="-284353" eaLnBrk="1" fontAlgn="auto" hangingPunct="1">
              <a:buFont typeface="Arial" panose="020B0604020202020204" pitchFamily="34" charset="0"/>
              <a:buChar char="–"/>
              <a:defRPr/>
            </a:pPr>
            <a:r>
              <a:rPr lang="en-US" sz="2200" kern="1200" dirty="0">
                <a:solidFill>
                  <a:srgbClr val="000000"/>
                </a:solidFill>
                <a:latin typeface="Arial (Body)"/>
                <a:ea typeface="+mn-ea"/>
                <a:cs typeface="Arial" pitchFamily="34" charset="0"/>
              </a:rPr>
              <a:t>Ensures privacy within an organization and on the Internet.</a:t>
            </a:r>
          </a:p>
          <a:p>
            <a:pPr marL="741553" lvl="1" indent="-284353" eaLnBrk="1" fontAlgn="auto" hangingPunct="1">
              <a:buFont typeface="Arial" panose="020B0604020202020204" pitchFamily="34" charset="0"/>
              <a:buChar char="–"/>
              <a:defRPr/>
            </a:pPr>
            <a:r>
              <a:rPr lang="en-US" sz="2200" kern="1200" dirty="0">
                <a:solidFill>
                  <a:srgbClr val="000000"/>
                </a:solidFill>
                <a:latin typeface="Arial (Body)"/>
                <a:ea typeface="+mn-ea"/>
                <a:cs typeface="Arial" pitchFamily="34" charset="0"/>
              </a:rPr>
              <a:t>The conversion of data into an unreadable form, called a </a:t>
            </a:r>
            <a:r>
              <a:rPr lang="en-US" sz="2200" kern="1200" dirty="0" smtClean="0">
                <a:solidFill>
                  <a:srgbClr val="000000"/>
                </a:solidFill>
                <a:latin typeface="Arial (Body)"/>
                <a:ea typeface="+mn-ea"/>
                <a:cs typeface="Arial" pitchFamily="34" charset="0"/>
              </a:rPr>
              <a:t>ciphertext.</a:t>
            </a:r>
            <a:endParaRPr lang="en-US" sz="2200" kern="1200" dirty="0">
              <a:solidFill>
                <a:srgbClr val="000000"/>
              </a:solidFill>
              <a:latin typeface="Arial (Body)"/>
              <a:ea typeface="+mn-ea"/>
              <a:cs typeface="Arial" pitchFamily="34" charset="0"/>
            </a:endParaRPr>
          </a:p>
          <a:p>
            <a:pPr marL="255651" indent="-255651" eaLnBrk="1" fontAlgn="auto" hangingPunct="1">
              <a:tabLst/>
              <a:defRPr/>
            </a:pPr>
            <a:r>
              <a:rPr lang="en-US" sz="2200" kern="1200" dirty="0" smtClean="0">
                <a:solidFill>
                  <a:srgbClr val="000000"/>
                </a:solidFill>
                <a:latin typeface="Arial (Body)"/>
                <a:ea typeface="+mn-ea"/>
                <a:cs typeface="Arial" pitchFamily="34" charset="0"/>
              </a:rPr>
              <a:t>Decryption</a:t>
            </a:r>
            <a:endParaRPr lang="en-US" sz="2200" kern="1200" dirty="0">
              <a:solidFill>
                <a:srgbClr val="000000"/>
              </a:solidFill>
              <a:latin typeface="Arial (Body)"/>
              <a:ea typeface="+mn-ea"/>
              <a:cs typeface="Arial" pitchFamily="34" charset="0"/>
            </a:endParaRPr>
          </a:p>
          <a:p>
            <a:pPr marL="741553" lvl="1" indent="-284353" eaLnBrk="1" fontAlgn="auto" hangingPunct="1">
              <a:buFont typeface="Arial" panose="020B0604020202020204" pitchFamily="34" charset="0"/>
              <a:buChar char="–"/>
              <a:defRPr/>
            </a:pPr>
            <a:r>
              <a:rPr lang="en-US" sz="2200" kern="1200" dirty="0">
                <a:solidFill>
                  <a:srgbClr val="000000"/>
                </a:solidFill>
                <a:latin typeface="Arial (Body)"/>
                <a:ea typeface="+mn-ea"/>
                <a:cs typeface="Arial" pitchFamily="34" charset="0"/>
              </a:rPr>
              <a:t>The process of converting the ciphertext back into its original form, called plaintext or cleartext, so it can be </a:t>
            </a:r>
            <a:r>
              <a:rPr lang="en-US" sz="2200" kern="1200" dirty="0" smtClean="0">
                <a:solidFill>
                  <a:srgbClr val="000000"/>
                </a:solidFill>
                <a:latin typeface="Arial (Body)"/>
                <a:ea typeface="+mn-ea"/>
                <a:cs typeface="Arial" pitchFamily="34" charset="0"/>
              </a:rPr>
              <a:t>understood.</a:t>
            </a:r>
            <a:endParaRPr lang="en-US" sz="2200" kern="1200" dirty="0">
              <a:solidFill>
                <a:srgbClr val="000000"/>
              </a:solidFill>
              <a:latin typeface="Arial (Body)"/>
              <a:ea typeface="+mn-ea"/>
              <a:cs typeface="Arial" pitchFamily="34" charset="0"/>
            </a:endParaRPr>
          </a:p>
          <a:p>
            <a:pPr eaLnBrk="1" fontAlgn="auto" hangingPunct="1">
              <a:tabLst/>
              <a:defRPr/>
            </a:pPr>
            <a:r>
              <a:rPr lang="en-US" sz="2200" kern="1200" dirty="0" smtClean="0">
                <a:solidFill>
                  <a:srgbClr val="000000"/>
                </a:solidFill>
                <a:latin typeface="Arial (Body)"/>
                <a:ea typeface="+mn-ea"/>
                <a:cs typeface="Arial" pitchFamily="34" charset="0"/>
              </a:rPr>
              <a:t>The </a:t>
            </a:r>
            <a:r>
              <a:rPr lang="en-US" sz="2200" kern="1200" dirty="0">
                <a:solidFill>
                  <a:srgbClr val="000000"/>
                </a:solidFill>
                <a:latin typeface="Arial (Body)"/>
                <a:ea typeface="+mn-ea"/>
                <a:cs typeface="Arial" pitchFamily="34" charset="0"/>
              </a:rPr>
              <a:t>encryption/decryption process requires an algorithm and a </a:t>
            </a:r>
            <a:r>
              <a:rPr lang="en-US" sz="2200" kern="1200" dirty="0" smtClean="0">
                <a:solidFill>
                  <a:srgbClr val="000000"/>
                </a:solidFill>
                <a:latin typeface="Arial (Body)"/>
                <a:ea typeface="+mn-ea"/>
                <a:cs typeface="Arial" pitchFamily="34" charset="0"/>
              </a:rPr>
              <a:t>key.</a:t>
            </a:r>
            <a:endParaRPr lang="en-US" sz="2200" kern="1200" dirty="0">
              <a:solidFill>
                <a:srgbClr val="000000"/>
              </a:solidFill>
              <a:latin typeface="Arial (Body)"/>
              <a:ea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Security Encryption Types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293453"/>
          </a:xfrm>
        </p:spPr>
        <p:txBody>
          <a:bodyPr>
            <a:spAutoFit/>
          </a:bodyPr>
          <a:lstStyle/>
          <a:p>
            <a:pPr marL="0" indent="0" eaLnBrk="1" fontAlgn="auto" hangingPunct="1">
              <a:buNone/>
              <a:tabLst/>
              <a:defRPr/>
            </a:pPr>
            <a:r>
              <a:rPr lang="en-US" altLang="en-US" sz="2400" kern="1200" dirty="0">
                <a:solidFill>
                  <a:srgbClr val="000000"/>
                </a:solidFill>
                <a:latin typeface="Arial (Body)"/>
                <a:ea typeface="+mn-ea"/>
                <a:cs typeface="Arial" panose="020B0604020202020204" pitchFamily="34" charset="0"/>
              </a:rPr>
              <a:t>Secure </a:t>
            </a:r>
            <a:r>
              <a:rPr lang="pt-BR" altLang="en-US" sz="2400" kern="1200" dirty="0" smtClean="0">
                <a:solidFill>
                  <a:srgbClr val="000000"/>
                </a:solidFill>
                <a:latin typeface="Arial (Body)"/>
                <a:ea typeface="+mn-ea"/>
                <a:cs typeface="Arial" panose="020B0604020202020204" pitchFamily="34" charset="0"/>
              </a:rPr>
              <a:t>E-Commerce </a:t>
            </a:r>
            <a:r>
              <a:rPr lang="en-US" altLang="en-US" sz="2400" kern="1200" dirty="0" smtClean="0">
                <a:solidFill>
                  <a:srgbClr val="000000"/>
                </a:solidFill>
                <a:latin typeface="Arial (Body)"/>
                <a:ea typeface="+mn-ea"/>
                <a:cs typeface="Arial" panose="020B0604020202020204" pitchFamily="34" charset="0"/>
              </a:rPr>
              <a:t>transactions </a:t>
            </a:r>
            <a:r>
              <a:rPr lang="en-US" altLang="en-US" sz="2400" kern="1200" dirty="0">
                <a:solidFill>
                  <a:srgbClr val="000000"/>
                </a:solidFill>
                <a:latin typeface="Arial (Body)"/>
                <a:ea typeface="+mn-ea"/>
                <a:cs typeface="Arial" panose="020B0604020202020204" pitchFamily="34" charset="0"/>
              </a:rPr>
              <a:t>use the encryption technologies </a:t>
            </a:r>
            <a:r>
              <a:rPr lang="en-US" altLang="en-US" sz="2400" kern="1200" dirty="0" smtClean="0">
                <a:solidFill>
                  <a:srgbClr val="000000"/>
                </a:solidFill>
                <a:latin typeface="Arial (Body)"/>
                <a:ea typeface="+mn-ea"/>
                <a:cs typeface="Arial" panose="020B0604020202020204" pitchFamily="34" charset="0"/>
              </a:rPr>
              <a:t>below:</a:t>
            </a:r>
            <a:endParaRPr lang="en-US" altLang="en-US" sz="2400" kern="1200" dirty="0">
              <a:solidFill>
                <a:srgbClr val="000000"/>
              </a:solidFill>
              <a:latin typeface="Arial (Body)"/>
              <a:ea typeface="+mn-ea"/>
              <a:cs typeface="Arial" panose="020B0604020202020204" pitchFamily="34" charset="0"/>
            </a:endParaRPr>
          </a:p>
          <a:p>
            <a:pPr eaLnBrk="1" fontAlgn="auto" hangingPunct="1">
              <a:tabLst/>
              <a:defRPr/>
            </a:pPr>
            <a:r>
              <a:rPr lang="en-US" altLang="en-US" sz="2400" kern="1200" dirty="0" smtClean="0">
                <a:solidFill>
                  <a:srgbClr val="000000"/>
                </a:solidFill>
                <a:latin typeface="Arial (Body)"/>
                <a:ea typeface="+mn-ea"/>
                <a:cs typeface="Arial" panose="020B0604020202020204" pitchFamily="34" charset="0"/>
              </a:rPr>
              <a:t>Symmetric-key </a:t>
            </a:r>
            <a:r>
              <a:rPr lang="en-US" altLang="en-US" sz="2400" kern="1200" dirty="0">
                <a:solidFill>
                  <a:srgbClr val="000000"/>
                </a:solidFill>
                <a:latin typeface="Arial (Body)"/>
                <a:ea typeface="+mn-ea"/>
                <a:cs typeface="Arial" panose="020B0604020202020204" pitchFamily="34" charset="0"/>
              </a:rPr>
              <a:t>Encryption</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Asymmetric-key Encryption</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Hash Encryption</a:t>
            </a:r>
          </a:p>
          <a:p>
            <a:pPr marL="0" indent="0" eaLnBrk="1" fontAlgn="auto" hangingPunct="1">
              <a:buNone/>
              <a:tabLst/>
              <a:defRPr/>
            </a:pP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L (</a:t>
            </a:r>
            <a:r>
              <a:rPr lang="en-US" altLang="en-US" sz="2400" kern="1200" dirty="0">
                <a:solidFill>
                  <a:srgbClr val="000000"/>
                </a:solidFill>
                <a:latin typeface="Arial (Body)"/>
                <a:ea typeface="+mn-ea"/>
                <a:cs typeface="Times New Roman" panose="02020603050405020304" pitchFamily="18" charset="0"/>
              </a:rPr>
              <a:t>Secure Sockets </a:t>
            </a:r>
            <a:r>
              <a:rPr lang="en-US" altLang="en-US" sz="2400" kern="1200" dirty="0" smtClean="0">
                <a:solidFill>
                  <a:srgbClr val="000000"/>
                </a:solidFill>
                <a:latin typeface="Arial (Body)"/>
                <a:ea typeface="+mn-ea"/>
                <a:cs typeface="Times New Roman" panose="02020603050405020304" pitchFamily="18" charset="0"/>
              </a:rPr>
              <a:t>Layer)</a:t>
            </a:r>
            <a:endParaRPr lang="en-US" altLang="en-US" sz="2400" kern="1200" dirty="0">
              <a:solidFill>
                <a:srgbClr val="000000"/>
              </a:solidFill>
              <a:latin typeface="Arial (Body)"/>
              <a:ea typeface="+mn-ea"/>
              <a:cs typeface="Times New Roman" panose="02020603050405020304" pitchFamily="18" charset="0"/>
            </a:endParaRP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Utilizes these encryption technologies</a:t>
            </a:r>
          </a:p>
          <a:p>
            <a:pPr marL="255600" lvl="1" indent="-255600" eaLnBrk="1" fontAlgn="auto"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Provides for secure transmission of data on the Internet.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Security: Symmetric-Key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692316" cy="4647396"/>
          </a:xfrm>
        </p:spPr>
        <p:txBody>
          <a:bodyPr wrap="square">
            <a:spAutoFit/>
          </a:bodyPr>
          <a:lstStyle/>
          <a:p>
            <a:pPr marL="0" indent="0" eaLnBrk="1" hangingPunct="1">
              <a:buNone/>
              <a:defRPr/>
            </a:pPr>
            <a:r>
              <a:rPr lang="en-US" altLang="en-US" sz="2400" b="1" kern="1200" dirty="0">
                <a:solidFill>
                  <a:srgbClr val="000000"/>
                </a:solidFill>
                <a:latin typeface="Arial (Body)"/>
                <a:ea typeface="+mn-ea"/>
                <a:cs typeface="Times New Roman" panose="02020603050405020304" pitchFamily="18" charset="0"/>
              </a:rPr>
              <a:t>Symmetric-Key </a:t>
            </a:r>
            <a:r>
              <a:rPr lang="en-US" altLang="en-US" sz="2400" b="1" kern="1200" dirty="0" smtClean="0">
                <a:solidFill>
                  <a:srgbClr val="000000"/>
                </a:solidFill>
                <a:latin typeface="Arial (Body)"/>
                <a:ea typeface="+mn-ea"/>
                <a:cs typeface="Times New Roman" panose="02020603050405020304" pitchFamily="18" charset="0"/>
              </a:rPr>
              <a:t>Encryption</a:t>
            </a:r>
            <a:endParaRPr lang="en-US" altLang="en-US" sz="2400" kern="1200" dirty="0">
              <a:solidFill>
                <a:srgbClr val="000000"/>
              </a:solidFill>
              <a:latin typeface="Arial (Body)"/>
              <a:ea typeface="+mn-ea"/>
              <a:cs typeface="Times New Roman" panose="02020603050405020304" pitchFamily="18" charset="0"/>
            </a:endParaRP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Also called single-key </a:t>
            </a:r>
            <a:r>
              <a:rPr lang="en-US" altLang="en-US" sz="2400" kern="1200" dirty="0" smtClean="0">
                <a:solidFill>
                  <a:srgbClr val="000000"/>
                </a:solidFill>
                <a:latin typeface="Arial (Body)"/>
                <a:ea typeface="+mn-ea"/>
                <a:cs typeface="Times New Roman" panose="02020603050405020304" pitchFamily="18" charset="0"/>
              </a:rPr>
              <a:t>encryption</a:t>
            </a:r>
            <a:endParaRPr lang="en-US" altLang="en-US" sz="2400" kern="1200" dirty="0">
              <a:solidFill>
                <a:srgbClr val="000000"/>
              </a:solidFill>
              <a:latin typeface="Arial (Body)"/>
              <a:ea typeface="+mn-ea"/>
              <a:cs typeface="Times New Roman" panose="02020603050405020304" pitchFamily="18" charset="0"/>
            </a:endParaRP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Both encryption and </a:t>
            </a:r>
            <a:r>
              <a:rPr lang="en-US" altLang="en-US" sz="2400" kern="1200" dirty="0" smtClean="0">
                <a:solidFill>
                  <a:srgbClr val="000000"/>
                </a:solidFill>
                <a:latin typeface="Arial (Body)"/>
                <a:ea typeface="+mn-ea"/>
                <a:cs typeface="Times New Roman" panose="02020603050405020304" pitchFamily="18" charset="0"/>
              </a:rPr>
              <a:t>decryption use </a:t>
            </a:r>
            <a:r>
              <a:rPr lang="en-US" altLang="en-US" sz="2400" kern="1200" dirty="0">
                <a:solidFill>
                  <a:srgbClr val="000000"/>
                </a:solidFill>
                <a:latin typeface="Arial (Body)"/>
                <a:ea typeface="+mn-ea"/>
                <a:cs typeface="Times New Roman" panose="02020603050405020304" pitchFamily="18" charset="0"/>
              </a:rPr>
              <a:t>the same key</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Both the sender and receiver must know the key </a:t>
            </a:r>
            <a:r>
              <a:rPr lang="en-US" altLang="en-US" sz="2400" kern="1200" dirty="0" smtClean="0">
                <a:solidFill>
                  <a:srgbClr val="000000"/>
                </a:solidFill>
                <a:latin typeface="Arial (Body)"/>
                <a:ea typeface="+mn-ea"/>
                <a:cs typeface="Times New Roman" panose="02020603050405020304" pitchFamily="18" charset="0"/>
              </a:rPr>
              <a:t>before communicating </a:t>
            </a:r>
            <a:r>
              <a:rPr lang="en-US" altLang="en-US" sz="2400" kern="1200" dirty="0">
                <a:solidFill>
                  <a:srgbClr val="000000"/>
                </a:solidFill>
                <a:latin typeface="Arial (Body)"/>
                <a:ea typeface="+mn-ea"/>
                <a:cs typeface="Times New Roman" panose="02020603050405020304" pitchFamily="18" charset="0"/>
              </a:rPr>
              <a:t>using encryption.</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Advantage: speed</a:t>
            </a:r>
          </a:p>
        </p:txBody>
      </p:sp>
      <p:pic>
        <p:nvPicPr>
          <p:cNvPr id="33796" name="Picture 2" descr="Diagram depicting Symmetric key encryption that uses a single key. The diagram consists of three illustrations of clipboards arranged horizontally. The leftmost one has the caption, Hello. An arrow points from this clipboard to the right toward the next clipboard. Above the arrow is the caption, Encrypt, and above caption is an illustration of a key. The middle clipboard has the caption, D asterisk number sign 3 G. An arrow points from this clipboard to the right toward the last clipboard. Above the arrow is the caption, Decrypt, and above the caption is an illustration of a key. The final clipboard has the caption, H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703" y="1875109"/>
            <a:ext cx="3626959" cy="19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Security: Asymmetric-Key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867731" cy="4801284"/>
          </a:xfrm>
        </p:spPr>
        <p:txBody>
          <a:bodyPr wrap="square">
            <a:spAutoFit/>
          </a:bodyPr>
          <a:lstStyle/>
          <a:p>
            <a:pPr marL="0" indent="0" eaLnBrk="1" fontAlgn="auto" hangingPunct="1">
              <a:buNone/>
              <a:defRPr/>
            </a:pPr>
            <a:r>
              <a:rPr lang="en-US" sz="2400" b="1" kern="1200" dirty="0">
                <a:solidFill>
                  <a:srgbClr val="000000"/>
                </a:solidFill>
                <a:latin typeface="Arial (Body)"/>
                <a:ea typeface="+mn-ea"/>
                <a:cs typeface="Times New Roman" pitchFamily="18" charset="0"/>
              </a:rPr>
              <a:t>Asymmetric-Key Encryption</a:t>
            </a:r>
          </a:p>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Also called public-key encryption</a:t>
            </a:r>
          </a:p>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There is no shared secret</a:t>
            </a:r>
          </a:p>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Two keys </a:t>
            </a:r>
            <a:r>
              <a:rPr lang="en-US" sz="2400" kern="1200" dirty="0" smtClean="0">
                <a:solidFill>
                  <a:srgbClr val="000000"/>
                </a:solidFill>
                <a:latin typeface="Arial (Body)"/>
                <a:ea typeface="+mn-ea"/>
                <a:cs typeface="Times New Roman" pitchFamily="18" charset="0"/>
              </a:rPr>
              <a:t>are created </a:t>
            </a:r>
            <a:r>
              <a:rPr lang="en-US" sz="2400" kern="1200" dirty="0">
                <a:solidFill>
                  <a:srgbClr val="000000"/>
                </a:solidFill>
                <a:latin typeface="Arial (Body)"/>
                <a:ea typeface="+mn-ea"/>
                <a:cs typeface="Times New Roman" pitchFamily="18" charset="0"/>
              </a:rPr>
              <a:t>at the same </a:t>
            </a:r>
            <a:r>
              <a:rPr lang="en-US" sz="2400" kern="1200" dirty="0" smtClean="0">
                <a:solidFill>
                  <a:srgbClr val="000000"/>
                </a:solidFill>
                <a:latin typeface="Arial (Body)"/>
                <a:ea typeface="+mn-ea"/>
                <a:cs typeface="Times New Roman" pitchFamily="18" charset="0"/>
              </a:rPr>
              <a:t>time:</a:t>
            </a:r>
            <a:endParaRPr lang="en-US" sz="2400" kern="1200" dirty="0">
              <a:solidFill>
                <a:srgbClr val="000000"/>
              </a:solidFill>
              <a:latin typeface="Arial (Body)"/>
              <a:ea typeface="+mn-ea"/>
              <a:cs typeface="Times New Roman" pitchFamily="18" charset="0"/>
            </a:endParaRP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Public key</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Private key</a:t>
            </a:r>
          </a:p>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Asymmetric-key encryption </a:t>
            </a:r>
            <a:r>
              <a:rPr lang="en-US" sz="2400" kern="1200" dirty="0" smtClean="0">
                <a:solidFill>
                  <a:srgbClr val="000000"/>
                </a:solidFill>
                <a:latin typeface="Arial (Body)"/>
                <a:ea typeface="+mn-ea"/>
                <a:cs typeface="Times New Roman" pitchFamily="18" charset="0"/>
              </a:rPr>
              <a:t>is </a:t>
            </a:r>
            <a:r>
              <a:rPr lang="en-US" sz="2400" kern="1200" dirty="0">
                <a:solidFill>
                  <a:srgbClr val="000000"/>
                </a:solidFill>
                <a:latin typeface="Arial (Body)"/>
                <a:ea typeface="+mn-ea"/>
                <a:cs typeface="Times New Roman" pitchFamily="18" charset="0"/>
              </a:rPr>
              <a:t>much slower than </a:t>
            </a:r>
            <a:r>
              <a:rPr lang="en-US" sz="2400" kern="1200" dirty="0" smtClean="0">
                <a:solidFill>
                  <a:srgbClr val="000000"/>
                </a:solidFill>
                <a:latin typeface="Arial (Body)"/>
                <a:ea typeface="+mn-ea"/>
                <a:cs typeface="Times New Roman" pitchFamily="18" charset="0"/>
              </a:rPr>
              <a:t>symmetric-key </a:t>
            </a:r>
            <a:r>
              <a:rPr lang="en-US" sz="2400" kern="1200" dirty="0">
                <a:solidFill>
                  <a:srgbClr val="000000"/>
                </a:solidFill>
                <a:latin typeface="Arial (Body)"/>
                <a:ea typeface="+mn-ea"/>
                <a:cs typeface="Times New Roman" pitchFamily="18" charset="0"/>
              </a:rPr>
              <a:t>encryption.</a:t>
            </a:r>
          </a:p>
        </p:txBody>
      </p:sp>
      <p:pic>
        <p:nvPicPr>
          <p:cNvPr id="34820" name="Picture 2" descr="Diagram depicting asymmetric key encryption that uses a key pair. The diagram consists of two rows of three illustrations of clipboards arranged horizontally. In the first row, the leftmost one has the caption, Hello. An arrow points from this clipboard to the right toward the next clipboard. Above the arrow is the caption, Encrypt, above caption is an illustration of a key, and above the key is the caption, Public Key. The middle clipboard has the caption, D asterisk number sign 3 G. An arrow points from this clipboard to the right toward the last clipboard. Above the arrow is the caption, Decrypt, above the caption is an illustration of a key, and above the key is the caption Private key. The final clipboard has the caption, Hello. In the second row, the process reverses and the flow is from right to left. The rightmost one has the caption, Hi. An arrow points from this clipboard to the left toward the next clipboard. Above the arrow is the caption, Encrypt, and above caption is an illustration of a private key. The middle clipboard has the caption, ampersand carat, c. An arrow points from this clipboard to the left toward the last clipboard. Above the arrow is the caption, Decrypt, and above the caption is an illustration of a public key. The final clipboard has the caption, 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89" y="1852222"/>
            <a:ext cx="3444624" cy="30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Security: Hash</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101092"/>
          </a:xfrm>
        </p:spPr>
        <p:txBody>
          <a:bodyPr>
            <a:spAutoFit/>
          </a:bodyPr>
          <a:lstStyle/>
          <a:p>
            <a:pPr marL="0" indent="0" eaLnBrk="1" hangingPunct="1">
              <a:buNone/>
              <a:tabLst/>
              <a:defRPr/>
            </a:pPr>
            <a:r>
              <a:rPr lang="en-US" altLang="en-US" sz="2400" b="1" kern="1200" dirty="0">
                <a:solidFill>
                  <a:srgbClr val="000000"/>
                </a:solidFill>
                <a:latin typeface="+mn-lt"/>
                <a:ea typeface="+mn-ea"/>
                <a:cs typeface="Times New Roman" panose="02020603050405020304" pitchFamily="18" charset="0"/>
              </a:rPr>
              <a:t>Hash Encryption</a:t>
            </a:r>
          </a:p>
          <a:p>
            <a:pPr marL="0" indent="0" eaLnBrk="1" hangingPunct="1">
              <a:buNone/>
              <a:tabLst/>
              <a:defRPr/>
            </a:pPr>
            <a:r>
              <a:rPr lang="en-US" altLang="en-US" sz="2400" kern="1200" dirty="0">
                <a:solidFill>
                  <a:srgbClr val="000000"/>
                </a:solidFill>
                <a:latin typeface="+mn-lt"/>
                <a:ea typeface="+mn-ea"/>
                <a:cs typeface="Times New Roman" panose="02020603050405020304" pitchFamily="18" charset="0"/>
              </a:rPr>
              <a:t>A hash algorithm transforms a string of characters into a “digest”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A shorter fixed-length value or key that represents the original string</a:t>
            </a:r>
          </a:p>
          <a:p>
            <a:pPr marL="0" indent="0" eaLnBrk="1" hangingPunct="1">
              <a:buNone/>
              <a:tabLst/>
              <a:defRPr/>
            </a:pPr>
            <a:r>
              <a:rPr lang="en-US" altLang="en-US" sz="2400" kern="1200" dirty="0">
                <a:solidFill>
                  <a:srgbClr val="000000"/>
                </a:solidFill>
                <a:latin typeface="+mn-lt"/>
                <a:ea typeface="+mn-ea"/>
                <a:cs typeface="Times New Roman" panose="02020603050405020304" pitchFamily="18" charset="0"/>
              </a:rPr>
              <a:t>One-way encryption</a:t>
            </a:r>
          </a:p>
          <a:p>
            <a:pPr marL="0" indent="0" eaLnBrk="1" hangingPunct="1">
              <a:buNone/>
              <a:tabLst/>
              <a:defRPr/>
            </a:pPr>
            <a:r>
              <a:rPr lang="en-US" altLang="en-US" sz="2400" kern="1200" dirty="0">
                <a:solidFill>
                  <a:srgbClr val="000000"/>
                </a:solidFill>
                <a:latin typeface="+mn-lt"/>
                <a:ea typeface="+mn-ea"/>
                <a:cs typeface="Times New Roman" panose="02020603050405020304" pitchFamily="18" charset="0"/>
              </a:rPr>
              <a:t>Used for information that will not be read or decrypted</a:t>
            </a:r>
          </a:p>
          <a:p>
            <a:pPr marL="0" indent="0" eaLnBrk="1" hangingPunct="1">
              <a:buNone/>
              <a:tabLst/>
              <a:defRPr/>
            </a:pPr>
            <a:r>
              <a:rPr lang="en-US" altLang="en-US" sz="2400" kern="1200" dirty="0">
                <a:solidFill>
                  <a:srgbClr val="000000"/>
                </a:solidFill>
                <a:latin typeface="+mn-lt"/>
                <a:ea typeface="+mn-ea"/>
                <a:cs typeface="Times New Roman" panose="02020603050405020304" pitchFamily="18" charset="0"/>
              </a:rPr>
              <a:t>Purpose: verify the integrity of information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noGrp="1"/>
          </p:cNvSpPr>
          <p:nvPr>
            <p:ph type="title"/>
          </p:nvPr>
        </p:nvSpPr>
        <p:spPr>
          <a:xfrm>
            <a:off x="457200" y="604794"/>
            <a:ext cx="8229600" cy="707856"/>
          </a:xfrm>
        </p:spPr>
        <p:txBody>
          <a:bodyPr>
            <a:spAutoFit/>
          </a:bodyPr>
          <a:lstStyle/>
          <a:p>
            <a:pPr eaLnBrk="1" hangingPunct="1">
              <a:spcBef>
                <a:spcPct val="0"/>
              </a:spcBef>
            </a:pPr>
            <a:r>
              <a:rPr lang="en-US" dirty="0">
                <a:solidFill>
                  <a:schemeClr val="tx2"/>
                </a:solidFill>
              </a:rPr>
              <a:t>Secure Sockets Layer (</a:t>
            </a:r>
            <a:r>
              <a:rPr lang="en-US" dirty="0" smtClean="0">
                <a:solidFill>
                  <a:schemeClr val="tx2"/>
                </a:solidFill>
              </a:rPr>
              <a:t>S</a:t>
            </a:r>
            <a:r>
              <a:rPr lang="en-US" sz="100" dirty="0" smtClean="0">
                <a:solidFill>
                  <a:schemeClr val="tx2"/>
                </a:solidFill>
              </a:rPr>
              <a:t> </a:t>
            </a:r>
            <a:r>
              <a:rPr lang="en-US" dirty="0" smtClean="0">
                <a:solidFill>
                  <a:schemeClr val="tx2"/>
                </a:solidFill>
              </a:rPr>
              <a:t>S</a:t>
            </a:r>
            <a:r>
              <a:rPr lang="en-US" sz="100" dirty="0" smtClean="0">
                <a:solidFill>
                  <a:schemeClr val="tx2"/>
                </a:solidFill>
              </a:rPr>
              <a:t> </a:t>
            </a:r>
            <a:r>
              <a:rPr lang="en-US" dirty="0" smtClean="0">
                <a:solidFill>
                  <a:schemeClr val="tx2"/>
                </a:solidFill>
              </a:rPr>
              <a:t>L) </a:t>
            </a:r>
            <a:r>
              <a:rPr lang="en-US" sz="2000" b="0" dirty="0" smtClean="0">
                <a:solidFill>
                  <a:schemeClr val="tx2"/>
                </a:solidFill>
              </a:rPr>
              <a:t>(1 of 2)</a:t>
            </a:r>
            <a:endParaRPr lang="en-US" altLang="en-US" sz="2000" b="0" dirty="0" smtClean="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Text Placeholder 2"/>
          <p:cNvSpPr>
            <a:spLocks noGrp="1"/>
          </p:cNvSpPr>
          <p:nvPr>
            <p:ph type="body" idx="1"/>
          </p:nvPr>
        </p:nvSpPr>
        <p:spPr>
          <a:xfrm>
            <a:off x="457200" y="1600200"/>
            <a:ext cx="8229600" cy="2416016"/>
          </a:xfrm>
        </p:spPr>
        <p:txBody>
          <a:bodyPr>
            <a:spAutoFit/>
          </a:bodyPr>
          <a:lstStyle/>
          <a:p>
            <a:pPr marL="255651" indent="-255651" eaLnBrk="1" hangingPunct="1">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A protocol that allows data to be privately exchanged over public </a:t>
            </a:r>
            <a:r>
              <a:rPr lang="en-US" altLang="en-US" sz="2400" kern="1200" dirty="0" smtClean="0">
                <a:solidFill>
                  <a:srgbClr val="000000"/>
                </a:solidFill>
                <a:latin typeface="+mn-lt"/>
                <a:ea typeface="+mn-ea"/>
                <a:cs typeface="Times New Roman" panose="02020603050405020304" pitchFamily="18" charset="0"/>
              </a:rPr>
              <a:t>networks</a:t>
            </a:r>
            <a:endParaRPr lang="en-US" altLang="en-US" sz="2400" kern="1200" dirty="0">
              <a:solidFill>
                <a:srgbClr val="000000"/>
              </a:solidFill>
              <a:latin typeface="+mn-lt"/>
              <a:ea typeface="+mn-ea"/>
              <a:cs typeface="Times New Roman" panose="02020603050405020304" pitchFamily="18" charset="0"/>
            </a:endParaRPr>
          </a:p>
          <a:p>
            <a:pPr marL="255651" indent="-255651" eaLnBrk="1" hangingPunct="1">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Developed by </a:t>
            </a:r>
            <a:r>
              <a:rPr lang="en-US" altLang="en-US" sz="2400" kern="1200" dirty="0" smtClean="0">
                <a:solidFill>
                  <a:srgbClr val="000000"/>
                </a:solidFill>
                <a:latin typeface="+mn-lt"/>
                <a:ea typeface="+mn-ea"/>
                <a:cs typeface="Times New Roman" panose="02020603050405020304" pitchFamily="18" charset="0"/>
              </a:rPr>
              <a:t>Netscape</a:t>
            </a:r>
            <a:endParaRPr lang="en-US" altLang="en-US" sz="2400" kern="1200" dirty="0">
              <a:solidFill>
                <a:srgbClr val="000000"/>
              </a:solidFill>
              <a:latin typeface="+mn-lt"/>
              <a:ea typeface="+mn-ea"/>
              <a:cs typeface="Times New Roman" panose="02020603050405020304" pitchFamily="18" charset="0"/>
            </a:endParaRPr>
          </a:p>
          <a:p>
            <a:pPr marL="255651" indent="-255651" eaLnBrk="1" hangingPunct="1">
              <a:buFont typeface="Arial" panose="020B0604020202020204" pitchFamily="34" charset="0"/>
              <a:buChar char="•"/>
              <a:defRPr/>
            </a:pPr>
            <a:r>
              <a:rPr lang="en-US" altLang="en-US" sz="2400" kern="1200" dirty="0" smtClean="0">
                <a:solidFill>
                  <a:srgbClr val="000000"/>
                </a:solidFill>
                <a:latin typeface="+mn-lt"/>
                <a:ea typeface="+mn-ea"/>
                <a:cs typeface="Times New Roman" panose="02020603050405020304" pitchFamily="18" charset="0"/>
              </a:rPr>
              <a:t>Encrypts </a:t>
            </a:r>
            <a:r>
              <a:rPr lang="en-US" altLang="en-US" sz="2400" kern="1200" dirty="0">
                <a:solidFill>
                  <a:srgbClr val="000000"/>
                </a:solidFill>
                <a:latin typeface="+mn-lt"/>
                <a:ea typeface="+mn-ea"/>
                <a:cs typeface="Times New Roman" panose="02020603050405020304" pitchFamily="18" charset="0"/>
              </a:rPr>
              <a:t>data sent between a client (usually a Web browser) and a Web </a:t>
            </a:r>
            <a:r>
              <a:rPr lang="en-US" altLang="en-US" sz="2400" kern="1200" dirty="0" smtClean="0">
                <a:solidFill>
                  <a:srgbClr val="000000"/>
                </a:solidFill>
                <a:latin typeface="+mn-lt"/>
                <a:ea typeface="+mn-ea"/>
                <a:cs typeface="Times New Roman" panose="02020603050405020304" pitchFamily="18" charset="0"/>
              </a:rPr>
              <a:t>server.</a:t>
            </a:r>
          </a:p>
        </p:txBody>
      </p:sp>
      <p:sp>
        <p:nvSpPr>
          <p:cNvPr id="2" name="Text Placeholder 1"/>
          <p:cNvSpPr>
            <a:spLocks noGrp="1"/>
          </p:cNvSpPr>
          <p:nvPr>
            <p:ph type="body" idx="2"/>
          </p:nvPr>
        </p:nvSpPr>
        <p:spPr>
          <a:xfrm>
            <a:off x="457200" y="4016216"/>
            <a:ext cx="3931920" cy="2331720"/>
          </a:xfrm>
        </p:spPr>
        <p:txBody>
          <a:bodyPr/>
          <a:lstStyle/>
          <a:p>
            <a:pPr marL="255651" indent="-255651" eaLnBrk="1" hangingPunct="1">
              <a:tabLst/>
              <a:defRPr/>
            </a:pPr>
            <a:r>
              <a:rPr lang="en-US" altLang="en-US" sz="2400" kern="1200" dirty="0">
                <a:solidFill>
                  <a:srgbClr val="000000"/>
                </a:solidFill>
                <a:latin typeface="Arial (Body)"/>
                <a:cs typeface="Times New Roman" panose="02020603050405020304" pitchFamily="18" charset="0"/>
              </a:rPr>
              <a:t>Utilizes both symmetric and asymmetric keys.</a:t>
            </a:r>
          </a:p>
          <a:p>
            <a:pPr marL="255651" indent="-255651" eaLnBrk="1" hangingPunct="1">
              <a:tabLst/>
              <a:defRPr/>
            </a:pPr>
            <a:r>
              <a:rPr lang="en-US" altLang="en-US" sz="2400" kern="1200" dirty="0">
                <a:solidFill>
                  <a:srgbClr val="000000"/>
                </a:solidFill>
                <a:latin typeface="Arial (Body)"/>
                <a:cs typeface="Times New Roman" panose="02020603050405020304" pitchFamily="18" charset="0"/>
              </a:rPr>
              <a:t>“https” protocol</a:t>
            </a:r>
          </a:p>
          <a:p>
            <a:pPr marL="255651" indent="-255651" eaLnBrk="1" hangingPunct="1">
              <a:tabLst/>
              <a:defRPr/>
            </a:pPr>
            <a:r>
              <a:rPr lang="en-US" altLang="en-US" sz="2400" kern="1200" dirty="0">
                <a:solidFill>
                  <a:srgbClr val="000000"/>
                </a:solidFill>
                <a:latin typeface="Arial (Body)"/>
                <a:cs typeface="Times New Roman" panose="02020603050405020304" pitchFamily="18" charset="0"/>
              </a:rPr>
              <a:t>Browsers display a “lock” </a:t>
            </a:r>
            <a:r>
              <a:rPr lang="en-US" altLang="en-US" sz="2400" kern="1200" dirty="0" smtClean="0">
                <a:solidFill>
                  <a:srgbClr val="000000"/>
                </a:solidFill>
                <a:latin typeface="Arial (Body)"/>
                <a:cs typeface="Times New Roman" panose="02020603050405020304" pitchFamily="18" charset="0"/>
              </a:rPr>
              <a:t>icon</a:t>
            </a:r>
            <a:endParaRPr lang="en-US" altLang="en-US" sz="2400" kern="1200" dirty="0">
              <a:solidFill>
                <a:srgbClr val="000000"/>
              </a:solidFill>
              <a:latin typeface="Arial (Body)"/>
              <a:cs typeface="Times New Roman" panose="02020603050405020304" pitchFamily="18" charset="0"/>
            </a:endParaRPr>
          </a:p>
        </p:txBody>
      </p:sp>
      <p:pic>
        <p:nvPicPr>
          <p:cNvPr id="36868" name="Picture 6" descr="A web browser’s address text box is shown indicating that S S L is being used. The address in the address text box reads, h t t p s colon slash slash terry morris dot net. There are two callouts. One with the caption, Click on the lock icon for certificate information, that points to the lock icon that precedes the address. The other callout has the caption Notice the h t t p s protocol, and points to the beginning of the add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497" y="4303712"/>
            <a:ext cx="40989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Text Placeholder 2"/>
          <p:cNvSpPr>
            <a:spLocks noGrp="1"/>
          </p:cNvSpPr>
          <p:nvPr>
            <p:ph type="body" idx="1"/>
          </p:nvPr>
        </p:nvSpPr>
        <p:spPr>
          <a:xfrm>
            <a:off x="457200" y="1600200"/>
            <a:ext cx="8229600" cy="4526279"/>
          </a:xfrm>
        </p:spPr>
        <p:txBody>
          <a:bodyPr/>
          <a:lstStyle/>
          <a:p>
            <a:pPr marL="0" indent="0">
              <a:buNone/>
            </a:pPr>
            <a:r>
              <a:rPr lang="en-US" sz="2400" b="1" dirty="0" smtClean="0">
                <a:solidFill>
                  <a:schemeClr val="tx2"/>
                </a:solidFill>
                <a:latin typeface="+mn-lt"/>
              </a:rPr>
              <a:t>12.1</a:t>
            </a:r>
            <a:r>
              <a:rPr lang="en-US" sz="2400" dirty="0" smtClean="0">
                <a:latin typeface="+mn-lt"/>
              </a:rPr>
              <a:t> </a:t>
            </a:r>
            <a:r>
              <a:rPr lang="en-US" altLang="en-US" sz="2400" dirty="0">
                <a:latin typeface="+mn-lt"/>
              </a:rPr>
              <a:t>define </a:t>
            </a:r>
            <a:r>
              <a:rPr lang="en-US" altLang="en-US" sz="2400" dirty="0" smtClean="0">
                <a:latin typeface="+mn-lt"/>
              </a:rPr>
              <a:t>e-commerce</a:t>
            </a:r>
          </a:p>
          <a:p>
            <a:pPr marL="0" indent="0">
              <a:buNone/>
            </a:pPr>
            <a:r>
              <a:rPr lang="en-US" sz="2400" b="1" dirty="0">
                <a:solidFill>
                  <a:schemeClr val="tx2"/>
                </a:solidFill>
                <a:latin typeface="+mn-lt"/>
              </a:rPr>
              <a:t>12.2</a:t>
            </a:r>
            <a:r>
              <a:rPr lang="en-US" sz="2400" dirty="0" smtClean="0">
                <a:latin typeface="+mn-lt"/>
              </a:rPr>
              <a:t> </a:t>
            </a:r>
            <a:r>
              <a:rPr lang="en-US" altLang="en-US" sz="2400" dirty="0">
                <a:latin typeface="+mn-lt"/>
              </a:rPr>
              <a:t>identify benefits and risks of </a:t>
            </a:r>
            <a:r>
              <a:rPr lang="en-US" altLang="en-US" sz="2400" dirty="0" smtClean="0">
                <a:latin typeface="+mn-lt"/>
              </a:rPr>
              <a:t>e-commerce</a:t>
            </a:r>
          </a:p>
          <a:p>
            <a:pPr marL="0" lvl="1" indent="0">
              <a:spcBef>
                <a:spcPts val="1500"/>
              </a:spcBef>
              <a:buNone/>
              <a:tabLst>
                <a:tab pos="176213" algn="l"/>
              </a:tabLst>
            </a:pPr>
            <a:r>
              <a:rPr lang="en-US" sz="2400" b="1" dirty="0">
                <a:solidFill>
                  <a:schemeClr val="tx2"/>
                </a:solidFill>
                <a:latin typeface="+mn-lt"/>
              </a:rPr>
              <a:t>12.3</a:t>
            </a:r>
            <a:r>
              <a:rPr lang="en-US" sz="2400" dirty="0" smtClean="0">
                <a:latin typeface="+mn-lt"/>
              </a:rPr>
              <a:t> </a:t>
            </a:r>
            <a:r>
              <a:rPr lang="en-US" altLang="en-US" sz="2400" dirty="0">
                <a:latin typeface="+mn-lt"/>
              </a:rPr>
              <a:t>describe e-commerce business models</a:t>
            </a:r>
          </a:p>
          <a:p>
            <a:pPr marL="0" lvl="1" indent="0">
              <a:spcBef>
                <a:spcPts val="1500"/>
              </a:spcBef>
              <a:buNone/>
              <a:tabLst>
                <a:tab pos="176213" algn="l"/>
              </a:tabLst>
            </a:pPr>
            <a:r>
              <a:rPr lang="en-US" sz="2400" b="1" dirty="0">
                <a:solidFill>
                  <a:schemeClr val="tx2"/>
                </a:solidFill>
                <a:latin typeface="+mn-lt"/>
              </a:rPr>
              <a:t>12.4</a:t>
            </a:r>
            <a:r>
              <a:rPr lang="en-US" sz="2400" dirty="0" smtClean="0">
                <a:latin typeface="+mn-lt"/>
              </a:rPr>
              <a:t> </a:t>
            </a:r>
            <a:r>
              <a:rPr lang="en-US" altLang="en-US" sz="2400" dirty="0">
                <a:latin typeface="+mn-lt"/>
              </a:rPr>
              <a:t>describe e-commerce security and encryption</a:t>
            </a:r>
          </a:p>
          <a:p>
            <a:pPr marL="0" lvl="1" indent="0">
              <a:spcBef>
                <a:spcPts val="1500"/>
              </a:spcBef>
              <a:buNone/>
              <a:tabLst>
                <a:tab pos="176213" algn="l"/>
              </a:tabLst>
            </a:pPr>
            <a:r>
              <a:rPr lang="en-US" sz="2400" b="1" dirty="0">
                <a:solidFill>
                  <a:schemeClr val="tx2"/>
                </a:solidFill>
                <a:latin typeface="+mn-lt"/>
              </a:rPr>
              <a:t>12.5</a:t>
            </a:r>
            <a:r>
              <a:rPr lang="en-US" sz="2400" dirty="0" smtClean="0">
                <a:latin typeface="+mn-lt"/>
              </a:rPr>
              <a:t> </a:t>
            </a:r>
            <a:r>
              <a:rPr lang="en-US" altLang="en-US" sz="2400" dirty="0">
                <a:latin typeface="+mn-lt"/>
              </a:rPr>
              <a:t>define Electronic Data Interchange (</a:t>
            </a:r>
            <a:r>
              <a:rPr lang="en-US" altLang="en-US" sz="2400" dirty="0" smtClean="0">
                <a:latin typeface="+mn-lt"/>
              </a:rPr>
              <a:t>E</a:t>
            </a:r>
            <a:r>
              <a:rPr lang="en-US" altLang="en-US" sz="100" dirty="0" smtClean="0">
                <a:latin typeface="+mn-lt"/>
              </a:rPr>
              <a:t> </a:t>
            </a:r>
            <a:r>
              <a:rPr lang="en-US" altLang="en-US" sz="2400" dirty="0" smtClean="0">
                <a:latin typeface="+mn-lt"/>
              </a:rPr>
              <a:t>D</a:t>
            </a:r>
            <a:r>
              <a:rPr lang="en-US" altLang="en-US" sz="100" dirty="0" smtClean="0">
                <a:latin typeface="+mn-lt"/>
              </a:rPr>
              <a:t> </a:t>
            </a:r>
            <a:r>
              <a:rPr lang="en-US" altLang="en-US" sz="2400" dirty="0" smtClean="0">
                <a:latin typeface="+mn-lt"/>
              </a:rPr>
              <a:t>I</a:t>
            </a:r>
            <a:r>
              <a:rPr lang="en-US" altLang="en-US" sz="2400" dirty="0">
                <a:latin typeface="+mn-lt"/>
              </a:rPr>
              <a:t>)</a:t>
            </a:r>
          </a:p>
          <a:p>
            <a:pPr marL="0" lvl="1" indent="0">
              <a:spcBef>
                <a:spcPts val="1500"/>
              </a:spcBef>
              <a:buNone/>
              <a:tabLst>
                <a:tab pos="176213" algn="l"/>
              </a:tabLst>
            </a:pPr>
            <a:r>
              <a:rPr lang="en-US" sz="2400" b="1" dirty="0">
                <a:solidFill>
                  <a:schemeClr val="tx2"/>
                </a:solidFill>
                <a:latin typeface="+mn-lt"/>
              </a:rPr>
              <a:t>12.6</a:t>
            </a:r>
            <a:r>
              <a:rPr lang="en-US" sz="2400" dirty="0" smtClean="0">
                <a:latin typeface="+mn-lt"/>
              </a:rPr>
              <a:t> </a:t>
            </a:r>
            <a:r>
              <a:rPr lang="en-US" altLang="en-US" sz="2400" dirty="0">
                <a:latin typeface="+mn-lt"/>
              </a:rPr>
              <a:t>describe trends and projections for e-commerce</a:t>
            </a:r>
          </a:p>
          <a:p>
            <a:pPr marL="0" lvl="1" indent="0">
              <a:spcBef>
                <a:spcPts val="1500"/>
              </a:spcBef>
              <a:buNone/>
              <a:tabLst>
                <a:tab pos="176213" algn="l"/>
              </a:tabLst>
            </a:pPr>
            <a:r>
              <a:rPr lang="en-US" sz="2400" b="1" dirty="0">
                <a:solidFill>
                  <a:schemeClr val="tx2"/>
                </a:solidFill>
                <a:latin typeface="+mn-lt"/>
              </a:rPr>
              <a:t>12.7</a:t>
            </a:r>
            <a:r>
              <a:rPr lang="en-US" sz="2400" dirty="0" smtClean="0">
                <a:latin typeface="+mn-lt"/>
              </a:rPr>
              <a:t> </a:t>
            </a:r>
            <a:r>
              <a:rPr lang="en-US" altLang="en-US" sz="2400" dirty="0">
                <a:latin typeface="+mn-lt"/>
              </a:rPr>
              <a:t>describe issues related to e-commerce</a:t>
            </a:r>
          </a:p>
          <a:p>
            <a:pPr marL="0" lvl="1" indent="0">
              <a:spcBef>
                <a:spcPts val="1500"/>
              </a:spcBef>
              <a:buNone/>
              <a:tabLst>
                <a:tab pos="176213" algn="l"/>
              </a:tabLst>
            </a:pPr>
            <a:r>
              <a:rPr lang="en-US" sz="2400" b="1" dirty="0">
                <a:solidFill>
                  <a:schemeClr val="tx2"/>
                </a:solidFill>
                <a:latin typeface="+mn-lt"/>
              </a:rPr>
              <a:t>12.8</a:t>
            </a:r>
            <a:r>
              <a:rPr lang="en-US" sz="2400" dirty="0" smtClean="0">
                <a:latin typeface="+mn-lt"/>
              </a:rPr>
              <a:t> </a:t>
            </a:r>
            <a:r>
              <a:rPr lang="en-US" altLang="en-US" sz="2400" dirty="0">
                <a:latin typeface="+mn-lt"/>
              </a:rPr>
              <a:t>describe options for order and payment </a:t>
            </a:r>
            <a:r>
              <a:rPr lang="en-US" altLang="en-US" sz="2400" dirty="0" smtClean="0">
                <a:latin typeface="+mn-lt"/>
              </a:rPr>
              <a:t>processing</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dirty="0">
                <a:solidFill>
                  <a:schemeClr val="tx2"/>
                </a:solidFill>
              </a:rPr>
              <a:t>Secure Sockets Layer (S</a:t>
            </a:r>
            <a:r>
              <a:rPr lang="en-US" sz="100" dirty="0">
                <a:solidFill>
                  <a:schemeClr val="tx2"/>
                </a:solidFill>
              </a:rPr>
              <a:t> </a:t>
            </a:r>
            <a:r>
              <a:rPr lang="en-US" dirty="0">
                <a:solidFill>
                  <a:schemeClr val="tx2"/>
                </a:solidFill>
              </a:rPr>
              <a:t>S</a:t>
            </a:r>
            <a:r>
              <a:rPr lang="en-US" sz="100" dirty="0">
                <a:solidFill>
                  <a:schemeClr val="tx2"/>
                </a:solidFill>
              </a:rPr>
              <a:t> </a:t>
            </a:r>
            <a:r>
              <a:rPr lang="en-US" dirty="0">
                <a:solidFill>
                  <a:schemeClr val="tx2"/>
                </a:solidFill>
              </a:rPr>
              <a:t>L) </a:t>
            </a:r>
            <a:r>
              <a:rPr lang="en-US" sz="2000" b="0" dirty="0" smtClean="0">
                <a:solidFill>
                  <a:schemeClr val="tx2"/>
                </a:solidFill>
              </a:rPr>
              <a:t>(2 </a:t>
            </a:r>
            <a:r>
              <a:rPr lang="en-US" sz="2000" b="0" dirty="0">
                <a:solidFill>
                  <a:schemeClr val="tx2"/>
                </a:solidFill>
              </a:rPr>
              <a:t>of 2)</a:t>
            </a:r>
            <a:endParaRPr lang="en-US" sz="2000" b="0"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S</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L provides </a:t>
            </a:r>
            <a:r>
              <a:rPr lang="en-US" altLang="en-US" sz="2400" kern="1200" dirty="0">
                <a:solidFill>
                  <a:srgbClr val="000000"/>
                </a:solidFill>
                <a:latin typeface="Arial (Body)"/>
                <a:ea typeface="+mn-ea"/>
                <a:cs typeface="Times New Roman" panose="02020603050405020304" pitchFamily="18" charset="0"/>
              </a:rPr>
              <a:t>secure communication between a client and server by using:</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Server </a:t>
            </a:r>
            <a:r>
              <a:rPr lang="en-US" altLang="en-US" sz="2400" kern="1200" dirty="0">
                <a:solidFill>
                  <a:srgbClr val="000000"/>
                </a:solidFill>
                <a:latin typeface="Arial (Body)"/>
                <a:ea typeface="+mn-ea"/>
                <a:cs typeface="Times New Roman" panose="02020603050405020304" pitchFamily="18" charset="0"/>
              </a:rPr>
              <a:t>and (optionally) client digital certificates for authentication</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Symmetric-key </a:t>
            </a:r>
            <a:r>
              <a:rPr lang="en-US" altLang="en-US" sz="2400" kern="1200" dirty="0">
                <a:solidFill>
                  <a:srgbClr val="000000"/>
                </a:solidFill>
                <a:latin typeface="Arial (Body)"/>
                <a:ea typeface="+mn-ea"/>
                <a:cs typeface="Times New Roman" panose="02020603050405020304" pitchFamily="18" charset="0"/>
              </a:rPr>
              <a:t>cryptography using a "session key" for bulk </a:t>
            </a:r>
            <a:r>
              <a:rPr lang="en-US" altLang="en-US" sz="2400" kern="1200" dirty="0" smtClean="0">
                <a:solidFill>
                  <a:srgbClr val="000000"/>
                </a:solidFill>
                <a:latin typeface="Arial (Body)"/>
                <a:ea typeface="+mn-ea"/>
                <a:cs typeface="Times New Roman" panose="02020603050405020304" pitchFamily="18" charset="0"/>
              </a:rPr>
              <a:t>encryption</a:t>
            </a:r>
            <a:endParaRPr lang="en-US" altLang="en-US" sz="2400" kern="1200" dirty="0">
              <a:solidFill>
                <a:srgbClr val="000000"/>
              </a:solidFill>
              <a:latin typeface="Arial (Body)"/>
              <a:ea typeface="+mn-ea"/>
              <a:cs typeface="Times New Roman" panose="02020603050405020304" pitchFamily="18" charset="0"/>
            </a:endParaRP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Public-key </a:t>
            </a:r>
            <a:r>
              <a:rPr lang="en-US" altLang="en-US" sz="2400" kern="1200" dirty="0">
                <a:solidFill>
                  <a:srgbClr val="000000"/>
                </a:solidFill>
                <a:latin typeface="Arial (Body)"/>
                <a:ea typeface="+mn-ea"/>
                <a:cs typeface="Times New Roman" panose="02020603050405020304" pitchFamily="18" charset="0"/>
              </a:rPr>
              <a:t>cryptography for transfer of the session key</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Message </a:t>
            </a:r>
            <a:r>
              <a:rPr lang="en-US" altLang="en-US" sz="2400" kern="1200" dirty="0">
                <a:solidFill>
                  <a:srgbClr val="000000"/>
                </a:solidFill>
                <a:latin typeface="Arial (Body)"/>
                <a:ea typeface="+mn-ea"/>
                <a:cs typeface="Times New Roman" panose="02020603050405020304" pitchFamily="18" charset="0"/>
              </a:rPr>
              <a:t>Digests (hash encryption) to verify the integrity of the transmission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&amp; Digital Certificate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895230" cy="3000791"/>
          </a:xfrm>
        </p:spPr>
        <p:txBody>
          <a:bodyPr wrap="square">
            <a:spAutoFit/>
          </a:bodyPr>
          <a:lstStyle/>
          <a:p>
            <a:pPr marL="255651" indent="-255651" eaLnBrk="1" hangingPunct="1">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Digital Certificate</a:t>
            </a:r>
          </a:p>
          <a:p>
            <a:pPr marL="741553" lvl="1" indent="-284353" eaLnBrk="1" hangingPunct="1">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A form of an asymmetric </a:t>
            </a:r>
            <a:r>
              <a:rPr lang="en-US" altLang="en-US" sz="2400" kern="1200" dirty="0" smtClean="0">
                <a:solidFill>
                  <a:srgbClr val="000000"/>
                </a:solidFill>
                <a:latin typeface="+mn-lt"/>
                <a:ea typeface="+mn-ea"/>
                <a:cs typeface="Times New Roman" panose="02020603050405020304" pitchFamily="18" charset="0"/>
              </a:rPr>
              <a:t>key</a:t>
            </a:r>
            <a:endParaRPr lang="en-US" altLang="en-US" sz="2400" kern="1200" dirty="0">
              <a:solidFill>
                <a:srgbClr val="000000"/>
              </a:solidFill>
              <a:latin typeface="+mn-lt"/>
              <a:ea typeface="+mn-ea"/>
              <a:cs typeface="Times New Roman" panose="02020603050405020304" pitchFamily="18" charset="0"/>
            </a:endParaRPr>
          </a:p>
          <a:p>
            <a:pPr lvl="2" eaLnBrk="1" hangingPunct="1">
              <a:buFont typeface="Arial" panose="020B0604020202020204" pitchFamily="34" charset="0"/>
              <a:buChar char="▪"/>
              <a:defRPr/>
            </a:pPr>
            <a:r>
              <a:rPr lang="en-US" altLang="en-US" sz="2400" kern="1200" dirty="0">
                <a:solidFill>
                  <a:srgbClr val="000000"/>
                </a:solidFill>
                <a:latin typeface="+mn-lt"/>
                <a:ea typeface="+mn-ea"/>
                <a:cs typeface="Times New Roman" panose="02020603050405020304" pitchFamily="18" charset="0"/>
              </a:rPr>
              <a:t>Also contains information about the certificate, the holder of the certificate, and the issuer of the </a:t>
            </a:r>
            <a:r>
              <a:rPr lang="en-US" altLang="en-US" sz="2400" kern="1200" dirty="0" smtClean="0">
                <a:solidFill>
                  <a:srgbClr val="000000"/>
                </a:solidFill>
                <a:latin typeface="+mn-lt"/>
                <a:ea typeface="+mn-ea"/>
                <a:cs typeface="Times New Roman" panose="02020603050405020304" pitchFamily="18" charset="0"/>
              </a:rPr>
              <a:t>certificate.</a:t>
            </a:r>
            <a:endParaRPr lang="en-US" altLang="en-US" sz="2400" kern="1200" dirty="0">
              <a:solidFill>
                <a:srgbClr val="000000"/>
              </a:solidFill>
              <a:latin typeface="+mn-lt"/>
              <a:ea typeface="+mn-ea"/>
              <a:cs typeface="Times New Roman" panose="02020603050405020304" pitchFamily="18" charset="0"/>
            </a:endParaRPr>
          </a:p>
          <a:p>
            <a:pPr marL="741553" lvl="1" indent="-284353" eaLnBrk="1" hangingPunct="1">
              <a:buFont typeface="Arial" panose="020B0604020202020204" pitchFamily="34" charset="0"/>
              <a:buChar char="–"/>
              <a:defRPr/>
            </a:pPr>
            <a:r>
              <a:rPr lang="en-US" altLang="en-US" sz="2400" kern="1200" dirty="0" smtClean="0">
                <a:solidFill>
                  <a:srgbClr val="000000"/>
                </a:solidFill>
                <a:latin typeface="+mn-lt"/>
                <a:ea typeface="+mn-ea"/>
                <a:cs typeface="Times New Roman" panose="02020603050405020304" pitchFamily="18" charset="0"/>
              </a:rPr>
              <a:t>Used </a:t>
            </a:r>
            <a:r>
              <a:rPr lang="en-US" altLang="en-US" sz="2400" kern="1200" dirty="0">
                <a:solidFill>
                  <a:srgbClr val="000000"/>
                </a:solidFill>
                <a:latin typeface="+mn-lt"/>
                <a:ea typeface="+mn-ea"/>
                <a:cs typeface="Times New Roman" panose="02020603050405020304" pitchFamily="18" charset="0"/>
              </a:rPr>
              <a:t>by </a:t>
            </a:r>
            <a:r>
              <a:rPr lang="en-US" altLang="en-US" sz="2400" kern="1200" dirty="0" smtClean="0">
                <a:solidFill>
                  <a:srgbClr val="000000"/>
                </a:solidFill>
                <a:latin typeface="+mn-lt"/>
                <a:ea typeface="+mn-ea"/>
                <a:cs typeface="Times New Roman" panose="02020603050405020304" pitchFamily="18" charset="0"/>
              </a:rPr>
              <a:t>S</a:t>
            </a:r>
            <a:r>
              <a:rPr lang="en-US" altLang="en-US" sz="100" kern="1200" dirty="0" smtClean="0">
                <a:solidFill>
                  <a:srgbClr val="000000"/>
                </a:solidFill>
                <a:latin typeface="+mn-lt"/>
                <a:ea typeface="+mn-ea"/>
                <a:cs typeface="Times New Roman" panose="02020603050405020304" pitchFamily="18" charset="0"/>
              </a:rPr>
              <a:t> </a:t>
            </a:r>
            <a:r>
              <a:rPr lang="en-US" altLang="en-US" sz="2400" kern="1200" dirty="0" smtClean="0">
                <a:solidFill>
                  <a:srgbClr val="000000"/>
                </a:solidFill>
                <a:latin typeface="+mn-lt"/>
                <a:ea typeface="+mn-ea"/>
                <a:cs typeface="Times New Roman" panose="02020603050405020304" pitchFamily="18" charset="0"/>
              </a:rPr>
              <a:t>S</a:t>
            </a:r>
            <a:r>
              <a:rPr lang="en-US" altLang="en-US" sz="100" kern="1200" dirty="0" smtClean="0">
                <a:solidFill>
                  <a:srgbClr val="000000"/>
                </a:solidFill>
                <a:latin typeface="+mn-lt"/>
                <a:ea typeface="+mn-ea"/>
                <a:cs typeface="Times New Roman" panose="02020603050405020304" pitchFamily="18" charset="0"/>
              </a:rPr>
              <a:t> </a:t>
            </a:r>
            <a:r>
              <a:rPr lang="en-US" altLang="en-US" sz="2400" kern="1200" dirty="0" smtClean="0">
                <a:solidFill>
                  <a:srgbClr val="000000"/>
                </a:solidFill>
                <a:latin typeface="+mn-lt"/>
                <a:ea typeface="+mn-ea"/>
                <a:cs typeface="Times New Roman" panose="02020603050405020304" pitchFamily="18" charset="0"/>
              </a:rPr>
              <a:t>L to authenticate </a:t>
            </a:r>
            <a:r>
              <a:rPr lang="en-US" altLang="en-US" sz="2400" kern="1200" dirty="0">
                <a:solidFill>
                  <a:srgbClr val="000000"/>
                </a:solidFill>
                <a:latin typeface="+mn-lt"/>
                <a:ea typeface="+mn-ea"/>
                <a:cs typeface="Times New Roman" panose="02020603050405020304" pitchFamily="18" charset="0"/>
              </a:rPr>
              <a:t>the </a:t>
            </a:r>
            <a:r>
              <a:rPr lang="en-US" altLang="en-US" sz="2400" kern="1200" dirty="0" smtClean="0">
                <a:solidFill>
                  <a:srgbClr val="000000"/>
                </a:solidFill>
                <a:latin typeface="+mn-lt"/>
                <a:ea typeface="+mn-ea"/>
                <a:cs typeface="Times New Roman" panose="02020603050405020304" pitchFamily="18" charset="0"/>
              </a:rPr>
              <a:t>identity </a:t>
            </a:r>
            <a:r>
              <a:rPr lang="en-US" altLang="en-US" sz="2400" kern="1200" dirty="0">
                <a:solidFill>
                  <a:srgbClr val="000000"/>
                </a:solidFill>
                <a:latin typeface="+mn-lt"/>
                <a:ea typeface="+mn-ea"/>
                <a:cs typeface="Times New Roman" panose="02020603050405020304" pitchFamily="18" charset="0"/>
              </a:rPr>
              <a:t>of the </a:t>
            </a:r>
            <a:r>
              <a:rPr lang="en-US" altLang="en-US" sz="2400" kern="1200" dirty="0" smtClean="0">
                <a:solidFill>
                  <a:srgbClr val="000000"/>
                </a:solidFill>
                <a:latin typeface="+mn-lt"/>
                <a:ea typeface="+mn-ea"/>
                <a:cs typeface="Times New Roman" panose="02020603050405020304" pitchFamily="18" charset="0"/>
              </a:rPr>
              <a:t>web </a:t>
            </a:r>
            <a:r>
              <a:rPr lang="en-US" altLang="en-US" sz="2400" kern="1200" dirty="0">
                <a:solidFill>
                  <a:srgbClr val="000000"/>
                </a:solidFill>
                <a:latin typeface="+mn-lt"/>
                <a:ea typeface="+mn-ea"/>
                <a:cs typeface="Times New Roman" panose="02020603050405020304" pitchFamily="18" charset="0"/>
              </a:rPr>
              <a:t>server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Digital Certificate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293453"/>
          </a:xfrm>
        </p:spPr>
        <p:txBody>
          <a:bodyPr wrap="square">
            <a:spAutoFit/>
          </a:bodyPr>
          <a:lstStyle/>
          <a:p>
            <a:pPr marL="0" indent="0" eaLnBrk="1" fontAlgn="auto" hangingPunct="1">
              <a:buNone/>
              <a:defRPr/>
            </a:pPr>
            <a:r>
              <a:rPr lang="en-US" sz="2400" kern="1200" dirty="0">
                <a:solidFill>
                  <a:srgbClr val="000000"/>
                </a:solidFill>
                <a:latin typeface="Arial (Body)"/>
                <a:ea typeface="+mn-ea"/>
                <a:cs typeface="Times New Roman" pitchFamily="18" charset="0"/>
              </a:rPr>
              <a:t>The contents of a digital certificate include:</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The public key</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Effective date of the certificate</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Expiration date of the certificate</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Details about the Certificate Authority -- the issuer of the certificate</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Details about the certificate holder</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A digest of the certificate </a:t>
            </a:r>
            <a:r>
              <a:rPr lang="en-US" sz="2400" kern="1200" dirty="0" smtClean="0">
                <a:solidFill>
                  <a:srgbClr val="000000"/>
                </a:solidFill>
                <a:latin typeface="Arial (Body)"/>
                <a:ea typeface="+mn-ea"/>
                <a:cs typeface="Times New Roman" pitchFamily="18" charset="0"/>
              </a:rPr>
              <a:t>content</a:t>
            </a:r>
            <a:endParaRPr lang="en-US" sz="2400" kern="1200" dirty="0">
              <a:solidFill>
                <a:srgbClr val="000000"/>
              </a:solidFill>
              <a:latin typeface="Arial (Body)"/>
              <a:ea typeface="+mn-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Certificate Authority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270096"/>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A trusted third-party organization or company that issued digital certificates.</a:t>
            </a:r>
          </a:p>
          <a:p>
            <a:pPr marL="0" indent="0" eaLnBrk="1" hangingPunct="1">
              <a:buNone/>
              <a:tabLst/>
              <a:defRPr/>
            </a:pPr>
            <a:r>
              <a:rPr lang="en-US" altLang="en-US" sz="2400" kern="1200" dirty="0">
                <a:solidFill>
                  <a:srgbClr val="000000"/>
                </a:solidFill>
                <a:latin typeface="Arial (Body)"/>
                <a:ea typeface="+mn-ea"/>
                <a:cs typeface="+mn-cs"/>
              </a:rPr>
              <a:t>Well-known Certificate Authorities:</a:t>
            </a:r>
          </a:p>
          <a:p>
            <a:pPr marL="457200" lvl="1" indent="0" eaLnBrk="1" hangingPunct="1">
              <a:buNone/>
              <a:defRPr/>
            </a:pPr>
            <a:r>
              <a:rPr lang="en-US" altLang="en-US" sz="2400" kern="1200" dirty="0">
                <a:solidFill>
                  <a:srgbClr val="000000"/>
                </a:solidFill>
                <a:latin typeface="Arial (Body)"/>
                <a:ea typeface="+mn-ea"/>
                <a:cs typeface="+mn-cs"/>
              </a:rPr>
              <a:t>Verisign</a:t>
            </a:r>
          </a:p>
          <a:p>
            <a:pPr marL="914400" lvl="2" indent="0" eaLnBrk="1" hangingPunct="1">
              <a:buNone/>
              <a:defRPr/>
            </a:pPr>
            <a:r>
              <a:rPr lang="en-US" altLang="en-US" sz="2400" kern="1200" dirty="0">
                <a:solidFill>
                  <a:srgbClr val="000000"/>
                </a:solidFill>
                <a:latin typeface="Arial (Body)"/>
                <a:ea typeface="+mn-ea"/>
                <a:cs typeface="+mn-cs"/>
                <a:hlinkClick r:id="rId2" tooltip="https://www.verisign.com"/>
              </a:rPr>
              <a:t>http://www.verisign.com</a:t>
            </a:r>
            <a:endParaRPr lang="en-US" altLang="en-US" sz="2400" kern="1200" dirty="0">
              <a:solidFill>
                <a:srgbClr val="000000"/>
              </a:solidFill>
              <a:latin typeface="Arial (Body)"/>
              <a:ea typeface="+mn-ea"/>
              <a:cs typeface="+mn-cs"/>
            </a:endParaRPr>
          </a:p>
          <a:p>
            <a:pPr marL="457200" lvl="1" indent="0" eaLnBrk="1" hangingPunct="1">
              <a:buNone/>
              <a:defRPr/>
            </a:pPr>
            <a:r>
              <a:rPr lang="en-US" altLang="en-US" sz="2400" kern="1200" dirty="0">
                <a:solidFill>
                  <a:srgbClr val="000000"/>
                </a:solidFill>
                <a:latin typeface="Arial (Body)"/>
                <a:ea typeface="+mn-ea"/>
                <a:cs typeface="+mn-cs"/>
              </a:rPr>
              <a:t>Thawte</a:t>
            </a:r>
          </a:p>
          <a:p>
            <a:pPr marL="914400" lvl="2" indent="0" eaLnBrk="1" hangingPunct="1">
              <a:buNone/>
              <a:defRPr/>
            </a:pPr>
            <a:r>
              <a:rPr lang="en-US" altLang="en-US" sz="2400" kern="1200" dirty="0">
                <a:solidFill>
                  <a:srgbClr val="000000"/>
                </a:solidFill>
                <a:latin typeface="Arial (Body)"/>
                <a:ea typeface="+mn-ea"/>
                <a:cs typeface="Arial" panose="020B0604020202020204" pitchFamily="34" charset="0"/>
                <a:hlinkClick r:id="rId3" tooltip="https://www.thawte.com"/>
              </a:rPr>
              <a:t>http://</a:t>
            </a:r>
            <a:r>
              <a:rPr lang="en-US" altLang="en-US" sz="2400" kern="1200" dirty="0" smtClean="0">
                <a:solidFill>
                  <a:srgbClr val="000000"/>
                </a:solidFill>
                <a:latin typeface="Arial (Body)"/>
                <a:ea typeface="+mn-ea"/>
                <a:cs typeface="Arial" panose="020B0604020202020204" pitchFamily="34" charset="0"/>
                <a:hlinkClick r:id="rId3" tooltip="https://www.thawte.com"/>
              </a:rPr>
              <a:t>www.thawte.com</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12.1</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2054" indent="-432054" eaLnBrk="1" hangingPunct="1">
              <a:buSzPts val="2400"/>
              <a:buFontTx/>
              <a:buAutoNum type="arabicPeriod"/>
              <a:tabLst/>
              <a:defRPr/>
            </a:pPr>
            <a:r>
              <a:rPr lang="en-US" altLang="en-US" sz="2400" kern="1200" dirty="0">
                <a:solidFill>
                  <a:srgbClr val="000000"/>
                </a:solidFill>
                <a:latin typeface="+mn-lt"/>
                <a:ea typeface="+mn-ea"/>
                <a:cs typeface="+mn-cs"/>
              </a:rPr>
              <a:t>Describe three advantages of e-commerce for an entrepreneur just starting a business</a:t>
            </a:r>
            <a:r>
              <a:rPr lang="en-US" altLang="en-US" sz="2400" kern="1200" dirty="0" smtClean="0">
                <a:solidFill>
                  <a:srgbClr val="000000"/>
                </a:solidFill>
                <a:latin typeface="+mn-lt"/>
                <a:ea typeface="+mn-ea"/>
                <a:cs typeface="+mn-cs"/>
              </a:rPr>
              <a:t>.</a:t>
            </a:r>
            <a:endParaRPr lang="en-US" altLang="en-US" sz="2400" i="1" kern="1200" dirty="0">
              <a:solidFill>
                <a:srgbClr val="000000"/>
              </a:solidFill>
              <a:latin typeface="+mn-lt"/>
              <a:ea typeface="+mn-ea"/>
              <a:cs typeface="+mn-cs"/>
            </a:endParaRPr>
          </a:p>
          <a:p>
            <a:pPr marL="432054" indent="-432054" eaLnBrk="1" hangingPunct="1">
              <a:buSzPts val="2400"/>
              <a:buFontTx/>
              <a:buAutoNum type="arabicPeriod"/>
              <a:tabLst/>
              <a:defRPr/>
            </a:pPr>
            <a:r>
              <a:rPr lang="en-US" altLang="en-US" sz="2400" kern="1200" dirty="0">
                <a:solidFill>
                  <a:srgbClr val="000000"/>
                </a:solidFill>
                <a:latin typeface="+mn-lt"/>
                <a:ea typeface="+mn-ea"/>
                <a:cs typeface="+mn-cs"/>
              </a:rPr>
              <a:t>Describe three risks that businesses face when engaging in e-commerce</a:t>
            </a:r>
            <a:r>
              <a:rPr lang="en-US" altLang="en-US" sz="2400" kern="1200" dirty="0" smtClean="0">
                <a:solidFill>
                  <a:srgbClr val="000000"/>
                </a:solidFill>
                <a:latin typeface="+mn-lt"/>
                <a:ea typeface="+mn-ea"/>
                <a:cs typeface="+mn-cs"/>
              </a:rPr>
              <a:t>.</a:t>
            </a:r>
            <a:endParaRPr lang="en-US" altLang="en-US" sz="2400" i="1" kern="1200" dirty="0">
              <a:solidFill>
                <a:srgbClr val="000000"/>
              </a:solidFill>
              <a:latin typeface="+mn-lt"/>
              <a:ea typeface="+mn-ea"/>
              <a:cs typeface="+mn-cs"/>
            </a:endParaRPr>
          </a:p>
          <a:p>
            <a:pPr marL="432054" indent="-432054" eaLnBrk="1" hangingPunct="1">
              <a:buSzPts val="2400"/>
              <a:buFontTx/>
              <a:buAutoNum type="arabicPeriod"/>
              <a:tabLst/>
              <a:defRPr/>
            </a:pPr>
            <a:r>
              <a:rPr lang="en-US" altLang="en-US" sz="2400" kern="1200" dirty="0">
                <a:solidFill>
                  <a:srgbClr val="000000"/>
                </a:solidFill>
                <a:latin typeface="+mn-lt"/>
                <a:ea typeface="+mn-ea"/>
                <a:cs typeface="+mn-cs"/>
              </a:rPr>
              <a:t>Define </a:t>
            </a:r>
            <a:r>
              <a:rPr lang="en-US" altLang="en-US" sz="24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L. </a:t>
            </a:r>
            <a:r>
              <a:rPr lang="en-US" altLang="en-US" sz="2400" kern="1200" dirty="0">
                <a:solidFill>
                  <a:srgbClr val="000000"/>
                </a:solidFill>
                <a:latin typeface="+mn-lt"/>
                <a:ea typeface="+mn-ea"/>
                <a:cs typeface="+mn-cs"/>
              </a:rPr>
              <a:t>Describe how an online shopper can tell that an e-commerce site is using </a:t>
            </a:r>
            <a:r>
              <a:rPr lang="en-US" altLang="en-US" sz="24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400" kern="1200" dirty="0" smtClean="0">
                <a:solidFill>
                  <a:srgbClr val="000000"/>
                </a:solidFill>
                <a:latin typeface="+mn-lt"/>
                <a:ea typeface="+mn-ea"/>
                <a:cs typeface="+mn-cs"/>
              </a:rPr>
              <a:t>L.</a:t>
            </a:r>
            <a:endParaRPr lang="en-US" altLang="en-US" sz="2400" kern="1200" dirty="0">
              <a:solidFill>
                <a:srgbClr val="000000"/>
              </a:solidFill>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Order &amp; Payment Processing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0" indent="0" eaLnBrk="1" hangingPunct="1">
              <a:buNone/>
              <a:tabLst/>
              <a:defRPr/>
            </a:pPr>
            <a:r>
              <a:rPr lang="pt-BR" altLang="en-US" sz="2400" kern="1200" dirty="0" smtClean="0">
                <a:solidFill>
                  <a:srgbClr val="000000"/>
                </a:solidFill>
                <a:latin typeface="Arial (Body)"/>
                <a:ea typeface="+mn-ea"/>
                <a:cs typeface="+mn-cs"/>
              </a:rPr>
              <a:t>E-Commerce </a:t>
            </a:r>
            <a:r>
              <a:rPr lang="en-US" altLang="en-US" sz="2400" kern="1200" dirty="0" smtClean="0">
                <a:solidFill>
                  <a:srgbClr val="000000"/>
                </a:solidFill>
                <a:latin typeface="Arial (Body)"/>
                <a:ea typeface="+mn-ea"/>
                <a:cs typeface="+mn-cs"/>
              </a:rPr>
              <a:t>Payment </a:t>
            </a:r>
            <a:r>
              <a:rPr lang="en-US" altLang="en-US" sz="2400" kern="1200" dirty="0">
                <a:solidFill>
                  <a:srgbClr val="000000"/>
                </a:solidFill>
                <a:latin typeface="Arial (Body)"/>
                <a:ea typeface="+mn-ea"/>
                <a:cs typeface="+mn-cs"/>
              </a:rPr>
              <a:t>Methods:</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Credit </a:t>
            </a:r>
            <a:r>
              <a:rPr lang="en-US" altLang="en-US" sz="2400" kern="1200" dirty="0" smtClean="0">
                <a:solidFill>
                  <a:srgbClr val="000000"/>
                </a:solidFill>
                <a:latin typeface="Arial (Body)"/>
                <a:ea typeface="+mn-ea"/>
                <a:cs typeface="+mn-cs"/>
              </a:rPr>
              <a:t>Card</a:t>
            </a:r>
            <a:endParaRPr lang="en-US" altLang="en-US" sz="24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Stored-value Card</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Smart Card</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Digital Cash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Storefront Solutions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608924"/>
          </a:xfrm>
        </p:spPr>
        <p:txBody>
          <a:bodyPr>
            <a:spAutoFit/>
          </a:bodyPr>
          <a:lstStyle/>
          <a:p>
            <a:pPr marL="255651" indent="-255651"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Instant Online Storefront</a:t>
            </a:r>
          </a:p>
          <a:p>
            <a:pPr marL="741553" lvl="1" indent="-284353"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Shopify, </a:t>
            </a:r>
            <a:r>
              <a:rPr lang="en-US" sz="2000" kern="1200" dirty="0" smtClean="0">
                <a:solidFill>
                  <a:srgbClr val="000000"/>
                </a:solidFill>
                <a:latin typeface="+mn-lt"/>
                <a:ea typeface="+mn-ea"/>
                <a:cs typeface="Times New Roman" pitchFamily="18" charset="0"/>
              </a:rPr>
              <a:t>BigCommerce</a:t>
            </a:r>
            <a:endParaRPr lang="en-US" sz="2000" kern="1200" dirty="0">
              <a:solidFill>
                <a:srgbClr val="000000"/>
              </a:solidFill>
              <a:latin typeface="+mn-lt"/>
              <a:ea typeface="+mn-ea"/>
              <a:cs typeface="Times New Roman" pitchFamily="18" charset="0"/>
            </a:endParaRPr>
          </a:p>
          <a:p>
            <a:pPr marL="255651" indent="-255651"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Off-The-Shelf Shopping Cart Software</a:t>
            </a:r>
          </a:p>
          <a:p>
            <a:pPr marL="741553" lvl="1" indent="-284353"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Agoracart, </a:t>
            </a:r>
            <a:r>
              <a:rPr lang="en-US" sz="2000" kern="1200" dirty="0" smtClean="0">
                <a:solidFill>
                  <a:srgbClr val="000000"/>
                </a:solidFill>
                <a:latin typeface="+mn-lt"/>
                <a:ea typeface="+mn-ea"/>
                <a:cs typeface="Times New Roman" pitchFamily="18" charset="0"/>
              </a:rPr>
              <a:t>osCommerce</a:t>
            </a:r>
            <a:r>
              <a:rPr lang="en-US" sz="2000" kern="1200" dirty="0">
                <a:solidFill>
                  <a:srgbClr val="000000"/>
                </a:solidFill>
                <a:latin typeface="+mn-lt"/>
                <a:ea typeface="+mn-ea"/>
                <a:cs typeface="Times New Roman" pitchFamily="18" charset="0"/>
              </a:rPr>
              <a:t>, </a:t>
            </a:r>
            <a:r>
              <a:rPr lang="en-US" sz="2000" kern="1200" dirty="0" smtClean="0">
                <a:solidFill>
                  <a:srgbClr val="000000"/>
                </a:solidFill>
                <a:latin typeface="+mn-lt"/>
                <a:ea typeface="+mn-ea"/>
                <a:cs typeface="Times New Roman" pitchFamily="18" charset="0"/>
              </a:rPr>
              <a:t>ZenCart</a:t>
            </a:r>
            <a:endParaRPr lang="en-US" sz="2000" kern="1200" dirty="0">
              <a:solidFill>
                <a:srgbClr val="000000"/>
              </a:solidFill>
              <a:latin typeface="+mn-lt"/>
              <a:ea typeface="+mn-ea"/>
              <a:cs typeface="Times New Roman" pitchFamily="18" charset="0"/>
            </a:endParaRPr>
          </a:p>
          <a:p>
            <a:pPr marL="255651" indent="-255651"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Custom Built Solution</a:t>
            </a:r>
          </a:p>
          <a:p>
            <a:pPr marL="741553" lvl="1" indent="-284353" eaLnBrk="1" fontAlgn="auto" hangingPunct="1">
              <a:buFont typeface="Arial" panose="020B0604020202020204" pitchFamily="34" charset="0"/>
              <a:buChar char="–"/>
              <a:defRPr/>
            </a:pPr>
            <a:r>
              <a:rPr lang="en-US" sz="2000" kern="1200" dirty="0" smtClean="0">
                <a:solidFill>
                  <a:srgbClr val="000000"/>
                </a:solidFill>
                <a:latin typeface="+mn-lt"/>
                <a:ea typeface="+mn-ea"/>
                <a:cs typeface="Times New Roman" pitchFamily="18" charset="0"/>
              </a:rPr>
              <a:t>I</a:t>
            </a:r>
            <a:r>
              <a:rPr lang="en-US" sz="100" kern="1200" dirty="0" smtClean="0">
                <a:solidFill>
                  <a:srgbClr val="000000"/>
                </a:solidFill>
                <a:latin typeface="+mn-lt"/>
                <a:ea typeface="+mn-ea"/>
                <a:cs typeface="Times New Roman" pitchFamily="18" charset="0"/>
              </a:rPr>
              <a:t> </a:t>
            </a:r>
            <a:r>
              <a:rPr lang="en-US" sz="2000" kern="1200" dirty="0" smtClean="0">
                <a:solidFill>
                  <a:srgbClr val="000000"/>
                </a:solidFill>
                <a:latin typeface="+mn-lt"/>
                <a:ea typeface="+mn-ea"/>
                <a:cs typeface="Times New Roman" pitchFamily="18" charset="0"/>
              </a:rPr>
              <a:t>B</a:t>
            </a:r>
            <a:r>
              <a:rPr lang="en-US" sz="100" kern="1200" dirty="0" smtClean="0">
                <a:solidFill>
                  <a:srgbClr val="000000"/>
                </a:solidFill>
                <a:latin typeface="+mn-lt"/>
                <a:ea typeface="+mn-ea"/>
                <a:cs typeface="Times New Roman" pitchFamily="18" charset="0"/>
              </a:rPr>
              <a:t> </a:t>
            </a:r>
            <a:r>
              <a:rPr lang="en-US" sz="2000" kern="1200" dirty="0" smtClean="0">
                <a:solidFill>
                  <a:srgbClr val="000000"/>
                </a:solidFill>
                <a:latin typeface="+mn-lt"/>
                <a:ea typeface="+mn-ea"/>
                <a:cs typeface="Times New Roman" pitchFamily="18" charset="0"/>
              </a:rPr>
              <a:t>M's WebSphere </a:t>
            </a:r>
            <a:r>
              <a:rPr lang="en-US" sz="2000" kern="1200" dirty="0">
                <a:solidFill>
                  <a:srgbClr val="000000"/>
                </a:solidFill>
                <a:latin typeface="+mn-lt"/>
                <a:ea typeface="+mn-ea"/>
                <a:cs typeface="Times New Roman" pitchFamily="18" charset="0"/>
              </a:rPr>
              <a:t>Commerce Suite, </a:t>
            </a:r>
            <a:r>
              <a:rPr lang="en-US" sz="2000" kern="1200" dirty="0" smtClean="0">
                <a:solidFill>
                  <a:srgbClr val="000000"/>
                </a:solidFill>
                <a:latin typeface="+mn-lt"/>
                <a:ea typeface="+mn-ea"/>
                <a:cs typeface="Times New Roman" pitchFamily="18" charset="0"/>
              </a:rPr>
              <a:t>Microsoft's </a:t>
            </a:r>
            <a:r>
              <a:rPr lang="en-US" sz="2000" kern="1200" dirty="0">
                <a:solidFill>
                  <a:srgbClr val="000000"/>
                </a:solidFill>
                <a:latin typeface="+mn-lt"/>
                <a:ea typeface="+mn-ea"/>
                <a:cs typeface="Times New Roman" pitchFamily="18" charset="0"/>
              </a:rPr>
              <a:t>Commerce </a:t>
            </a:r>
            <a:r>
              <a:rPr lang="en-US" sz="2000" kern="1200" dirty="0" smtClean="0">
                <a:solidFill>
                  <a:srgbClr val="000000"/>
                </a:solidFill>
                <a:latin typeface="+mn-lt"/>
                <a:ea typeface="+mn-ea"/>
                <a:cs typeface="Times New Roman" pitchFamily="18" charset="0"/>
              </a:rPr>
              <a:t>Server</a:t>
            </a:r>
            <a:endParaRPr lang="en-US" sz="2000" kern="1200" dirty="0">
              <a:solidFill>
                <a:srgbClr val="000000"/>
              </a:solidFill>
              <a:latin typeface="+mn-lt"/>
              <a:ea typeface="+mn-ea"/>
              <a:cs typeface="Times New Roman" pitchFamily="18" charset="0"/>
            </a:endParaRPr>
          </a:p>
          <a:p>
            <a:pPr marL="741553" lvl="1" indent="-284353"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Microsoft Visual Studio, </a:t>
            </a:r>
            <a:r>
              <a:rPr lang="en-US" sz="2000" kern="1200" dirty="0" smtClean="0">
                <a:solidFill>
                  <a:srgbClr val="000000"/>
                </a:solidFill>
                <a:latin typeface="+mn-lt"/>
                <a:ea typeface="+mn-ea"/>
                <a:cs typeface="Times New Roman" pitchFamily="18" charset="0"/>
              </a:rPr>
              <a:t>Adobe Dreamweaver</a:t>
            </a:r>
            <a:endParaRPr lang="en-US" sz="2000" kern="1200" dirty="0">
              <a:solidFill>
                <a:srgbClr val="000000"/>
              </a:solidFill>
              <a:latin typeface="+mn-lt"/>
              <a:ea typeface="+mn-ea"/>
              <a:cs typeface="Times New Roman" pitchFamily="18" charset="0"/>
            </a:endParaRPr>
          </a:p>
          <a:p>
            <a:pPr marL="255651" indent="-255651"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Semi-Custom Built Solutions on a Budget</a:t>
            </a:r>
          </a:p>
          <a:p>
            <a:pPr marL="741553" lvl="1" indent="-284353"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Paypal order processing</a:t>
            </a:r>
          </a:p>
          <a:p>
            <a:pPr marL="741553" lvl="1" indent="-284353" eaLnBrk="1" fontAlgn="auto" hangingPunct="1">
              <a:buFont typeface="Arial" panose="020B0604020202020204" pitchFamily="34" charset="0"/>
              <a:buChar char="–"/>
              <a:defRPr/>
            </a:pPr>
            <a:r>
              <a:rPr lang="en-US" sz="2000" kern="1200" dirty="0">
                <a:solidFill>
                  <a:srgbClr val="000000"/>
                </a:solidFill>
                <a:latin typeface="+mn-lt"/>
                <a:ea typeface="+mn-ea"/>
                <a:cs typeface="Times New Roman" pitchFamily="18" charset="0"/>
              </a:rPr>
              <a:t>Free shopping cart scripts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sz="3400" b="1" kern="1200" spc="-50" dirty="0" smtClean="0">
                <a:solidFill>
                  <a:schemeClr val="tx2"/>
                </a:solidFill>
                <a:latin typeface="Times New Roman" panose="02020603050405020304" pitchFamily="18" charset="0"/>
                <a:ea typeface="+mj-ea"/>
                <a:cs typeface="+mj-cs"/>
              </a:rPr>
              <a:t>Checkpoint 12.2</a:t>
            </a:r>
            <a:endParaRPr lang="en-US" sz="3400" b="1"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idx="1"/>
          </p:nvPr>
        </p:nvSpPr>
        <p:spPr>
          <a:xfrm>
            <a:off x="457200" y="1600200"/>
            <a:ext cx="8229600" cy="1392659"/>
          </a:xfrm>
        </p:spPr>
        <p:txBody>
          <a:bodyPr>
            <a:spAutoFit/>
          </a:bodyPr>
          <a:lstStyle/>
          <a:p>
            <a:pPr marL="432000" indent="-432000" eaLnBrk="1" hangingPunct="1">
              <a:spcBef>
                <a:spcPts val="1500"/>
              </a:spcBef>
              <a:buClr>
                <a:schemeClr val="tx2"/>
              </a:buClr>
              <a:buSzPct val="100000"/>
              <a:buFont typeface="+mj-lt"/>
              <a:buAutoNum type="arabicPeriod"/>
              <a:tabLst/>
            </a:pPr>
            <a:r>
              <a:rPr lang="en-US" altLang="en-US" sz="2200" dirty="0" smtClean="0">
                <a:solidFill>
                  <a:srgbClr val="000000"/>
                </a:solidFill>
                <a:latin typeface="+mn-lt"/>
                <a:cs typeface="Arial" panose="020B0604020202020204" pitchFamily="34" charset="0"/>
                <a:sym typeface="Arial" panose="020B0604020202020204" pitchFamily="34" charset="0"/>
              </a:rPr>
              <a:t>List three payment methods commonly used on the Web.</a:t>
            </a:r>
            <a:endParaRPr lang="en-US" altLang="en-US" sz="2200" i="1" dirty="0" smtClean="0">
              <a:solidFill>
                <a:srgbClr val="000000"/>
              </a:solidFill>
              <a:latin typeface="+mn-lt"/>
              <a:cs typeface="Arial" panose="020B0604020202020204" pitchFamily="34" charset="0"/>
              <a:sym typeface="Arial" panose="020B0604020202020204" pitchFamily="34" charset="0"/>
            </a:endParaRPr>
          </a:p>
          <a:p>
            <a:pPr marL="432000" indent="-432000" eaLnBrk="1" hangingPunct="1">
              <a:spcBef>
                <a:spcPts val="1500"/>
              </a:spcBef>
              <a:buClr>
                <a:schemeClr val="tx2"/>
              </a:buClr>
              <a:buSzPct val="100000"/>
              <a:buFont typeface="+mj-lt"/>
              <a:buAutoNum type="arabicPeriod"/>
              <a:tabLst/>
            </a:pPr>
            <a:r>
              <a:rPr lang="en-US" altLang="en-US" sz="2200" dirty="0" smtClean="0">
                <a:solidFill>
                  <a:srgbClr val="000000"/>
                </a:solidFill>
                <a:latin typeface="+mn-lt"/>
                <a:cs typeface="Arial" panose="020B0604020202020204" pitchFamily="34" charset="0"/>
                <a:sym typeface="Arial" panose="020B0604020202020204" pitchFamily="34" charset="0"/>
              </a:rPr>
              <a:t>Have you purchased online? If so, think of the last item that you purchased.</a:t>
            </a:r>
          </a:p>
        </p:txBody>
      </p:sp>
      <p:sp>
        <p:nvSpPr>
          <p:cNvPr id="5" name="Content Placeholder 4"/>
          <p:cNvSpPr>
            <a:spLocks noGrp="1"/>
          </p:cNvSpPr>
          <p:nvPr>
            <p:ph idx="14"/>
          </p:nvPr>
        </p:nvSpPr>
        <p:spPr>
          <a:xfrm>
            <a:off x="457200" y="3084506"/>
            <a:ext cx="8229600" cy="1634099"/>
          </a:xfrm>
        </p:spPr>
        <p:txBody>
          <a:bodyPr/>
          <a:lstStyle/>
          <a:p>
            <a:pPr marL="741600" lvl="1" indent="0" eaLnBrk="1" hangingPunct="1">
              <a:spcBef>
                <a:spcPts val="600"/>
              </a:spcBef>
              <a:buSzPts val="2400"/>
              <a:buNone/>
            </a:pPr>
            <a:r>
              <a:rPr lang="en-US" altLang="en-US" sz="2200" dirty="0">
                <a:solidFill>
                  <a:schemeClr val="tx2"/>
                </a:solidFill>
                <a:latin typeface="+mn-lt"/>
                <a:cs typeface="Arial" panose="020B0604020202020204" pitchFamily="34" charset="0"/>
              </a:rPr>
              <a:t>a. </a:t>
            </a:r>
            <a:r>
              <a:rPr lang="en-US" altLang="en-US" sz="2200" dirty="0">
                <a:latin typeface="+mn-lt"/>
                <a:cs typeface="Arial" panose="020B0604020202020204" pitchFamily="34" charset="0"/>
              </a:rPr>
              <a:t>Why did you purchase it online instead of at a store?</a:t>
            </a:r>
          </a:p>
          <a:p>
            <a:pPr marL="1077913" lvl="1" indent="-336550" eaLnBrk="1" hangingPunct="1">
              <a:spcBef>
                <a:spcPts val="600"/>
              </a:spcBef>
              <a:buSzPts val="2400"/>
              <a:buNone/>
            </a:pPr>
            <a:r>
              <a:rPr lang="en-US" altLang="en-US" sz="2200" dirty="0">
                <a:solidFill>
                  <a:schemeClr val="tx2"/>
                </a:solidFill>
                <a:latin typeface="+mn-lt"/>
                <a:cs typeface="Arial" panose="020B0604020202020204" pitchFamily="34" charset="0"/>
              </a:rPr>
              <a:t>b. </a:t>
            </a:r>
            <a:r>
              <a:rPr lang="en-US" altLang="en-US" sz="2200" dirty="0">
                <a:latin typeface="+mn-lt"/>
                <a:cs typeface="Arial" panose="020B0604020202020204" pitchFamily="34" charset="0"/>
              </a:rPr>
              <a:t>Did you check to see if the transaction was secure? Why or why not?</a:t>
            </a:r>
          </a:p>
          <a:p>
            <a:pPr marL="741600" lvl="1" indent="0" eaLnBrk="1" hangingPunct="1">
              <a:spcBef>
                <a:spcPts val="600"/>
              </a:spcBef>
              <a:buSzPts val="2400"/>
              <a:buNone/>
            </a:pPr>
            <a:r>
              <a:rPr lang="en-US" altLang="en-US" sz="2200" dirty="0">
                <a:solidFill>
                  <a:schemeClr val="tx2"/>
                </a:solidFill>
                <a:latin typeface="+mn-lt"/>
                <a:cs typeface="Arial" panose="020B0604020202020204" pitchFamily="34" charset="0"/>
              </a:rPr>
              <a:t>c. </a:t>
            </a:r>
            <a:r>
              <a:rPr lang="en-US" altLang="en-US" sz="2200" dirty="0">
                <a:latin typeface="+mn-lt"/>
                <a:cs typeface="Arial" panose="020B0604020202020204" pitchFamily="34" charset="0"/>
              </a:rPr>
              <a:t>How will your shopping habits be different in the future</a:t>
            </a:r>
            <a:r>
              <a:rPr lang="en-US" altLang="en-US" sz="2200" dirty="0" smtClean="0">
                <a:latin typeface="+mn-lt"/>
                <a:cs typeface="Arial" panose="020B0604020202020204" pitchFamily="34" charset="0"/>
              </a:rPr>
              <a:t>?</a:t>
            </a:r>
            <a:endParaRPr lang="en-US" altLang="en-US" sz="2200" dirty="0">
              <a:latin typeface="+mn-lt"/>
              <a:cs typeface="Arial" panose="020B0604020202020204" pitchFamily="34" charset="0"/>
            </a:endParaRPr>
          </a:p>
        </p:txBody>
      </p:sp>
      <p:sp>
        <p:nvSpPr>
          <p:cNvPr id="4" name="Content Placeholder 3"/>
          <p:cNvSpPr>
            <a:spLocks noGrp="1"/>
          </p:cNvSpPr>
          <p:nvPr>
            <p:ph idx="13"/>
          </p:nvPr>
        </p:nvSpPr>
        <p:spPr>
          <a:xfrm>
            <a:off x="457200" y="4764502"/>
            <a:ext cx="8229600" cy="919336"/>
          </a:xfrm>
        </p:spPr>
        <p:txBody>
          <a:bodyPr/>
          <a:lstStyle/>
          <a:p>
            <a:pPr marL="432000" lvl="1" indent="-432000">
              <a:spcBef>
                <a:spcPts val="1500"/>
              </a:spcBef>
              <a:buClr>
                <a:schemeClr val="tx2"/>
              </a:buClr>
              <a:buFont typeface="+mj-lt"/>
              <a:buAutoNum type="arabicPeriod" startAt="3"/>
            </a:pPr>
            <a:r>
              <a:rPr lang="en-US" altLang="en-US" sz="2200" dirty="0">
                <a:latin typeface="+mn-lt"/>
                <a:cs typeface="Arial" panose="020B0604020202020204" pitchFamily="34" charset="0"/>
              </a:rPr>
              <a:t>Describe three types of e-commerce solutions available. Which provides the easiest entry to e-commerce? Explain</a:t>
            </a:r>
            <a:r>
              <a:rPr lang="en-US" altLang="en-US" sz="2200" dirty="0" smtClean="0">
                <a:latin typeface="+mn-lt"/>
                <a:cs typeface="Arial" panose="020B0604020202020204" pitchFamily="34" charset="0"/>
              </a:rPr>
              <a:t>.</a:t>
            </a:r>
            <a:endParaRPr lang="en-US" altLang="en-US" sz="2200" dirty="0">
              <a:latin typeface="+mn-lt"/>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23655"/>
          </a:xfrm>
        </p:spPr>
        <p:txBody>
          <a:bodyPr>
            <a:spAutoFit/>
          </a:bodyPr>
          <a:lstStyle/>
          <a:p>
            <a:pPr eaLnBrk="1" fontAlgn="auto" hangingPunct="1">
              <a:tabLst/>
              <a:defRPr/>
            </a:pPr>
            <a:r>
              <a:rPr lang="en-US" sz="2400" kern="1200" dirty="0">
                <a:solidFill>
                  <a:srgbClr val="000000"/>
                </a:solidFill>
                <a:latin typeface="Arial (Body)"/>
                <a:ea typeface="+mn-ea"/>
                <a:cs typeface="Times New Roman" pitchFamily="18" charset="0"/>
              </a:rPr>
              <a:t>This chapter introduced you to basic e-commerce concepts and </a:t>
            </a:r>
            <a:r>
              <a:rPr lang="en-US" sz="2400" kern="1200" dirty="0" smtClean="0">
                <a:solidFill>
                  <a:srgbClr val="000000"/>
                </a:solidFill>
                <a:latin typeface="Arial (Body)"/>
                <a:ea typeface="+mn-ea"/>
                <a:cs typeface="Times New Roman" pitchFamily="18" charset="0"/>
              </a:rPr>
              <a:t>implementations.</a:t>
            </a:r>
            <a:endParaRPr lang="en-US" sz="2400" kern="1200" dirty="0">
              <a:solidFill>
                <a:srgbClr val="000000"/>
              </a:solidFill>
              <a:latin typeface="Arial (Body)"/>
              <a:ea typeface="+mn-ea"/>
              <a:cs typeface="Times New Roman" pitchFamily="18" charset="0"/>
            </a:endParaRPr>
          </a:p>
          <a:p>
            <a:pPr eaLnBrk="1" fontAlgn="auto" hangingPunct="1">
              <a:tabLst/>
              <a:defRPr/>
            </a:pPr>
            <a:r>
              <a:rPr lang="en-US" sz="2400" kern="1200" dirty="0">
                <a:solidFill>
                  <a:srgbClr val="000000"/>
                </a:solidFill>
                <a:latin typeface="Arial (Body)"/>
                <a:ea typeface="+mn-ea"/>
                <a:cs typeface="Times New Roman" pitchFamily="18" charset="0"/>
              </a:rPr>
              <a:t>Consider taking an </a:t>
            </a:r>
            <a:r>
              <a:rPr lang="pt-BR" sz="2400" kern="1200" dirty="0" smtClean="0">
                <a:solidFill>
                  <a:srgbClr val="000000"/>
                </a:solidFill>
                <a:latin typeface="Arial (Body)"/>
                <a:ea typeface="+mn-ea"/>
                <a:cs typeface="Times New Roman" pitchFamily="18" charset="0"/>
              </a:rPr>
              <a:t>E-Commerce </a:t>
            </a:r>
            <a:r>
              <a:rPr lang="en-US" sz="2400" kern="1200" dirty="0" smtClean="0">
                <a:solidFill>
                  <a:srgbClr val="000000"/>
                </a:solidFill>
                <a:latin typeface="Arial (Body)"/>
                <a:ea typeface="+mn-ea"/>
                <a:cs typeface="Times New Roman" pitchFamily="18" charset="0"/>
              </a:rPr>
              <a:t>course </a:t>
            </a:r>
            <a:r>
              <a:rPr lang="en-US" sz="2400" kern="1200" dirty="0">
                <a:solidFill>
                  <a:srgbClr val="000000"/>
                </a:solidFill>
                <a:latin typeface="Arial (Body)"/>
                <a:ea typeface="+mn-ea"/>
                <a:cs typeface="Times New Roman" pitchFamily="18" charset="0"/>
              </a:rPr>
              <a:t>in the future to continue your study of this dynamic and growing area of web </a:t>
            </a:r>
            <a:r>
              <a:rPr lang="en-US" sz="2400" kern="1200" dirty="0" smtClean="0">
                <a:solidFill>
                  <a:srgbClr val="000000"/>
                </a:solidFill>
                <a:latin typeface="Arial (Body)"/>
                <a:ea typeface="+mn-ea"/>
                <a:cs typeface="Times New Roman" pitchFamily="18" charset="0"/>
              </a:rPr>
              <a:t>development.</a:t>
            </a:r>
            <a:endParaRPr lang="en-US" sz="2400" kern="1200" dirty="0">
              <a:solidFill>
                <a:srgbClr val="000000"/>
              </a:solidFill>
              <a:latin typeface="Arial (Body)"/>
              <a:ea typeface="+mn-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50179"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Arial" pitchFamily="34" charset="0"/>
              </a:rPr>
              <a:t>What is </a:t>
            </a:r>
            <a:r>
              <a:rPr lang="pt-BR" kern="1200" spc="-50" dirty="0" smtClean="0">
                <a:latin typeface="Times New Roman" panose="02020603050405020304" pitchFamily="18" charset="0"/>
                <a:ea typeface="+mj-ea"/>
                <a:cs typeface="Arial" pitchFamily="34" charset="0"/>
              </a:rPr>
              <a:t>E-Commerce</a:t>
            </a:r>
            <a:r>
              <a:rPr lang="en-US" kern="1200" spc="-50" dirty="0" smtClean="0">
                <a:latin typeface="Times New Roman" panose="02020603050405020304" pitchFamily="18" charset="0"/>
                <a:ea typeface="+mj-ea"/>
                <a:cs typeface="Arial" pitchFamily="34" charset="0"/>
              </a:rPr>
              <a: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255651" indent="-255651" eaLnBrk="1" fontAlgn="auto" hangingPunct="1">
              <a:tabLst/>
              <a:defRPr/>
            </a:pPr>
            <a:r>
              <a:rPr lang="en-US" sz="2400" kern="1200" dirty="0">
                <a:solidFill>
                  <a:srgbClr val="000000"/>
                </a:solidFill>
                <a:latin typeface="Arial (Body)"/>
                <a:ea typeface="+mn-ea"/>
                <a:cs typeface="Times New Roman" pitchFamily="18" charset="0"/>
              </a:rPr>
              <a:t>The integration of communications, data management, and security technologies to allow individuals and organizations to exchange information related to the sale of goods and </a:t>
            </a:r>
            <a:r>
              <a:rPr lang="en-US" sz="2400" kern="1200" dirty="0" smtClean="0">
                <a:solidFill>
                  <a:srgbClr val="000000"/>
                </a:solidFill>
                <a:latin typeface="Arial (Body)"/>
                <a:ea typeface="+mn-ea"/>
                <a:cs typeface="Times New Roman" pitchFamily="18" charset="0"/>
              </a:rPr>
              <a:t>services.</a:t>
            </a:r>
            <a:endParaRPr lang="en-US" sz="2400" kern="1200" dirty="0">
              <a:solidFill>
                <a:srgbClr val="000000"/>
              </a:solidFill>
              <a:latin typeface="Arial (Body)"/>
              <a:ea typeface="+mn-ea"/>
              <a:cs typeface="Times New Roman" pitchFamily="18" charset="0"/>
            </a:endParaRPr>
          </a:p>
          <a:p>
            <a:pPr marL="255651" indent="-255651" eaLnBrk="1" fontAlgn="auto" hangingPunct="1">
              <a:tabLst/>
              <a:defRPr/>
            </a:pPr>
            <a:r>
              <a:rPr lang="en-US" sz="2400" kern="1200" dirty="0" smtClean="0">
                <a:solidFill>
                  <a:srgbClr val="000000"/>
                </a:solidFill>
                <a:latin typeface="Arial (Body)"/>
                <a:ea typeface="+mn-ea"/>
                <a:cs typeface="Times New Roman" pitchFamily="18" charset="0"/>
              </a:rPr>
              <a:t>Major </a:t>
            </a:r>
            <a:r>
              <a:rPr lang="en-US" sz="2400" kern="1200" dirty="0">
                <a:solidFill>
                  <a:srgbClr val="000000"/>
                </a:solidFill>
                <a:latin typeface="Arial (Body)"/>
                <a:ea typeface="+mn-ea"/>
                <a:cs typeface="Times New Roman" pitchFamily="18" charset="0"/>
              </a:rPr>
              <a:t>functions of </a:t>
            </a:r>
            <a:r>
              <a:rPr lang="pt-BR" sz="2400" kern="1200" dirty="0" smtClean="0">
                <a:solidFill>
                  <a:srgbClr val="000000"/>
                </a:solidFill>
                <a:latin typeface="Arial (Body)"/>
                <a:ea typeface="+mn-ea"/>
                <a:cs typeface="Times New Roman" pitchFamily="18" charset="0"/>
              </a:rPr>
              <a:t>E–Commerce </a:t>
            </a:r>
            <a:r>
              <a:rPr lang="en-US" sz="2400" kern="1200" dirty="0" smtClean="0">
                <a:solidFill>
                  <a:srgbClr val="000000"/>
                </a:solidFill>
                <a:latin typeface="Arial (Body)"/>
                <a:ea typeface="+mn-ea"/>
                <a:cs typeface="Times New Roman" pitchFamily="18" charset="0"/>
              </a:rPr>
              <a:t>include</a:t>
            </a:r>
            <a:r>
              <a:rPr lang="en-US" sz="2400" kern="1200" dirty="0">
                <a:solidFill>
                  <a:srgbClr val="000000"/>
                </a:solidFill>
                <a:latin typeface="Arial (Body)"/>
                <a:ea typeface="+mn-ea"/>
                <a:cs typeface="Times New Roman" pitchFamily="18" charset="0"/>
              </a:rPr>
              <a:t>:</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the buying of </a:t>
            </a:r>
            <a:r>
              <a:rPr lang="en-US" sz="2400" kern="1200" dirty="0" smtClean="0">
                <a:solidFill>
                  <a:srgbClr val="000000"/>
                </a:solidFill>
                <a:latin typeface="Arial (Body)"/>
                <a:ea typeface="+mn-ea"/>
                <a:cs typeface="Times New Roman" pitchFamily="18" charset="0"/>
              </a:rPr>
              <a:t>goods,</a:t>
            </a:r>
            <a:endParaRPr lang="en-US" sz="2400" kern="1200" dirty="0">
              <a:solidFill>
                <a:srgbClr val="000000"/>
              </a:solidFill>
              <a:latin typeface="Arial (Body)"/>
              <a:ea typeface="+mn-ea"/>
              <a:cs typeface="Times New Roman" pitchFamily="18" charset="0"/>
            </a:endParaRP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the selling of goods, </a:t>
            </a:r>
            <a:r>
              <a:rPr lang="en-US" sz="2400" kern="1200" dirty="0" smtClean="0">
                <a:solidFill>
                  <a:srgbClr val="000000"/>
                </a:solidFill>
                <a:latin typeface="Arial (Body)"/>
                <a:ea typeface="+mn-ea"/>
                <a:cs typeface="Times New Roman" pitchFamily="18" charset="0"/>
              </a:rPr>
              <a:t>and</a:t>
            </a:r>
            <a:endParaRPr lang="en-US" sz="2400" kern="1200" dirty="0">
              <a:solidFill>
                <a:srgbClr val="000000"/>
              </a:solidFill>
              <a:latin typeface="Arial (Body)"/>
              <a:ea typeface="+mn-ea"/>
              <a:cs typeface="Times New Roman" pitchFamily="18" charset="0"/>
            </a:endParaRP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performance of financial transactions on the </a:t>
            </a:r>
            <a:r>
              <a:rPr lang="en-US" sz="2400" kern="1200" dirty="0" smtClean="0">
                <a:solidFill>
                  <a:srgbClr val="000000"/>
                </a:solidFill>
                <a:latin typeface="Arial (Body)"/>
                <a:ea typeface="+mn-ea"/>
                <a:cs typeface="Times New Roman" pitchFamily="18" charset="0"/>
              </a:rPr>
              <a:t>Internet.</a:t>
            </a:r>
            <a:endParaRPr lang="en-US" sz="2400" kern="1200" dirty="0">
              <a:solidFill>
                <a:srgbClr val="000000"/>
              </a:solidFill>
              <a:latin typeface="Arial (Body)"/>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Advantages for Businesses</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Reduced Costs</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Increased Customer Satisfaction</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More Effective Data Management</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Potentially Higher Sales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Advantages for Consumers</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Convenience</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Easier Comparison Shopping</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Wider Selection of Goods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Risks for Businesses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Need for a robust, reliable web site</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Fraudulent transactions</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Customer reluctance to purchase online</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Increased competition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Risks for Consumers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a:spAutoFit/>
          </a:bodyPr>
          <a:lstStyle/>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Possible Security Issues</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Possible Privacy Issues</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Purchasing from photos &amp; descriptions</a:t>
            </a:r>
          </a:p>
          <a:p>
            <a:pPr marL="255651" indent="-255651" eaLnBrk="1" hangingPunct="1">
              <a:tabLst/>
              <a:defRPr/>
            </a:pPr>
            <a:r>
              <a:rPr lang="en-US" altLang="en-US" sz="2400" kern="1200" dirty="0">
                <a:solidFill>
                  <a:srgbClr val="000000"/>
                </a:solidFill>
                <a:latin typeface="+mn-lt"/>
                <a:ea typeface="+mn-ea"/>
                <a:cs typeface="Times New Roman" panose="02020603050405020304" pitchFamily="18" charset="0"/>
              </a:rPr>
              <a:t>Possible difficulty with returns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smtClean="0">
                <a:latin typeface="Times New Roman" panose="02020603050405020304" pitchFamily="18" charset="0"/>
                <a:ea typeface="+mj-ea"/>
                <a:cs typeface="+mj-cs"/>
              </a:rPr>
              <a:t>E-Commerce </a:t>
            </a:r>
            <a:r>
              <a:rPr lang="en-US" kern="1200" spc="-50" dirty="0" smtClean="0">
                <a:latin typeface="Times New Roman" panose="02020603050405020304" pitchFamily="18" charset="0"/>
                <a:ea typeface="+mj-ea"/>
                <a:cs typeface="+mj-cs"/>
              </a:rPr>
              <a:t>Business Models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a:spAutoFit/>
          </a:bodyPr>
          <a:lstStyle/>
          <a:p>
            <a:pPr marL="255651" indent="-255651" eaLnBrk="1" hangingPunct="1">
              <a:tabLst/>
              <a:defRPr/>
            </a:pPr>
            <a:r>
              <a:rPr lang="en-US" altLang="en-US" sz="2400" kern="1200" dirty="0">
                <a:solidFill>
                  <a:srgbClr val="000000"/>
                </a:solidFill>
                <a:latin typeface="+mn-lt"/>
                <a:ea typeface="+mn-ea"/>
                <a:cs typeface="+mn-cs"/>
              </a:rPr>
              <a:t>B2C – Business-to-Consumer</a:t>
            </a:r>
          </a:p>
          <a:p>
            <a:pPr marL="255651" indent="-255651" eaLnBrk="1" hangingPunct="1">
              <a:tabLst/>
              <a:defRPr/>
            </a:pPr>
            <a:r>
              <a:rPr lang="en-US" altLang="en-US" sz="2400" kern="1200" dirty="0">
                <a:solidFill>
                  <a:srgbClr val="000000"/>
                </a:solidFill>
                <a:latin typeface="+mn-lt"/>
                <a:ea typeface="+mn-ea"/>
                <a:cs typeface="+mn-cs"/>
              </a:rPr>
              <a:t>B2B – Business-to-Business</a:t>
            </a:r>
          </a:p>
          <a:p>
            <a:pPr marL="255651" indent="-255651" eaLnBrk="1" hangingPunct="1">
              <a:tabLst/>
              <a:defRPr/>
            </a:pPr>
            <a:r>
              <a:rPr lang="en-US" altLang="en-US" sz="2400" kern="1200" dirty="0">
                <a:solidFill>
                  <a:srgbClr val="000000"/>
                </a:solidFill>
                <a:latin typeface="+mn-lt"/>
                <a:ea typeface="+mn-ea"/>
                <a:cs typeface="+mn-cs"/>
              </a:rPr>
              <a:t>C2C – Consumer-to-Consumer</a:t>
            </a:r>
          </a:p>
          <a:p>
            <a:pPr marL="255651" indent="-255651" eaLnBrk="1" hangingPunct="1">
              <a:tabLst/>
              <a:defRPr/>
            </a:pPr>
            <a:r>
              <a:rPr lang="en-US" altLang="en-US" sz="2400" kern="1200" dirty="0">
                <a:solidFill>
                  <a:srgbClr val="000000"/>
                </a:solidFill>
                <a:latin typeface="+mn-lt"/>
                <a:ea typeface="+mn-ea"/>
                <a:cs typeface="+mn-cs"/>
              </a:rPr>
              <a:t>B2G – Business-to-Government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Electronic Data Interchange (E</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D</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I)</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608924"/>
          </a:xfrm>
        </p:spPr>
        <p:txBody>
          <a:bodyPr>
            <a:spAutoFit/>
          </a:bodyPr>
          <a:lstStyle/>
          <a:p>
            <a:pPr marL="0" indent="0" eaLnBrk="1" hangingPunct="1">
              <a:buNone/>
              <a:tabLst/>
              <a:defRPr/>
            </a:pPr>
            <a:r>
              <a:rPr lang="en-US" altLang="en-US" sz="2000" kern="1200" dirty="0">
                <a:solidFill>
                  <a:srgbClr val="000000"/>
                </a:solidFill>
                <a:latin typeface="Arial (Body)"/>
                <a:ea typeface="+mn-ea"/>
                <a:cs typeface="Arial" panose="020B0604020202020204" pitchFamily="34" charset="0"/>
              </a:rPr>
              <a:t>The transfer of data between different companies using </a:t>
            </a:r>
            <a:r>
              <a:rPr lang="en-US" altLang="en-US" sz="2000" kern="1200" dirty="0" smtClean="0">
                <a:solidFill>
                  <a:srgbClr val="000000"/>
                </a:solidFill>
                <a:latin typeface="Arial (Body)"/>
                <a:ea typeface="+mn-ea"/>
                <a:cs typeface="Arial" panose="020B0604020202020204" pitchFamily="34" charset="0"/>
              </a:rPr>
              <a:t>networks.</a:t>
            </a:r>
            <a:endParaRPr lang="en-US" altLang="en-US" sz="2000" kern="1200" dirty="0">
              <a:solidFill>
                <a:srgbClr val="000000"/>
              </a:solidFill>
              <a:latin typeface="Arial (Body)"/>
              <a:ea typeface="+mn-ea"/>
              <a:cs typeface="Arial" panose="020B0604020202020204" pitchFamily="34" charset="0"/>
            </a:endParaRPr>
          </a:p>
          <a:p>
            <a:pPr eaLnBrk="1" hangingPunct="1">
              <a:tabLst/>
              <a:defRPr/>
            </a:pPr>
            <a:r>
              <a:rPr lang="en-US" altLang="en-US" sz="2000" kern="1200" dirty="0" smtClean="0">
                <a:solidFill>
                  <a:srgbClr val="000000"/>
                </a:solidFill>
                <a:latin typeface="Arial (Body)"/>
                <a:ea typeface="+mn-ea"/>
                <a:cs typeface="Arial" panose="020B0604020202020204" pitchFamily="34" charset="0"/>
              </a:rPr>
              <a:t>Facilitates </a:t>
            </a:r>
            <a:r>
              <a:rPr lang="en-US" altLang="en-US" sz="2000" kern="1200" dirty="0">
                <a:solidFill>
                  <a:srgbClr val="000000"/>
                </a:solidFill>
                <a:latin typeface="Arial (Body)"/>
                <a:ea typeface="+mn-ea"/>
                <a:cs typeface="Arial" panose="020B0604020202020204" pitchFamily="34" charset="0"/>
              </a:rPr>
              <a:t>the exchange of standard business documents including purchase orders and </a:t>
            </a:r>
            <a:r>
              <a:rPr lang="en-US" altLang="en-US" sz="2000" kern="1200" dirty="0" smtClean="0">
                <a:solidFill>
                  <a:srgbClr val="000000"/>
                </a:solidFill>
                <a:latin typeface="Arial (Body)"/>
                <a:ea typeface="+mn-ea"/>
                <a:cs typeface="Arial" panose="020B0604020202020204" pitchFamily="34" charset="0"/>
              </a:rPr>
              <a:t>invoices</a:t>
            </a:r>
            <a:endParaRPr lang="en-US" altLang="en-US" sz="2000" kern="1200" dirty="0">
              <a:solidFill>
                <a:srgbClr val="000000"/>
              </a:solidFill>
              <a:latin typeface="Arial (Body)"/>
              <a:ea typeface="+mn-ea"/>
              <a:cs typeface="Arial" panose="020B0604020202020204" pitchFamily="34" charset="0"/>
            </a:endParaRPr>
          </a:p>
          <a:p>
            <a:pPr marL="0" indent="0" eaLnBrk="1" hangingPunct="1">
              <a:buNone/>
              <a:tabLst/>
              <a:defRPr/>
            </a:pPr>
            <a:r>
              <a:rPr lang="en-US" altLang="en-US" sz="2000" kern="1200" dirty="0" smtClean="0">
                <a:solidFill>
                  <a:srgbClr val="000000"/>
                </a:solidFill>
                <a:latin typeface="Arial (Body)"/>
                <a:ea typeface="+mn-ea"/>
                <a:cs typeface="Arial" panose="020B0604020202020204" pitchFamily="34" charset="0"/>
              </a:rPr>
              <a:t>E</a:t>
            </a:r>
            <a:r>
              <a:rPr lang="en-US" altLang="en-US" sz="100" kern="1200" dirty="0" smtClean="0">
                <a:solidFill>
                  <a:srgbClr val="000000"/>
                </a:solidFill>
                <a:latin typeface="Arial (Body)"/>
                <a:ea typeface="+mn-ea"/>
                <a:cs typeface="Arial" panose="020B0604020202020204" pitchFamily="34" charset="0"/>
              </a:rPr>
              <a:t> </a:t>
            </a:r>
            <a:r>
              <a:rPr lang="en-US" altLang="en-US" sz="2000" kern="1200" dirty="0" smtClean="0">
                <a:solidFill>
                  <a:srgbClr val="000000"/>
                </a:solidFill>
                <a:latin typeface="Arial (Body)"/>
                <a:ea typeface="+mn-ea"/>
                <a:cs typeface="Arial" panose="020B0604020202020204" pitchFamily="34" charset="0"/>
              </a:rPr>
              <a:t>D</a:t>
            </a:r>
            <a:r>
              <a:rPr lang="en-US" altLang="en-US" sz="100" kern="1200" dirty="0" smtClean="0">
                <a:solidFill>
                  <a:srgbClr val="000000"/>
                </a:solidFill>
                <a:latin typeface="Arial (Body)"/>
                <a:ea typeface="+mn-ea"/>
                <a:cs typeface="Arial" panose="020B0604020202020204" pitchFamily="34" charset="0"/>
              </a:rPr>
              <a:t> </a:t>
            </a:r>
            <a:r>
              <a:rPr lang="en-US" altLang="en-US" sz="2000" kern="1200" dirty="0" smtClean="0">
                <a:solidFill>
                  <a:srgbClr val="000000"/>
                </a:solidFill>
                <a:latin typeface="Arial (Body)"/>
                <a:ea typeface="+mn-ea"/>
                <a:cs typeface="Arial" panose="020B0604020202020204" pitchFamily="34" charset="0"/>
              </a:rPr>
              <a:t>I is </a:t>
            </a:r>
            <a:r>
              <a:rPr lang="en-US" altLang="en-US" sz="2000" kern="1200" dirty="0">
                <a:solidFill>
                  <a:srgbClr val="000000"/>
                </a:solidFill>
                <a:latin typeface="Arial (Body)"/>
                <a:ea typeface="+mn-ea"/>
                <a:cs typeface="Arial" panose="020B0604020202020204" pitchFamily="34" charset="0"/>
              </a:rPr>
              <a:t>not new -- In existence since the 1960s</a:t>
            </a:r>
          </a:p>
          <a:p>
            <a:pPr marL="0" indent="0" eaLnBrk="1" hangingPunct="1">
              <a:buNone/>
              <a:tabLst/>
              <a:defRPr/>
            </a:pPr>
            <a:r>
              <a:rPr lang="en-US" altLang="en-US" sz="2000" kern="1200" dirty="0" smtClean="0">
                <a:solidFill>
                  <a:srgbClr val="000000"/>
                </a:solidFill>
                <a:latin typeface="Arial (Body)"/>
                <a:ea typeface="+mn-ea"/>
                <a:cs typeface="Arial" panose="020B0604020202020204" pitchFamily="34" charset="0"/>
              </a:rPr>
              <a:t>Trading Partners</a:t>
            </a:r>
          </a:p>
          <a:p>
            <a:pPr eaLnBrk="1" hangingPunct="1">
              <a:tabLst/>
              <a:defRPr/>
            </a:pPr>
            <a:r>
              <a:rPr lang="en-US" altLang="en-US" sz="2000" kern="1200" dirty="0" smtClean="0">
                <a:solidFill>
                  <a:srgbClr val="000000"/>
                </a:solidFill>
                <a:latin typeface="Arial (Body)"/>
                <a:ea typeface="+mn-ea"/>
                <a:cs typeface="Arial" panose="020B0604020202020204" pitchFamily="34" charset="0"/>
              </a:rPr>
              <a:t>Organizations </a:t>
            </a:r>
            <a:r>
              <a:rPr lang="en-US" altLang="en-US" sz="2000" kern="1200" dirty="0">
                <a:solidFill>
                  <a:srgbClr val="000000"/>
                </a:solidFill>
                <a:latin typeface="Arial (Body)"/>
                <a:ea typeface="+mn-ea"/>
                <a:cs typeface="Arial" panose="020B0604020202020204" pitchFamily="34" charset="0"/>
              </a:rPr>
              <a:t>that exchange E</a:t>
            </a:r>
            <a:r>
              <a:rPr lang="en-US" altLang="en-US" sz="100" kern="1200" dirty="0">
                <a:solidFill>
                  <a:srgbClr val="000000"/>
                </a:solidFill>
                <a:latin typeface="Arial (Body)"/>
                <a:ea typeface="+mn-ea"/>
                <a:cs typeface="Arial" panose="020B0604020202020204" pitchFamily="34" charset="0"/>
              </a:rPr>
              <a:t> </a:t>
            </a:r>
            <a:r>
              <a:rPr lang="en-US" altLang="en-US" sz="2000" kern="1200" dirty="0">
                <a:solidFill>
                  <a:srgbClr val="000000"/>
                </a:solidFill>
                <a:latin typeface="Arial (Body)"/>
                <a:ea typeface="+mn-ea"/>
                <a:cs typeface="Arial" panose="020B0604020202020204" pitchFamily="34" charset="0"/>
              </a:rPr>
              <a:t>D</a:t>
            </a:r>
            <a:r>
              <a:rPr lang="en-US" altLang="en-US" sz="100" kern="1200" dirty="0">
                <a:solidFill>
                  <a:srgbClr val="000000"/>
                </a:solidFill>
                <a:latin typeface="Arial (Body)"/>
                <a:ea typeface="+mn-ea"/>
                <a:cs typeface="Arial" panose="020B0604020202020204" pitchFamily="34" charset="0"/>
              </a:rPr>
              <a:t> </a:t>
            </a:r>
            <a:r>
              <a:rPr lang="en-US" altLang="en-US" sz="2000" kern="1200" dirty="0">
                <a:solidFill>
                  <a:srgbClr val="000000"/>
                </a:solidFill>
                <a:latin typeface="Arial (Body)"/>
                <a:ea typeface="+mn-ea"/>
                <a:cs typeface="Arial" panose="020B0604020202020204" pitchFamily="34" charset="0"/>
              </a:rPr>
              <a:t>I transmissions</a:t>
            </a:r>
          </a:p>
          <a:p>
            <a:pPr marL="0" indent="0" eaLnBrk="1" hangingPunct="1">
              <a:buNone/>
              <a:tabLst/>
              <a:defRPr/>
            </a:pPr>
            <a:r>
              <a:rPr lang="en-US" altLang="en-US" sz="2000" kern="1200" dirty="0">
                <a:solidFill>
                  <a:srgbClr val="000000"/>
                </a:solidFill>
                <a:latin typeface="Arial (Body)"/>
                <a:cs typeface="Arial" panose="020B0604020202020204" pitchFamily="34" charset="0"/>
              </a:rPr>
              <a:t>Newer technologies</a:t>
            </a:r>
          </a:p>
          <a:p>
            <a:pPr marL="255600" lvl="1" indent="-255600" eaLnBrk="1" hangingPunct="1">
              <a:spcBef>
                <a:spcPts val="1500"/>
              </a:spcBef>
              <a:buFont typeface="Arial" panose="020B0604020202020204" pitchFamily="34" charset="0"/>
              <a:buChar char="•"/>
              <a:defRPr/>
            </a:pPr>
            <a:r>
              <a:rPr lang="en-US" altLang="en-US" sz="2000" kern="1200" dirty="0">
                <a:solidFill>
                  <a:srgbClr val="000000"/>
                </a:solidFill>
                <a:latin typeface="Arial (Body)"/>
                <a:cs typeface="Arial" panose="020B0604020202020204" pitchFamily="34" charset="0"/>
              </a:rPr>
              <a:t>X</a:t>
            </a:r>
            <a:r>
              <a:rPr lang="en-US" altLang="en-US" sz="100" kern="1200" dirty="0">
                <a:solidFill>
                  <a:srgbClr val="000000"/>
                </a:solidFill>
                <a:latin typeface="Arial (Body)"/>
                <a:cs typeface="Arial" panose="020B0604020202020204" pitchFamily="34" charset="0"/>
              </a:rPr>
              <a:t> </a:t>
            </a:r>
            <a:r>
              <a:rPr lang="en-US" altLang="en-US" sz="2000" kern="1200" dirty="0">
                <a:solidFill>
                  <a:srgbClr val="000000"/>
                </a:solidFill>
                <a:latin typeface="Arial (Body)"/>
                <a:cs typeface="Arial" panose="020B0604020202020204" pitchFamily="34" charset="0"/>
              </a:rPr>
              <a:t>M</a:t>
            </a:r>
            <a:r>
              <a:rPr lang="en-US" altLang="en-US" sz="100" kern="1200" dirty="0">
                <a:solidFill>
                  <a:srgbClr val="000000"/>
                </a:solidFill>
                <a:latin typeface="Arial (Body)"/>
                <a:cs typeface="Arial" panose="020B0604020202020204" pitchFamily="34" charset="0"/>
              </a:rPr>
              <a:t> </a:t>
            </a:r>
            <a:r>
              <a:rPr lang="en-US" altLang="en-US" sz="2000" kern="1200" dirty="0">
                <a:solidFill>
                  <a:srgbClr val="000000"/>
                </a:solidFill>
                <a:latin typeface="Arial (Body)"/>
                <a:cs typeface="Arial" panose="020B0604020202020204" pitchFamily="34" charset="0"/>
              </a:rPr>
              <a:t>L and Web Services are replacing traditional E</a:t>
            </a:r>
            <a:r>
              <a:rPr lang="en-US" altLang="en-US" sz="100" kern="1200" dirty="0">
                <a:solidFill>
                  <a:srgbClr val="000000"/>
                </a:solidFill>
                <a:latin typeface="Arial (Body)"/>
                <a:cs typeface="Arial" panose="020B0604020202020204" pitchFamily="34" charset="0"/>
              </a:rPr>
              <a:t> </a:t>
            </a:r>
            <a:r>
              <a:rPr lang="en-US" altLang="en-US" sz="2000" kern="1200" dirty="0">
                <a:solidFill>
                  <a:srgbClr val="000000"/>
                </a:solidFill>
                <a:latin typeface="Arial (Body)"/>
                <a:cs typeface="Arial" panose="020B0604020202020204" pitchFamily="34" charset="0"/>
              </a:rPr>
              <a:t>D</a:t>
            </a:r>
            <a:r>
              <a:rPr lang="en-US" altLang="en-US" sz="100" kern="1200" dirty="0">
                <a:solidFill>
                  <a:srgbClr val="000000"/>
                </a:solidFill>
                <a:latin typeface="Arial (Body)"/>
                <a:cs typeface="Arial" panose="020B0604020202020204" pitchFamily="34" charset="0"/>
              </a:rPr>
              <a:t> </a:t>
            </a:r>
            <a:r>
              <a:rPr lang="en-US" altLang="en-US" sz="2000" kern="1200" dirty="0" smtClean="0">
                <a:solidFill>
                  <a:srgbClr val="000000"/>
                </a:solidFill>
                <a:latin typeface="Arial (Body)"/>
                <a:cs typeface="Arial" panose="020B0604020202020204" pitchFamily="34" charset="0"/>
              </a:rPr>
              <a:t>I</a:t>
            </a:r>
            <a:endParaRPr lang="en-US" altLang="en-US" sz="2000" kern="1200" dirty="0">
              <a:solidFill>
                <a:srgbClr val="000000"/>
              </a:solidFill>
              <a:latin typeface="Arial (Body)"/>
              <a:cs typeface="Arial" panose="020B0604020202020204" pitchFamily="34" charset="0"/>
            </a:endParaRPr>
          </a:p>
          <a:p>
            <a:pPr marL="255600" lvl="1" indent="-255600" eaLnBrk="1" hangingPunct="1">
              <a:spcBef>
                <a:spcPts val="1500"/>
              </a:spcBef>
              <a:buFont typeface="Arial" panose="020B0604020202020204" pitchFamily="34" charset="0"/>
              <a:buChar char="•"/>
              <a:defRPr/>
            </a:pPr>
            <a:r>
              <a:rPr lang="en-US" altLang="en-US" sz="2000" kern="1200" dirty="0">
                <a:solidFill>
                  <a:srgbClr val="000000"/>
                </a:solidFill>
                <a:latin typeface="Arial (Body)"/>
                <a:cs typeface="Arial" panose="020B0604020202020204" pitchFamily="34" charset="0"/>
              </a:rPr>
              <a:t>Provide opportunities to customize secure information exchange </a:t>
            </a:r>
            <a:r>
              <a:rPr lang="en-US" altLang="en-US" sz="2000" kern="1200" dirty="0" smtClean="0">
                <a:solidFill>
                  <a:srgbClr val="000000"/>
                </a:solidFill>
                <a:latin typeface="Arial (Body)"/>
                <a:cs typeface="Arial" panose="020B0604020202020204" pitchFamily="34" charset="0"/>
              </a:rPr>
              <a:t>over </a:t>
            </a:r>
            <a:r>
              <a:rPr lang="en-US" altLang="en-US" sz="2000" kern="1200" dirty="0">
                <a:solidFill>
                  <a:srgbClr val="000000"/>
                </a:solidFill>
                <a:latin typeface="Arial (Body)"/>
                <a:cs typeface="Arial" panose="020B0604020202020204" pitchFamily="34" charset="0"/>
              </a:rPr>
              <a:t>the Internet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8479</TotalTime>
  <Words>1301</Words>
  <Application>Microsoft Office PowerPoint</Application>
  <PresentationFormat>On-screen Show (4:3)</PresentationFormat>
  <Paragraphs>213</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Arial (Body)</vt:lpstr>
      <vt:lpstr>Noto Sans Symbols</vt:lpstr>
      <vt:lpstr>Times New Roman</vt:lpstr>
      <vt:lpstr>Verdana</vt:lpstr>
      <vt:lpstr>508 Lecture</vt:lpstr>
      <vt:lpstr>1_508 Lecture</vt:lpstr>
      <vt:lpstr>Web Development &amp; Design Foundations with H T M L 5</vt:lpstr>
      <vt:lpstr>Learning Objectives</vt:lpstr>
      <vt:lpstr>What is E-Commerce?</vt:lpstr>
      <vt:lpstr>E-Commerce Advantages for Businesses</vt:lpstr>
      <vt:lpstr>E-Commerce Advantages for Consumers</vt:lpstr>
      <vt:lpstr>E-Commerce Risks for Businesses</vt:lpstr>
      <vt:lpstr>E-Commerce Risks for Consumers</vt:lpstr>
      <vt:lpstr>E-Commerce Business Models</vt:lpstr>
      <vt:lpstr>Electronic Data Interchange (E D I)</vt:lpstr>
      <vt:lpstr>E-Commerce U.S. Retail Sales</vt:lpstr>
      <vt:lpstr>Who’s on the Internet? (1 of 2)</vt:lpstr>
      <vt:lpstr>Who’s on the Internet? (2 of 2)</vt:lpstr>
      <vt:lpstr>E-Commerce Issues</vt:lpstr>
      <vt:lpstr>E-Commerce Security</vt:lpstr>
      <vt:lpstr>E-Commerce Security Encryption Types</vt:lpstr>
      <vt:lpstr>E-Commerce Security: Symmetric-Key</vt:lpstr>
      <vt:lpstr>E-Commerce Security: Asymmetric-Key</vt:lpstr>
      <vt:lpstr>E-Commerce Security: Hash</vt:lpstr>
      <vt:lpstr>Secure Sockets Layer (S S L) (1 of 2)</vt:lpstr>
      <vt:lpstr>Secure Sockets Layer (S S L) (2 of 2)</vt:lpstr>
      <vt:lpstr>S S L &amp; Digital Certificate</vt:lpstr>
      <vt:lpstr>Digital Certificate</vt:lpstr>
      <vt:lpstr>Certificate Authority</vt:lpstr>
      <vt:lpstr>Checkpoint 12.1</vt:lpstr>
      <vt:lpstr>Order &amp; Payment Processing</vt:lpstr>
      <vt:lpstr>E-Commerce Storefront Solutions</vt:lpstr>
      <vt:lpstr>Checkpoint 12.2</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Windows User</cp:lastModifiedBy>
  <cp:revision>905</cp:revision>
  <dcterms:modified xsi:type="dcterms:W3CDTF">2018-03-14T14:09:27Z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