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36"/>
  </p:notesMasterIdLst>
  <p:handoutMasterIdLst>
    <p:handoutMasterId r:id="rId37"/>
  </p:handoutMasterIdLst>
  <p:sldIdLst>
    <p:sldId id="342" r:id="rId3"/>
    <p:sldId id="307" r:id="rId4"/>
    <p:sldId id="308" r:id="rId5"/>
    <p:sldId id="310" r:id="rId6"/>
    <p:sldId id="311" r:id="rId7"/>
    <p:sldId id="312" r:id="rId8"/>
    <p:sldId id="313" r:id="rId9"/>
    <p:sldId id="335" r:id="rId10"/>
    <p:sldId id="314" r:id="rId11"/>
    <p:sldId id="315" r:id="rId12"/>
    <p:sldId id="316" r:id="rId13"/>
    <p:sldId id="317" r:id="rId14"/>
    <p:sldId id="318" r:id="rId15"/>
    <p:sldId id="319" r:id="rId16"/>
    <p:sldId id="320" r:id="rId17"/>
    <p:sldId id="321" r:id="rId18"/>
    <p:sldId id="322" r:id="rId19"/>
    <p:sldId id="338" r:id="rId20"/>
    <p:sldId id="323" r:id="rId21"/>
    <p:sldId id="324" r:id="rId22"/>
    <p:sldId id="325" r:id="rId23"/>
    <p:sldId id="326" r:id="rId24"/>
    <p:sldId id="327" r:id="rId25"/>
    <p:sldId id="328" r:id="rId26"/>
    <p:sldId id="339" r:id="rId27"/>
    <p:sldId id="329" r:id="rId28"/>
    <p:sldId id="330" r:id="rId29"/>
    <p:sldId id="331" r:id="rId30"/>
    <p:sldId id="332" r:id="rId31"/>
    <p:sldId id="333" r:id="rId32"/>
    <p:sldId id="334" r:id="rId33"/>
    <p:sldId id="340" r:id="rId34"/>
    <p:sldId id="305" r:id="rId35"/>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94343" autoAdjust="0"/>
  </p:normalViewPr>
  <p:slideViewPr>
    <p:cSldViewPr snapToGrid="0" snapToObjects="1">
      <p:cViewPr varScale="1">
        <p:scale>
          <a:sx n="105" d="100"/>
          <a:sy n="105" d="100"/>
        </p:scale>
        <p:origin x="9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Header Placeholder 1"/>
          <p:cNvSpPr>
            <a:spLocks noGrp="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5363" name="Date Placeholder 2"/>
          <p:cNvSpPr>
            <a:spLocks noGrp="1"/>
          </p:cNvSpPr>
          <p:nvPr>
            <p:ph type="dt" sz="quarter"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200"/>
            </a:lvl1pPr>
          </a:lstStyle>
          <a:p>
            <a:fld id="{4A0B8B1F-8CFD-40A9-B2B2-CB5F59F42502}" type="datetimeFigureOut">
              <a:rPr lang="en-US" altLang="en-US"/>
              <a:pPr/>
              <a:t>3/14/2018</a:t>
            </a:fld>
            <a:endParaRPr lang="en-US" altLang="en-US"/>
          </a:p>
        </p:txBody>
      </p:sp>
      <p:sp>
        <p:nvSpPr>
          <p:cNvPr id="15364" name="Footer Placeholder 3"/>
          <p:cNvSpPr>
            <a:spLocks noGrp="1"/>
          </p:cNvSpPr>
          <p:nvPr>
            <p:ph type="ftr" sz="quarter" idx="2"/>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5365" name="Slide Number Placeholder 4"/>
          <p:cNvSpPr>
            <a:spLocks noGrp="1"/>
          </p:cNvSpPr>
          <p:nvPr>
            <p:ph type="sldNum" sz="quarter" idx="3"/>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FC27D14-7696-4372-B9BF-E0FE858E3B5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Shape 3"/>
          <p:cNvSpPr txBox="1">
            <a:spLocks noGrp="1"/>
          </p:cNvSpPr>
          <p:nvPr>
            <p:ph type="hdr" idx="2"/>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lvl1pPr eaLnBrk="1" hangingPunct="1">
              <a:defRPr sz="1200"/>
            </a:lvl1pPr>
          </a:lstStyle>
          <a:p>
            <a:endParaRPr lang="en-US" altLang="en-US"/>
          </a:p>
        </p:txBody>
      </p:sp>
      <p:sp>
        <p:nvSpPr>
          <p:cNvPr id="14339" name="Shape 4"/>
          <p:cNvSpPr txBox="1">
            <a:spLocks noGrp="1"/>
          </p:cNvSpPr>
          <p:nvPr>
            <p:ph type="dt" idx="10"/>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lvl1pPr algn="r" eaLnBrk="1" hangingPunct="1">
              <a:defRPr sz="1200"/>
            </a:lvl1pPr>
          </a:lstStyle>
          <a:p>
            <a:endParaRPr lang="en-US" altLang="en-US"/>
          </a:p>
        </p:txBody>
      </p:sp>
      <p:sp>
        <p:nvSpPr>
          <p:cNvPr id="14340" name="Shape 5"/>
          <p:cNvSpPr>
            <a:spLocks noGrp="1" noRot="1" noChangeAspect="1"/>
          </p:cNvSpPr>
          <p:nvPr>
            <p:ph type="sldImg" idx="3"/>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6" name="Shape 6"/>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pPr lvl="0"/>
            <a:endParaRPr noProof="0">
              <a:sym typeface="Arial"/>
            </a:endParaRPr>
          </a:p>
        </p:txBody>
      </p:sp>
      <p:sp>
        <p:nvSpPr>
          <p:cNvPr id="14342" name="Shape 7"/>
          <p:cNvSpPr txBox="1">
            <a:spLocks noGrp="1"/>
          </p:cNvSpPr>
          <p:nvPr>
            <p:ph type="ftr" idx="11"/>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200"/>
            </a:lvl1pPr>
          </a:lstStyle>
          <a:p>
            <a:endParaRPr lang="en-US" altLang="en-US"/>
          </a:p>
        </p:txBody>
      </p:sp>
      <p:sp>
        <p:nvSpPr>
          <p:cNvPr id="14343" name="Shape 8"/>
          <p:cNvSpPr txBox="1">
            <a:spLocks noGrp="1"/>
          </p:cNvSpPr>
          <p:nvPr>
            <p:ph type="sldNum" idx="12"/>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algn="r" eaLnBrk="1" hangingPunct="1">
              <a:buSzPct val="25000"/>
              <a:defRPr sz="1200"/>
            </a:lvl1pPr>
          </a:lstStyle>
          <a:p>
            <a:fld id="{049B5176-46CC-4A8F-BE9F-FD8A624E2D54}" type="slidenum">
              <a:rPr lang="en-US" altLang="en-US"/>
              <a:pPr/>
              <a:t>‹#›</a:t>
            </a:fld>
            <a:endParaRPr lang="en-US" altLang="en-US"/>
          </a:p>
        </p:txBody>
      </p:sp>
    </p:spTree>
  </p:cSld>
  <p:clrMap bg1="lt1" tx1="dk1" bg2="dk2" tx2="lt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909140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049B5176-46CC-4A8F-BE9F-FD8A624E2D54}" type="slidenum">
              <a:rPr lang="en-US" altLang="en-US" smtClean="0"/>
              <a:pPr/>
              <a:t>30</a:t>
            </a:fld>
            <a:endParaRPr lang="en-US" altLang="en-US"/>
          </a:p>
        </p:txBody>
      </p:sp>
    </p:spTree>
    <p:extLst>
      <p:ext uri="{BB962C8B-B14F-4D97-AF65-F5344CB8AC3E}">
        <p14:creationId xmlns:p14="http://schemas.microsoft.com/office/powerpoint/2010/main" val="1647094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4" name="Shape 18"/>
          <p:cNvSpPr>
            <a:spLocks noChangeArrowheads="1"/>
          </p:cNvSpPr>
          <p:nvPr/>
        </p:nvSpPr>
        <p:spPr bwMode="auto">
          <a:xfrm>
            <a:off x="0" y="0"/>
            <a:ext cx="9144000" cy="3886200"/>
          </a:xfrm>
          <a:prstGeom prst="rect">
            <a:avLst/>
          </a:prstGeom>
          <a:solidFill>
            <a:srgbClr val="007FA3"/>
          </a:solidFill>
          <a:ln w="25400">
            <a:solidFill>
              <a:srgbClr val="007FA3"/>
            </a:solidFill>
            <a:round/>
            <a:headEnd/>
            <a:tailEnd/>
          </a:ln>
        </p:spPr>
        <p:txBody>
          <a:bodyPr lIns="91425" tIns="45700" rIns="91425" bIns="45700" anchor="ct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endParaRPr lang="en-US" altLang="en-US" sz="1800">
              <a:solidFill>
                <a:srgbClr val="FFFFFF"/>
              </a:solidFil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5" name="Shape 21"/>
          <p:cNvSpPr txBox="1">
            <a:spLocks noGrp="1"/>
          </p:cNvSpPr>
          <p:nvPr>
            <p:ph type="ftr" idx="10"/>
          </p:nvPr>
        </p:nvSpPr>
        <p:spPr/>
        <p:txBody>
          <a:bodyPr/>
          <a:lstStyle>
            <a:lvl1pPr>
              <a:defRPr/>
            </a:lvl1pPr>
          </a:lstStyle>
          <a:p>
            <a:endParaRPr lang="en-US" altLang="en-US"/>
          </a:p>
        </p:txBody>
      </p:sp>
      <p:sp>
        <p:nvSpPr>
          <p:cNvPr id="6" name="Shape 22"/>
          <p:cNvSpPr txBox="1">
            <a:spLocks noGrp="1"/>
          </p:cNvSpPr>
          <p:nvPr>
            <p:ph type="dt" idx="11"/>
          </p:nvPr>
        </p:nvSpPr>
        <p:spPr/>
        <p:txBody>
          <a:bodyPr/>
          <a:lstStyle>
            <a:lvl1pPr>
              <a:defRPr/>
            </a:lvl1pPr>
          </a:lstStyle>
          <a:p>
            <a:endParaRPr lang="en-US" altLang="en-US"/>
          </a:p>
        </p:txBody>
      </p:sp>
      <p:sp>
        <p:nvSpPr>
          <p:cNvPr id="7" name="Shape 23"/>
          <p:cNvSpPr txBox="1">
            <a:spLocks noGrp="1"/>
          </p:cNvSpPr>
          <p:nvPr>
            <p:ph type="sldNum" idx="12"/>
          </p:nvPr>
        </p:nvSpPr>
        <p:spPr/>
        <p:txBody>
          <a:bodyPr/>
          <a:lstStyle>
            <a:lvl1pPr>
              <a:defRPr/>
            </a:lvl1pPr>
          </a:lstStyle>
          <a:p>
            <a:fld id="{9A606B96-89AD-498C-B02C-81F893EBC3E1}" type="slidenum">
              <a:rPr lang="en-US" altLang="en-US"/>
              <a:pPr/>
              <a:t>‹#›</a:t>
            </a:fld>
            <a:endParaRPr lang="en-US" altLang="en-US"/>
          </a:p>
        </p:txBody>
      </p:sp>
    </p:spTree>
    <p:extLst>
      <p:ext uri="{BB962C8B-B14F-4D97-AF65-F5344CB8AC3E}">
        <p14:creationId xmlns:p14="http://schemas.microsoft.com/office/powerpoint/2010/main" val="149225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5" name="Shape 12"/>
          <p:cNvSpPr txBox="1">
            <a:spLocks noGrp="1"/>
          </p:cNvSpPr>
          <p:nvPr>
            <p:ph type="ftr" idx="12"/>
          </p:nvPr>
        </p:nvSpPr>
        <p:spPr>
          <a:ln/>
        </p:spPr>
        <p:txBody>
          <a:bodyPr/>
          <a:lstStyle>
            <a:lvl1pPr>
              <a:defRPr/>
            </a:lvl1pPr>
          </a:lstStyle>
          <a:p>
            <a:endParaRPr lang="en-US" altLang="en-US"/>
          </a:p>
        </p:txBody>
      </p:sp>
      <p:sp>
        <p:nvSpPr>
          <p:cNvPr id="6" name="Shape 13"/>
          <p:cNvSpPr txBox="1">
            <a:spLocks noGrp="1"/>
          </p:cNvSpPr>
          <p:nvPr>
            <p:ph type="dt" idx="13"/>
          </p:nvPr>
        </p:nvSpPr>
        <p:spPr>
          <a:ln/>
        </p:spPr>
        <p:txBody>
          <a:bodyPr/>
          <a:lstStyle>
            <a:lvl1pPr>
              <a:defRPr/>
            </a:lvl1pPr>
          </a:lstStyle>
          <a:p>
            <a:endParaRPr lang="en-US" altLang="en-US"/>
          </a:p>
        </p:txBody>
      </p:sp>
      <p:sp>
        <p:nvSpPr>
          <p:cNvPr id="7" name="Shape 14"/>
          <p:cNvSpPr txBox="1">
            <a:spLocks noGrp="1"/>
          </p:cNvSpPr>
          <p:nvPr>
            <p:ph type="sldNum" idx="14"/>
          </p:nvPr>
        </p:nvSpPr>
        <p:spPr>
          <a:ln/>
        </p:spPr>
        <p:txBody>
          <a:bodyPr/>
          <a:lstStyle>
            <a:lvl1pPr>
              <a:defRPr/>
            </a:lvl1pPr>
          </a:lstStyle>
          <a:p>
            <a:fld id="{E33E1AC4-4F33-4E88-82E1-C92804913D18}" type="slidenum">
              <a:rPr lang="en-US" altLang="en-US"/>
              <a:pPr/>
              <a:t>‹#›</a:t>
            </a:fld>
            <a:endParaRPr lang="en-US" altLang="en-US"/>
          </a:p>
        </p:txBody>
      </p:sp>
    </p:spTree>
    <p:extLst>
      <p:ext uri="{BB962C8B-B14F-4D97-AF65-F5344CB8AC3E}">
        <p14:creationId xmlns:p14="http://schemas.microsoft.com/office/powerpoint/2010/main" val="3635787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2" name="Shape 80"/>
          <p:cNvSpPr txBox="1">
            <a:spLocks noGrp="1"/>
          </p:cNvSpPr>
          <p:nvPr>
            <p:ph type="ftr" idx="10"/>
          </p:nvPr>
        </p:nvSpPr>
        <p:spPr/>
        <p:txBody>
          <a:bodyPr/>
          <a:lstStyle>
            <a:lvl1pPr>
              <a:defRPr/>
            </a:lvl1pPr>
          </a:lstStyle>
          <a:p>
            <a:endParaRPr lang="en-US" altLang="en-US"/>
          </a:p>
        </p:txBody>
      </p:sp>
      <p:sp>
        <p:nvSpPr>
          <p:cNvPr id="3" name="Shape 81"/>
          <p:cNvSpPr txBox="1">
            <a:spLocks noGrp="1"/>
          </p:cNvSpPr>
          <p:nvPr>
            <p:ph type="dt" idx="11"/>
          </p:nvPr>
        </p:nvSpPr>
        <p:spPr/>
        <p:txBody>
          <a:bodyPr/>
          <a:lstStyle>
            <a:lvl1pPr>
              <a:defRPr>
                <a:solidFill>
                  <a:srgbClr val="000000"/>
                </a:solidFill>
              </a:defRPr>
            </a:lvl1pPr>
          </a:lstStyle>
          <a:p>
            <a:endParaRPr lang="en-US" altLang="en-US"/>
          </a:p>
        </p:txBody>
      </p:sp>
      <p:sp>
        <p:nvSpPr>
          <p:cNvPr id="4" name="Shape 82"/>
          <p:cNvSpPr txBox="1">
            <a:spLocks noGrp="1"/>
          </p:cNvSpPr>
          <p:nvPr>
            <p:ph type="sldNum" idx="12"/>
          </p:nvPr>
        </p:nvSpPr>
        <p:spPr/>
        <p:txBody>
          <a:bodyPr/>
          <a:lstStyle>
            <a:lvl1pPr>
              <a:defRPr>
                <a:solidFill>
                  <a:srgbClr val="000000"/>
                </a:solidFill>
              </a:defRPr>
            </a:lvl1pPr>
          </a:lstStyle>
          <a:p>
            <a:fld id="{41DD9FA7-7509-4FD9-9BF5-57ACEE6AED87}" type="slidenum">
              <a:rPr lang="en-US" altLang="en-US"/>
              <a:pPr/>
              <a:t>‹#›</a:t>
            </a:fld>
            <a:endParaRPr lang="en-US" altLang="en-US"/>
          </a:p>
        </p:txBody>
      </p:sp>
    </p:spTree>
    <p:extLst>
      <p:ext uri="{BB962C8B-B14F-4D97-AF65-F5344CB8AC3E}">
        <p14:creationId xmlns:p14="http://schemas.microsoft.com/office/powerpoint/2010/main" val="2213427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a:solidFill>
                  <a:srgbClr val="3399B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defRPr/>
            </a:lvl1pPr>
          </a:lstStyle>
          <a:p>
            <a:endParaRPr lang="en-US" altLang="en-US"/>
          </a:p>
        </p:txBody>
      </p:sp>
      <p:sp>
        <p:nvSpPr>
          <p:cNvPr id="5" name="Date Placeholder 3"/>
          <p:cNvSpPr>
            <a:spLocks noGrp="1"/>
          </p:cNvSpPr>
          <p:nvPr>
            <p:ph type="dt" sz="half" idx="11"/>
          </p:nvPr>
        </p:nvSpPr>
        <p:spPr/>
        <p:txBody>
          <a:bodyPr/>
          <a:lstStyle>
            <a:lvl1pPr>
              <a:defRPr/>
            </a:lvl1pPr>
          </a:lstStyle>
          <a:p>
            <a:fld id="{83C61729-D9C1-4238-A029-3DDF5868E426}" type="datetimeFigureOut">
              <a:rPr lang="en-US" altLang="en-US"/>
              <a:pPr/>
              <a:t>3/14/2018</a:t>
            </a:fld>
            <a:endParaRPr lang="en-US" altLang="en-US"/>
          </a:p>
        </p:txBody>
      </p:sp>
      <p:sp>
        <p:nvSpPr>
          <p:cNvPr id="6" name="Slide Number Placeholder 5"/>
          <p:cNvSpPr>
            <a:spLocks noGrp="1"/>
          </p:cNvSpPr>
          <p:nvPr>
            <p:ph type="sldNum" sz="quarter" idx="12"/>
          </p:nvPr>
        </p:nvSpPr>
        <p:spPr/>
        <p:txBody>
          <a:bodyPr/>
          <a:lstStyle>
            <a:lvl1pPr algn="l">
              <a:buSzTx/>
              <a:defRPr sz="1400">
                <a:solidFill>
                  <a:srgbClr val="000000"/>
                </a:solidFill>
              </a:defRPr>
            </a:lvl1pPr>
          </a:lstStyle>
          <a:p>
            <a:fld id="{12B21E84-829D-48BB-8C6F-CEFCE476959F}" type="slidenum">
              <a:rPr lang="en-US" altLang="en-US"/>
              <a:pPr/>
              <a:t>‹#›</a:t>
            </a:fld>
            <a:endParaRPr lang="en-US" altLang="en-US"/>
          </a:p>
        </p:txBody>
      </p:sp>
    </p:spTree>
    <p:extLst>
      <p:ext uri="{BB962C8B-B14F-4D97-AF65-F5344CB8AC3E}">
        <p14:creationId xmlns:p14="http://schemas.microsoft.com/office/powerpoint/2010/main" val="4002734592"/>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2"/>
          <p:cNvSpPr>
            <a:spLocks noGrp="1"/>
          </p:cNvSpPr>
          <p:nvPr>
            <p:ph idx="13"/>
          </p:nvPr>
        </p:nvSpPr>
        <p:spPr>
          <a:xfrm>
            <a:off x="473720" y="2807084"/>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4"/>
          </p:nvPr>
        </p:nvSpPr>
        <p:spPr>
          <a:xfrm>
            <a:off x="473720" y="4013968"/>
            <a:ext cx="8229600" cy="91933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5"/>
          </p:nvPr>
        </p:nvSpPr>
        <p:spPr/>
        <p:txBody>
          <a:bodyPr/>
          <a:lstStyle>
            <a:lvl1pPr>
              <a:defRPr/>
            </a:lvl1pPr>
          </a:lstStyle>
          <a:p>
            <a:endParaRPr lang="en-US" altLang="en-US"/>
          </a:p>
        </p:txBody>
      </p:sp>
      <p:sp>
        <p:nvSpPr>
          <p:cNvPr id="7" name="Date Placeholder 3"/>
          <p:cNvSpPr>
            <a:spLocks noGrp="1"/>
          </p:cNvSpPr>
          <p:nvPr>
            <p:ph type="dt" sz="half" idx="16"/>
          </p:nvPr>
        </p:nvSpPr>
        <p:spPr/>
        <p:txBody>
          <a:bodyPr/>
          <a:lstStyle>
            <a:lvl1pPr>
              <a:defRPr/>
            </a:lvl1pPr>
          </a:lstStyle>
          <a:p>
            <a:fld id="{CCFDAA29-5754-46B5-92C5-32BA7DB66C48}" type="datetimeFigureOut">
              <a:rPr lang="en-US" altLang="en-US"/>
              <a:pPr/>
              <a:t>3/14/2018</a:t>
            </a:fld>
            <a:endParaRPr lang="en-US" altLang="en-US"/>
          </a:p>
        </p:txBody>
      </p:sp>
      <p:sp>
        <p:nvSpPr>
          <p:cNvPr id="10" name="Slide Number Placeholder 5"/>
          <p:cNvSpPr>
            <a:spLocks noGrp="1"/>
          </p:cNvSpPr>
          <p:nvPr>
            <p:ph type="sldNum" sz="quarter" idx="17"/>
          </p:nvPr>
        </p:nvSpPr>
        <p:spPr/>
        <p:txBody>
          <a:bodyPr/>
          <a:lstStyle>
            <a:lvl1pPr algn="l">
              <a:buSzTx/>
              <a:defRPr sz="1400">
                <a:solidFill>
                  <a:srgbClr val="000000"/>
                </a:solidFill>
              </a:defRPr>
            </a:lvl1pPr>
          </a:lstStyle>
          <a:p>
            <a:fld id="{634EB440-FFDC-44D8-ACBE-2362B3C77AE7}" type="slidenum">
              <a:rPr lang="en-US" altLang="en-US"/>
              <a:pPr/>
              <a:t>‹#›</a:t>
            </a:fld>
            <a:endParaRPr lang="en-US" altLang="en-US"/>
          </a:p>
        </p:txBody>
      </p:sp>
    </p:spTree>
    <p:extLst>
      <p:ext uri="{BB962C8B-B14F-4D97-AF65-F5344CB8AC3E}">
        <p14:creationId xmlns:p14="http://schemas.microsoft.com/office/powerpoint/2010/main" val="866518408"/>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anchor="b"/>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7" name="Shape 42"/>
          <p:cNvSpPr txBox="1">
            <a:spLocks noGrp="1"/>
          </p:cNvSpPr>
          <p:nvPr>
            <p:ph type="ftr" idx="14"/>
          </p:nvPr>
        </p:nvSpPr>
        <p:spPr>
          <a:xfrm>
            <a:off x="93663" y="6165850"/>
            <a:ext cx="8596312" cy="234950"/>
          </a:xfrm>
        </p:spPr>
        <p:txBody>
          <a:bodyPr/>
          <a:lstStyle>
            <a:lvl1pPr>
              <a:defRPr/>
            </a:lvl1pPr>
          </a:lstStyle>
          <a:p>
            <a:endParaRPr lang="en-US" altLang="en-US"/>
          </a:p>
        </p:txBody>
      </p:sp>
      <p:sp>
        <p:nvSpPr>
          <p:cNvPr id="8" name="Shape 43"/>
          <p:cNvSpPr txBox="1">
            <a:spLocks noGrp="1"/>
          </p:cNvSpPr>
          <p:nvPr>
            <p:ph type="dt" idx="15"/>
          </p:nvPr>
        </p:nvSpPr>
        <p:spPr/>
        <p:txBody>
          <a:bodyPr/>
          <a:lstStyle>
            <a:lvl1pPr>
              <a:defRPr/>
            </a:lvl1pPr>
          </a:lstStyle>
          <a:p>
            <a:endParaRPr lang="en-US" altLang="en-US"/>
          </a:p>
        </p:txBody>
      </p:sp>
      <p:sp>
        <p:nvSpPr>
          <p:cNvPr id="10" name="Shape 44"/>
          <p:cNvSpPr txBox="1">
            <a:spLocks noGrp="1"/>
          </p:cNvSpPr>
          <p:nvPr>
            <p:ph type="sldNum" idx="16"/>
          </p:nvPr>
        </p:nvSpPr>
        <p:spPr/>
        <p:txBody>
          <a:bodyPr/>
          <a:lstStyle>
            <a:lvl1pPr>
              <a:defRPr/>
            </a:lvl1pPr>
          </a:lstStyle>
          <a:p>
            <a:fld id="{93302E68-8DDA-4B96-87DF-1A046D9110F0}" type="slidenum">
              <a:rPr lang="en-US" altLang="en-US"/>
              <a:pPr/>
              <a:t>‹#›</a:t>
            </a:fld>
            <a:endParaRPr lang="en-US" altLang="en-US"/>
          </a:p>
        </p:txBody>
      </p:sp>
    </p:spTree>
    <p:extLst>
      <p:ext uri="{BB962C8B-B14F-4D97-AF65-F5344CB8AC3E}">
        <p14:creationId xmlns:p14="http://schemas.microsoft.com/office/powerpoint/2010/main" val="335011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lvl1pPr>
              <a:defRPr/>
            </a:lvl1pPr>
          </a:lstStyle>
          <a:p>
            <a:endParaRPr lang="en-US" altLang="en-US"/>
          </a:p>
        </p:txBody>
      </p:sp>
      <p:sp>
        <p:nvSpPr>
          <p:cNvPr id="3" name="Date Placeholder 2"/>
          <p:cNvSpPr>
            <a:spLocks noGrp="1"/>
          </p:cNvSpPr>
          <p:nvPr>
            <p:ph type="dt" idx="11"/>
          </p:nvPr>
        </p:nvSpPr>
        <p:spPr/>
        <p:txBody>
          <a:bodyPr/>
          <a:lstStyle>
            <a:lvl1pPr>
              <a:defRPr/>
            </a:lvl1pPr>
          </a:lstStyle>
          <a:p>
            <a:endParaRPr lang="en-US" altLang="en-US"/>
          </a:p>
        </p:txBody>
      </p:sp>
      <p:sp>
        <p:nvSpPr>
          <p:cNvPr id="4" name="Slide Number Placeholder 3"/>
          <p:cNvSpPr>
            <a:spLocks noGrp="1"/>
          </p:cNvSpPr>
          <p:nvPr>
            <p:ph type="sldNum" idx="12"/>
          </p:nvPr>
        </p:nvSpPr>
        <p:spPr/>
        <p:txBody>
          <a:bodyPr/>
          <a:lstStyle>
            <a:lvl1pPr>
              <a:defRPr/>
            </a:lvl1pPr>
          </a:lstStyle>
          <a:p>
            <a:fld id="{98EEC8F2-0AD7-45FB-96F4-4F18D3E08D57}" type="slidenum">
              <a:rPr lang="en-US" altLang="en-US"/>
              <a:pPr/>
              <a:t>‹#›</a:t>
            </a:fld>
            <a:endParaRPr lang="en-US" altLang="en-US"/>
          </a:p>
        </p:txBody>
      </p:sp>
    </p:spTree>
    <p:extLst>
      <p:ext uri="{BB962C8B-B14F-4D97-AF65-F5344CB8AC3E}">
        <p14:creationId xmlns:p14="http://schemas.microsoft.com/office/powerpoint/2010/main" val="411998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anchor="b"/>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 name="Shape 56"/>
          <p:cNvSpPr txBox="1">
            <a:spLocks noGrp="1"/>
          </p:cNvSpPr>
          <p:nvPr>
            <p:ph type="ftr" idx="10"/>
          </p:nvPr>
        </p:nvSpPr>
        <p:spPr/>
        <p:txBody>
          <a:bodyPr/>
          <a:lstStyle>
            <a:lvl1pPr>
              <a:defRPr/>
            </a:lvl1pPr>
          </a:lstStyle>
          <a:p>
            <a:endParaRPr lang="en-US" altLang="en-US"/>
          </a:p>
        </p:txBody>
      </p:sp>
      <p:sp>
        <p:nvSpPr>
          <p:cNvPr id="5" name="Shape 57"/>
          <p:cNvSpPr txBox="1">
            <a:spLocks noGrp="1"/>
          </p:cNvSpPr>
          <p:nvPr>
            <p:ph type="dt" idx="11"/>
          </p:nvPr>
        </p:nvSpPr>
        <p:spPr/>
        <p:txBody>
          <a:bodyPr/>
          <a:lstStyle>
            <a:lvl1pPr>
              <a:defRPr>
                <a:solidFill>
                  <a:srgbClr val="000000"/>
                </a:solidFill>
              </a:defRPr>
            </a:lvl1pPr>
          </a:lstStyle>
          <a:p>
            <a:endParaRPr lang="en-US" altLang="en-US"/>
          </a:p>
        </p:txBody>
      </p:sp>
      <p:sp>
        <p:nvSpPr>
          <p:cNvPr id="6" name="Shape 58"/>
          <p:cNvSpPr txBox="1">
            <a:spLocks noGrp="1"/>
          </p:cNvSpPr>
          <p:nvPr>
            <p:ph type="sldNum" idx="12"/>
          </p:nvPr>
        </p:nvSpPr>
        <p:spPr/>
        <p:txBody>
          <a:bodyPr/>
          <a:lstStyle>
            <a:lvl1pPr>
              <a:defRPr>
                <a:solidFill>
                  <a:srgbClr val="000000"/>
                </a:solidFill>
              </a:defRPr>
            </a:lvl1pPr>
          </a:lstStyle>
          <a:p>
            <a:fld id="{BBA9FB7D-14A8-408E-804B-D9410EEFA747}" type="slidenum">
              <a:rPr lang="en-US" altLang="en-US"/>
              <a:pPr/>
              <a:t>‹#›</a:t>
            </a:fld>
            <a:endParaRPr lang="en-US" altLang="en-US"/>
          </a:p>
        </p:txBody>
      </p:sp>
    </p:spTree>
    <p:extLst>
      <p:ext uri="{BB962C8B-B14F-4D97-AF65-F5344CB8AC3E}">
        <p14:creationId xmlns:p14="http://schemas.microsoft.com/office/powerpoint/2010/main" val="391712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a:p>
            <a:pPr lvl="1"/>
            <a:endParaRPr lang="en-IN" dirty="0" smtClean="0"/>
          </a:p>
          <a:p>
            <a:pPr lvl="2"/>
            <a:endParaRPr lang="en-IN" dirty="0" smtClean="0"/>
          </a:p>
        </p:txBody>
      </p:sp>
    </p:spTree>
    <p:extLst>
      <p:ext uri="{BB962C8B-B14F-4D97-AF65-F5344CB8AC3E}">
        <p14:creationId xmlns:p14="http://schemas.microsoft.com/office/powerpoint/2010/main" val="3526614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126834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0417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anchor="b"/>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6" name="Shape 42"/>
          <p:cNvSpPr txBox="1">
            <a:spLocks noGrp="1"/>
          </p:cNvSpPr>
          <p:nvPr>
            <p:ph type="ftr" idx="10"/>
          </p:nvPr>
        </p:nvSpPr>
        <p:spPr>
          <a:xfrm>
            <a:off x="93663" y="6165850"/>
            <a:ext cx="8596312" cy="234950"/>
          </a:xfrm>
        </p:spPr>
        <p:txBody>
          <a:bodyPr/>
          <a:lstStyle>
            <a:lvl1pPr>
              <a:defRPr/>
            </a:lvl1pPr>
          </a:lstStyle>
          <a:p>
            <a:endParaRPr lang="en-US" altLang="en-US"/>
          </a:p>
        </p:txBody>
      </p:sp>
      <p:sp>
        <p:nvSpPr>
          <p:cNvPr id="7" name="Shape 43"/>
          <p:cNvSpPr txBox="1">
            <a:spLocks noGrp="1"/>
          </p:cNvSpPr>
          <p:nvPr>
            <p:ph type="dt" idx="11"/>
          </p:nvPr>
        </p:nvSpPr>
        <p:spPr/>
        <p:txBody>
          <a:bodyPr/>
          <a:lstStyle>
            <a:lvl1pPr>
              <a:defRPr/>
            </a:lvl1pPr>
          </a:lstStyle>
          <a:p>
            <a:endParaRPr lang="en-US" altLang="en-US"/>
          </a:p>
        </p:txBody>
      </p:sp>
      <p:sp>
        <p:nvSpPr>
          <p:cNvPr id="8" name="Shape 44"/>
          <p:cNvSpPr txBox="1">
            <a:spLocks noGrp="1"/>
          </p:cNvSpPr>
          <p:nvPr>
            <p:ph type="sldNum" idx="12"/>
          </p:nvPr>
        </p:nvSpPr>
        <p:spPr/>
        <p:txBody>
          <a:bodyPr/>
          <a:lstStyle>
            <a:lvl1pPr>
              <a:defRPr/>
            </a:lvl1pPr>
          </a:lstStyle>
          <a:p>
            <a:fld id="{22300493-7F51-4FA4-A847-5F47B17627CA}" type="slidenum">
              <a:rPr lang="en-US" altLang="en-US"/>
              <a:pPr/>
              <a:t>‹#›</a:t>
            </a:fld>
            <a:endParaRPr lang="en-US" altLang="en-US"/>
          </a:p>
        </p:txBody>
      </p:sp>
    </p:spTree>
    <p:extLst>
      <p:ext uri="{BB962C8B-B14F-4D97-AF65-F5344CB8AC3E}">
        <p14:creationId xmlns:p14="http://schemas.microsoft.com/office/powerpoint/2010/main" val="413023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anchor="t"/>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5" name="Shape 12"/>
          <p:cNvSpPr txBox="1">
            <a:spLocks noGrp="1"/>
          </p:cNvSpPr>
          <p:nvPr>
            <p:ph type="ftr" idx="12"/>
          </p:nvPr>
        </p:nvSpPr>
        <p:spPr>
          <a:ln/>
        </p:spPr>
        <p:txBody>
          <a:bodyPr/>
          <a:lstStyle>
            <a:lvl1pPr>
              <a:defRPr/>
            </a:lvl1pPr>
          </a:lstStyle>
          <a:p>
            <a:endParaRPr lang="en-US" altLang="en-US"/>
          </a:p>
        </p:txBody>
      </p:sp>
      <p:sp>
        <p:nvSpPr>
          <p:cNvPr id="6" name="Shape 13"/>
          <p:cNvSpPr txBox="1">
            <a:spLocks noGrp="1"/>
          </p:cNvSpPr>
          <p:nvPr>
            <p:ph type="dt" idx="13"/>
          </p:nvPr>
        </p:nvSpPr>
        <p:spPr>
          <a:ln/>
        </p:spPr>
        <p:txBody>
          <a:bodyPr/>
          <a:lstStyle>
            <a:lvl1pPr>
              <a:defRPr/>
            </a:lvl1pPr>
          </a:lstStyle>
          <a:p>
            <a:endParaRPr lang="en-US" altLang="en-US"/>
          </a:p>
        </p:txBody>
      </p:sp>
      <p:sp>
        <p:nvSpPr>
          <p:cNvPr id="7" name="Shape 14"/>
          <p:cNvSpPr txBox="1">
            <a:spLocks noGrp="1"/>
          </p:cNvSpPr>
          <p:nvPr>
            <p:ph type="sldNum" idx="14"/>
          </p:nvPr>
        </p:nvSpPr>
        <p:spPr>
          <a:ln/>
        </p:spPr>
        <p:txBody>
          <a:bodyPr/>
          <a:lstStyle>
            <a:lvl1pPr>
              <a:defRPr/>
            </a:lvl1pPr>
          </a:lstStyle>
          <a:p>
            <a:fld id="{36FD75ED-87E9-4C92-BA32-F4A71B52AE95}" type="slidenum">
              <a:rPr lang="en-US" altLang="en-US"/>
              <a:pPr/>
              <a:t>‹#›</a:t>
            </a:fld>
            <a:endParaRPr lang="en-US" altLang="en-US"/>
          </a:p>
        </p:txBody>
      </p:sp>
    </p:spTree>
    <p:extLst>
      <p:ext uri="{BB962C8B-B14F-4D97-AF65-F5344CB8AC3E}">
        <p14:creationId xmlns:p14="http://schemas.microsoft.com/office/powerpoint/2010/main" val="394715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4" name="Shape 12"/>
          <p:cNvSpPr txBox="1">
            <a:spLocks noGrp="1"/>
          </p:cNvSpPr>
          <p:nvPr>
            <p:ph type="ftr" idx="12"/>
          </p:nvPr>
        </p:nvSpPr>
        <p:spPr>
          <a:ln/>
        </p:spPr>
        <p:txBody>
          <a:bodyPr/>
          <a:lstStyle>
            <a:lvl1pPr>
              <a:defRPr/>
            </a:lvl1pPr>
          </a:lstStyle>
          <a:p>
            <a:endParaRPr lang="en-US" altLang="en-US"/>
          </a:p>
        </p:txBody>
      </p:sp>
      <p:sp>
        <p:nvSpPr>
          <p:cNvPr id="5" name="Shape 13"/>
          <p:cNvSpPr txBox="1">
            <a:spLocks noGrp="1"/>
          </p:cNvSpPr>
          <p:nvPr>
            <p:ph type="dt" idx="13"/>
          </p:nvPr>
        </p:nvSpPr>
        <p:spPr>
          <a:ln/>
        </p:spPr>
        <p:txBody>
          <a:bodyPr/>
          <a:lstStyle>
            <a:lvl1pPr>
              <a:defRPr/>
            </a:lvl1pPr>
          </a:lstStyle>
          <a:p>
            <a:endParaRPr lang="en-US" altLang="en-US"/>
          </a:p>
        </p:txBody>
      </p:sp>
      <p:sp>
        <p:nvSpPr>
          <p:cNvPr id="6" name="Shape 14"/>
          <p:cNvSpPr txBox="1">
            <a:spLocks noGrp="1"/>
          </p:cNvSpPr>
          <p:nvPr>
            <p:ph type="sldNum" idx="14"/>
          </p:nvPr>
        </p:nvSpPr>
        <p:spPr>
          <a:ln/>
        </p:spPr>
        <p:txBody>
          <a:bodyPr/>
          <a:lstStyle>
            <a:lvl1pPr>
              <a:defRPr/>
            </a:lvl1pPr>
          </a:lstStyle>
          <a:p>
            <a:fld id="{34CCB70F-A7E6-4512-A62F-B1BD212300A4}" type="slidenum">
              <a:rPr lang="en-US" altLang="en-US"/>
              <a:pPr/>
              <a:t>‹#›</a:t>
            </a:fld>
            <a:endParaRPr lang="en-US" altLang="en-US"/>
          </a:p>
        </p:txBody>
      </p:sp>
    </p:spTree>
    <p:extLst>
      <p:ext uri="{BB962C8B-B14F-4D97-AF65-F5344CB8AC3E}">
        <p14:creationId xmlns:p14="http://schemas.microsoft.com/office/powerpoint/2010/main" val="137994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 name="Shape 12"/>
          <p:cNvSpPr txBox="1">
            <a:spLocks noGrp="1"/>
          </p:cNvSpPr>
          <p:nvPr>
            <p:ph type="ftr" idx="12"/>
          </p:nvPr>
        </p:nvSpPr>
        <p:spPr>
          <a:ln/>
        </p:spPr>
        <p:txBody>
          <a:bodyPr/>
          <a:lstStyle>
            <a:lvl1pPr>
              <a:defRPr/>
            </a:lvl1pPr>
          </a:lstStyle>
          <a:p>
            <a:endParaRPr lang="en-US" altLang="en-US"/>
          </a:p>
        </p:txBody>
      </p:sp>
      <p:sp>
        <p:nvSpPr>
          <p:cNvPr id="4" name="Shape 13"/>
          <p:cNvSpPr txBox="1">
            <a:spLocks noGrp="1"/>
          </p:cNvSpPr>
          <p:nvPr>
            <p:ph type="dt" idx="13"/>
          </p:nvPr>
        </p:nvSpPr>
        <p:spPr>
          <a:ln/>
        </p:spPr>
        <p:txBody>
          <a:bodyPr/>
          <a:lstStyle>
            <a:lvl1pPr>
              <a:defRPr/>
            </a:lvl1pPr>
          </a:lstStyle>
          <a:p>
            <a:endParaRPr lang="en-US" altLang="en-US"/>
          </a:p>
        </p:txBody>
      </p:sp>
      <p:sp>
        <p:nvSpPr>
          <p:cNvPr id="5" name="Shape 14"/>
          <p:cNvSpPr txBox="1">
            <a:spLocks noGrp="1"/>
          </p:cNvSpPr>
          <p:nvPr>
            <p:ph type="sldNum" idx="14"/>
          </p:nvPr>
        </p:nvSpPr>
        <p:spPr>
          <a:ln/>
        </p:spPr>
        <p:txBody>
          <a:bodyPr/>
          <a:lstStyle>
            <a:lvl1pPr>
              <a:defRPr/>
            </a:lvl1pPr>
          </a:lstStyle>
          <a:p>
            <a:fld id="{0AF22D38-2B82-4BD1-9846-7C72E9B78E3A}" type="slidenum">
              <a:rPr lang="en-US" altLang="en-US"/>
              <a:pPr/>
              <a:t>‹#›</a:t>
            </a:fld>
            <a:endParaRPr lang="en-US" altLang="en-US"/>
          </a:p>
        </p:txBody>
      </p:sp>
    </p:spTree>
    <p:extLst>
      <p:ext uri="{BB962C8B-B14F-4D97-AF65-F5344CB8AC3E}">
        <p14:creationId xmlns:p14="http://schemas.microsoft.com/office/powerpoint/2010/main" val="475059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10"/>
          <p:cNvSpPr txBox="1">
            <a:spLocks noGrp="1"/>
          </p:cNvSpPr>
          <p:nvPr>
            <p:ph type="title"/>
          </p:nvPr>
        </p:nvSpPr>
        <p:spPr bwMode="auto">
          <a:xfrm>
            <a:off x="457200" y="2159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smtClean="0">
              <a:sym typeface="Arial" panose="020B0604020202020204" pitchFamily="34" charset="0"/>
            </a:endParaRPr>
          </a:p>
        </p:txBody>
      </p:sp>
      <p:sp>
        <p:nvSpPr>
          <p:cNvPr id="1027" name="Shape 11"/>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smtClean="0">
              <a:sym typeface="Arial" panose="020B0604020202020204" pitchFamily="34" charset="0"/>
            </a:endParaRPr>
          </a:p>
        </p:txBody>
      </p:sp>
      <p:sp>
        <p:nvSpPr>
          <p:cNvPr id="1028" name="Shape 12"/>
          <p:cNvSpPr txBox="1">
            <a:spLocks noGrp="1"/>
          </p:cNvSpPr>
          <p:nvPr>
            <p:ph type="ftr" idx="11"/>
          </p:nvPr>
        </p:nvSpPr>
        <p:spPr bwMode="auto">
          <a:xfrm>
            <a:off x="93663" y="6172200"/>
            <a:ext cx="859631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100"/>
            </a:lvl1pPr>
          </a:lstStyle>
          <a:p>
            <a:endParaRPr lang="en-US" altLang="en-US"/>
          </a:p>
        </p:txBody>
      </p:sp>
      <p:sp>
        <p:nvSpPr>
          <p:cNvPr id="1029" name="Shape 13"/>
          <p:cNvSpPr txBox="1">
            <a:spLocks noGrp="1"/>
          </p:cNvSpPr>
          <p:nvPr>
            <p:ph type="dt" idx="10"/>
          </p:nvPr>
        </p:nvSpPr>
        <p:spPr bwMode="auto">
          <a:xfrm>
            <a:off x="6335713" y="112713"/>
            <a:ext cx="2133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defRPr sz="900">
                <a:solidFill>
                  <a:srgbClr val="FFFFFF"/>
                </a:solidFill>
              </a:defRPr>
            </a:lvl1pPr>
          </a:lstStyle>
          <a:p>
            <a:endParaRPr lang="en-US" altLang="en-US"/>
          </a:p>
        </p:txBody>
      </p:sp>
      <p:sp>
        <p:nvSpPr>
          <p:cNvPr id="1030" name="Shape 14"/>
          <p:cNvSpPr txBox="1">
            <a:spLocks noGrp="1"/>
          </p:cNvSpPr>
          <p:nvPr>
            <p:ph type="sldNum" idx="12"/>
          </p:nvPr>
        </p:nvSpPr>
        <p:spPr bwMode="auto">
          <a:xfrm>
            <a:off x="8469313" y="112713"/>
            <a:ext cx="5524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sz="900">
                <a:solidFill>
                  <a:srgbClr val="FFFFFF"/>
                </a:solidFill>
              </a:defRPr>
            </a:lvl1pPr>
          </a:lstStyle>
          <a:p>
            <a:fld id="{B2867279-B9E4-494A-8221-0240632FF381}" type="slidenum">
              <a:rPr lang="en-US" altLang="en-US"/>
              <a:pPr/>
              <a:t>‹#›</a:t>
            </a:fld>
            <a:endParaRPr lang="en-US" altLang="en-US"/>
          </a:p>
        </p:txBody>
      </p:sp>
      <p:pic>
        <p:nvPicPr>
          <p:cNvPr id="1031" name="Shape 15" descr="Pearson Logo"/>
          <p:cNvPicPr preferRelativeResize="0">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4500" y="6429375"/>
            <a:ext cx="9175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Placeholder 5"/>
          <p:cNvSpPr txBox="1">
            <a:spLocks/>
          </p:cNvSpPr>
          <p:nvPr userDrawn="1"/>
        </p:nvSpPr>
        <p:spPr bwMode="auto">
          <a:xfrm>
            <a:off x="2713038" y="6461125"/>
            <a:ext cx="60467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55588" indent="-255588">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r" eaLnBrk="1" hangingPunct="1"/>
            <a:r>
              <a:rPr lang="en-US" altLang="en-US" sz="1200" dirty="0">
                <a:solidFill>
                  <a:schemeClr val="tx1"/>
                </a:solidFill>
                <a:latin typeface="Verdana" panose="020B0604030504040204" pitchFamily="34" charset="0"/>
              </a:rPr>
              <a:t>Copyright © </a:t>
            </a:r>
            <a:r>
              <a:rPr lang="en-US" altLang="en-US" sz="1200" dirty="0" smtClean="0">
                <a:solidFill>
                  <a:schemeClr val="tx1"/>
                </a:solidFill>
                <a:latin typeface="Verdana" panose="020B0604030504040204" pitchFamily="34" charset="0"/>
              </a:rPr>
              <a:t>2019, 2017, 2015 </a:t>
            </a:r>
            <a:r>
              <a:rPr lang="en-US" altLang="en-US" sz="1200" dirty="0">
                <a:solidFill>
                  <a:schemeClr val="tx1"/>
                </a:solidFill>
                <a:latin typeface="Verdana" panose="020B0604030504040204" pitchFamily="34" charset="0"/>
              </a:rPr>
              <a:t>Pearson Education, Inc. All Rights Reserved</a:t>
            </a:r>
          </a:p>
        </p:txBody>
      </p:sp>
    </p:spTree>
  </p:cSld>
  <p:clrMap bg1="lt1" tx1="dk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05" r:id="rId7"/>
    <p:sldLayoutId id="2147483706" r:id="rId8"/>
    <p:sldLayoutId id="2147483707" r:id="rId9"/>
    <p:sldLayoutId id="2147483708" r:id="rId10"/>
    <p:sldLayoutId id="2147483715" r:id="rId11"/>
    <p:sldLayoutId id="2147483716" r:id="rId12"/>
    <p:sldLayoutId id="2147483717" r:id="rId13"/>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marL="255588" indent="-255588"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Shape 10"/>
          <p:cNvSpPr txBox="1">
            <a:spLocks noGrp="1"/>
          </p:cNvSpPr>
          <p:nvPr>
            <p:ph type="title"/>
          </p:nvPr>
        </p:nvSpPr>
        <p:spPr bwMode="auto">
          <a:xfrm>
            <a:off x="457200" y="2159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p>
            <a:pPr lvl="0"/>
            <a:endParaRPr lang="en-US" altLang="en-US" smtClean="0">
              <a:sym typeface="Arial" panose="020B0604020202020204" pitchFamily="34" charset="0"/>
            </a:endParaRPr>
          </a:p>
        </p:txBody>
      </p:sp>
      <p:sp>
        <p:nvSpPr>
          <p:cNvPr id="2051" name="Shape 11"/>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smtClean="0">
              <a:sym typeface="Arial" panose="020B0604020202020204" pitchFamily="34" charset="0"/>
            </a:endParaRPr>
          </a:p>
        </p:txBody>
      </p:sp>
      <p:sp>
        <p:nvSpPr>
          <p:cNvPr id="2052" name="Shape 12"/>
          <p:cNvSpPr txBox="1">
            <a:spLocks noGrp="1"/>
          </p:cNvSpPr>
          <p:nvPr>
            <p:ph type="ftr" idx="11"/>
          </p:nvPr>
        </p:nvSpPr>
        <p:spPr bwMode="auto">
          <a:xfrm>
            <a:off x="93663" y="6172200"/>
            <a:ext cx="8596312"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bodyPr>
          <a:lstStyle>
            <a:lvl1pPr eaLnBrk="1" hangingPunct="1">
              <a:defRPr sz="1100"/>
            </a:lvl1pPr>
          </a:lstStyle>
          <a:p>
            <a:endParaRPr lang="en-US" altLang="en-US"/>
          </a:p>
        </p:txBody>
      </p:sp>
      <p:sp>
        <p:nvSpPr>
          <p:cNvPr id="2053" name="Shape 13"/>
          <p:cNvSpPr txBox="1">
            <a:spLocks noGrp="1"/>
          </p:cNvSpPr>
          <p:nvPr>
            <p:ph type="dt" idx="10"/>
          </p:nvPr>
        </p:nvSpPr>
        <p:spPr bwMode="auto">
          <a:xfrm>
            <a:off x="6335713" y="112713"/>
            <a:ext cx="21336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eaLnBrk="1" hangingPunct="1">
              <a:defRPr sz="900">
                <a:solidFill>
                  <a:srgbClr val="FFFFFF"/>
                </a:solidFill>
              </a:defRPr>
            </a:lvl1pPr>
          </a:lstStyle>
          <a:p>
            <a:endParaRPr lang="en-US" altLang="en-US"/>
          </a:p>
        </p:txBody>
      </p:sp>
      <p:sp>
        <p:nvSpPr>
          <p:cNvPr id="2054" name="Shape 14"/>
          <p:cNvSpPr txBox="1">
            <a:spLocks noGrp="1"/>
          </p:cNvSpPr>
          <p:nvPr>
            <p:ph type="sldNum" idx="12"/>
          </p:nvPr>
        </p:nvSpPr>
        <p:spPr bwMode="auto">
          <a:xfrm>
            <a:off x="8469313" y="112713"/>
            <a:ext cx="5524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sz="900">
                <a:solidFill>
                  <a:srgbClr val="FFFFFF"/>
                </a:solidFill>
              </a:defRPr>
            </a:lvl1pPr>
          </a:lstStyle>
          <a:p>
            <a:fld id="{F1E269CF-7738-41AD-AF83-58401C303A2A}" type="slidenum">
              <a:rPr lang="en-US" altLang="en-US"/>
              <a:pPr/>
              <a:t>‹#›</a:t>
            </a:fld>
            <a:endParaRPr lang="en-US" altLang="en-US"/>
          </a:p>
        </p:txBody>
      </p:sp>
      <p:pic>
        <p:nvPicPr>
          <p:cNvPr id="2055" name="Shape 15" descr="Pearson Logo"/>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500" y="6429375"/>
            <a:ext cx="9175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718" r:id="rId1"/>
    <p:sldLayoutId id="2147483719" r:id="rId2"/>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lvl="0" algn="l" rtl="0">
        <a:lnSpc>
          <a:spcPct val="100000"/>
        </a:lnSpc>
        <a:spcBef>
          <a:spcPts val="0"/>
        </a:spcBef>
        <a:spcAft>
          <a:spcPts val="0"/>
        </a:spcAft>
      </a:defPPr>
      <a:lvl1pPr marL="255588" indent="-255588"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www.google.com/adwords"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0.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3" Type="http://schemas.openxmlformats.org/officeDocument/2006/relationships/hyperlink" Target="http://google.com/support/webmasters" TargetMode="External"/><Relationship Id="rId2" Type="http://schemas.openxmlformats.org/officeDocument/2006/relationships/hyperlink" Target="http://webdevbasics.net/sitemap.html"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eurodns.com/" TargetMode="External"/><Relationship Id="rId2" Type="http://schemas.openxmlformats.org/officeDocument/2006/relationships/hyperlink" Target="http://linkpopularity.com/"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addthis.com/"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www.qrstuff.com/" TargetMode="External"/><Relationship Id="rId2" Type="http://schemas.openxmlformats.org/officeDocument/2006/relationships/hyperlink" Target="http://qrcode.kaywa.com/" TargetMode="Externa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www.labeljoy.com/en/generate-qr-code.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netmarketshare.com/search-engine-market-share.aspx?qprid=4&amp;qpcustomd=0" TargetMode="Externa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bing.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robotstxt.org/"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0"/>
            <a:ext cx="8388220" cy="1045386"/>
          </a:xfrm>
        </p:spPr>
        <p:txBody>
          <a:bodyPr anchor="ctr"/>
          <a:lstStyle/>
          <a:p>
            <a:pPr>
              <a:defRPr/>
            </a:pPr>
            <a:r>
              <a:rPr lang="en-US" dirty="0"/>
              <a:t>Web Development &amp; Design </a:t>
            </a:r>
            <a:r>
              <a:rPr lang="en-US" dirty="0" smtClean="0"/>
              <a:t>Foundations with H</a:t>
            </a:r>
            <a:r>
              <a:rPr lang="en-US" sz="100" dirty="0" smtClean="0"/>
              <a:t> </a:t>
            </a:r>
            <a:r>
              <a:rPr lang="en-US" dirty="0" smtClean="0"/>
              <a:t>T</a:t>
            </a:r>
            <a:r>
              <a:rPr lang="en-US" sz="100" dirty="0" smtClean="0"/>
              <a:t> </a:t>
            </a:r>
            <a:r>
              <a:rPr lang="en-US" dirty="0" smtClean="0"/>
              <a:t>M</a:t>
            </a:r>
            <a:r>
              <a:rPr lang="en-US" sz="100" dirty="0" smtClean="0"/>
              <a:t> </a:t>
            </a:r>
            <a:r>
              <a:rPr lang="en-US" dirty="0" smtClean="0"/>
              <a:t>L</a:t>
            </a:r>
            <a:r>
              <a:rPr lang="en-US" sz="100" dirty="0" smtClean="0"/>
              <a:t> </a:t>
            </a:r>
            <a:r>
              <a:rPr lang="en-US" dirty="0" smtClean="0"/>
              <a:t>5</a:t>
            </a:r>
            <a:endParaRPr lang="en-US" altLang="en-US" dirty="0">
              <a:solidFill>
                <a:schemeClr val="tx2"/>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350134"/>
            <a:ext cx="8388220" cy="389592"/>
          </a:xfrm>
        </p:spPr>
        <p:txBody>
          <a:bodyPr/>
          <a:lstStyle/>
          <a:p>
            <a:r>
              <a:rPr lang="en-US" dirty="0" smtClean="0">
                <a:latin typeface="+mn-lt"/>
              </a:rPr>
              <a:t>Ninth </a:t>
            </a:r>
            <a:r>
              <a:rPr lang="en-US" dirty="0">
                <a:latin typeface="+mn-lt"/>
              </a:rPr>
              <a:t>Edition</a:t>
            </a:r>
          </a:p>
        </p:txBody>
      </p:sp>
      <p:sp>
        <p:nvSpPr>
          <p:cNvPr id="4" name="Text Placeholder 3"/>
          <p:cNvSpPr>
            <a:spLocks noGrp="1"/>
          </p:cNvSpPr>
          <p:nvPr>
            <p:ph type="body" idx="2"/>
          </p:nvPr>
        </p:nvSpPr>
        <p:spPr>
          <a:xfrm>
            <a:off x="4773168" y="1923051"/>
            <a:ext cx="3913631" cy="1102032"/>
          </a:xfrm>
        </p:spPr>
        <p:txBody>
          <a:bodyPr/>
          <a:lstStyle/>
          <a:p>
            <a:pPr lvl="0" algn="ctr"/>
            <a:r>
              <a:rPr lang="en-US" b="1" dirty="0">
                <a:latin typeface="+mn-lt"/>
              </a:rPr>
              <a:t>Chapter </a:t>
            </a:r>
            <a:r>
              <a:rPr lang="en-US" b="1" dirty="0" smtClean="0">
                <a:latin typeface="+mn-lt"/>
              </a:rPr>
              <a:t>13</a:t>
            </a:r>
            <a:endParaRPr lang="en-US" b="1" dirty="0">
              <a:latin typeface="+mn-lt"/>
            </a:endParaRPr>
          </a:p>
        </p:txBody>
      </p:sp>
      <p:sp>
        <p:nvSpPr>
          <p:cNvPr id="5" name="Text Placeholder 4"/>
          <p:cNvSpPr>
            <a:spLocks noGrp="1"/>
          </p:cNvSpPr>
          <p:nvPr>
            <p:ph type="body" idx="3"/>
          </p:nvPr>
        </p:nvSpPr>
        <p:spPr>
          <a:xfrm>
            <a:off x="4773168" y="3114461"/>
            <a:ext cx="3913631" cy="477825"/>
          </a:xfrm>
        </p:spPr>
        <p:txBody>
          <a:bodyPr/>
          <a:lstStyle/>
          <a:p>
            <a:pPr algn="ctr" eaLnBrk="1" fontAlgn="auto" hangingPunct="1">
              <a:spcAft>
                <a:spcPts val="0"/>
              </a:spcAft>
              <a:buSzPct val="100000"/>
              <a:defRPr/>
            </a:pPr>
            <a:r>
              <a:rPr lang="en-US" dirty="0">
                <a:latin typeface="+mn-lt"/>
              </a:rPr>
              <a:t>Web Promotion</a:t>
            </a:r>
            <a:endParaRPr lang="en-US" dirty="0">
              <a:solidFill>
                <a:schemeClr val="tx1"/>
              </a:solidFill>
              <a:latin typeface="+mn-lt"/>
              <a:cs typeface="Arial" panose="020B0604020202020204" pitchFamily="34" charset="0"/>
            </a:endParaRPr>
          </a:p>
        </p:txBody>
      </p:sp>
      <p:pic>
        <p:nvPicPr>
          <p:cNvPr id="7" name="Picture 6" descr="Front Cover: Web Development &amp; Design Foundations With H T M L 5 Ninth Edition by Felke-Morr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356" y="1881497"/>
            <a:ext cx="3423935" cy="4382639"/>
          </a:xfrm>
          <a:prstGeom prst="rect">
            <a:avLst/>
          </a:prstGeom>
          <a:ln w="9525">
            <a:solidFill>
              <a:schemeClr val="tx1"/>
            </a:solidFill>
          </a:ln>
        </p:spPr>
      </p:pic>
      <p:sp>
        <p:nvSpPr>
          <p:cNvPr id="6" name="Text Placeholder 5"/>
          <p:cNvSpPr>
            <a:spLocks noGrp="1"/>
          </p:cNvSpPr>
          <p:nvPr>
            <p:ph type="body" idx="13"/>
          </p:nvPr>
        </p:nvSpPr>
        <p:spPr>
          <a:xfrm>
            <a:off x="2625213" y="6419554"/>
            <a:ext cx="6141058" cy="319359"/>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2019, 2017, 2015 Pearson </a:t>
            </a:r>
            <a:r>
              <a:rPr lang="en-US" altLang="en-US" sz="1200" dirty="0">
                <a:solidFill>
                  <a:schemeClr val="tx1"/>
                </a:solidFill>
                <a:latin typeface="Verdana"/>
                <a:ea typeface="Verdana" panose="020B0604030504040204" pitchFamily="34" charset="0"/>
                <a:cs typeface="Verdana" panose="020B0604030504040204" pitchFamily="34" charset="0"/>
              </a:rPr>
              <a:t>Education, Inc. All Rights </a:t>
            </a:r>
            <a:r>
              <a:rPr lang="en-US" altLang="en-US" sz="1200" dirty="0" smtClean="0">
                <a:solidFill>
                  <a:schemeClr val="tx1"/>
                </a:solidFill>
                <a:latin typeface="Verdana"/>
                <a:ea typeface="Verdana" panose="020B0604030504040204" pitchFamily="34" charset="0"/>
                <a:cs typeface="Verdana" panose="020B0604030504040204" pitchFamily="34" charset="0"/>
              </a:rPr>
              <a:t>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
        <p:nvSpPr>
          <p:cNvPr id="8" name="TextBox 7"/>
          <p:cNvSpPr txBox="1"/>
          <p:nvPr/>
        </p:nvSpPr>
        <p:spPr>
          <a:xfrm>
            <a:off x="5377070" y="4611757"/>
            <a:ext cx="2922104" cy="646331"/>
          </a:xfrm>
          <a:prstGeom prst="rect">
            <a:avLst/>
          </a:prstGeom>
          <a:noFill/>
        </p:spPr>
        <p:txBody>
          <a:bodyPr wrap="square" rtlCol="0">
            <a:spAutoFit/>
          </a:bodyPr>
          <a:lstStyle/>
          <a:p>
            <a:r>
              <a:rPr lang="en-US" sz="1200" dirty="0">
                <a:solidFill>
                  <a:schemeClr val="bg1"/>
                </a:solidFill>
                <a:latin typeface="+mn-lt"/>
              </a:rPr>
              <a:t>Slides in this presentation contain hyperlinks. JAWS users should be able to get a list of links by using INSERT+F7</a:t>
            </a:r>
          </a:p>
        </p:txBody>
      </p:sp>
    </p:spTree>
    <p:extLst>
      <p:ext uri="{BB962C8B-B14F-4D97-AF65-F5344CB8AC3E}">
        <p14:creationId xmlns:p14="http://schemas.microsoft.com/office/powerpoint/2010/main" val="1531216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Designing Web Pages for Promotion</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199" y="1600200"/>
            <a:ext cx="8486775" cy="4801284"/>
          </a:xfrm>
        </p:spPr>
        <p:txBody>
          <a:bodyPr wrap="square">
            <a:spAutoFit/>
          </a:bodyPr>
          <a:lstStyle/>
          <a:p>
            <a:pPr marL="0" indent="0" eaLnBrk="1" hangingPunct="1">
              <a:buNone/>
              <a:tabLst/>
              <a:defRPr/>
            </a:pPr>
            <a:r>
              <a:rPr lang="en-US" altLang="en-US" sz="2000" kern="1200" dirty="0">
                <a:solidFill>
                  <a:srgbClr val="000000"/>
                </a:solidFill>
                <a:latin typeface="Arial (Body)"/>
                <a:ea typeface="+mn-ea"/>
                <a:cs typeface="Arial" panose="020B0604020202020204" pitchFamily="34" charset="0"/>
              </a:rPr>
              <a:t>Keywords</a:t>
            </a: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Terms and phrases that people may use when searching for your </a:t>
            </a:r>
            <a:r>
              <a:rPr lang="en-US" altLang="en-US" sz="2000" kern="1200" dirty="0" smtClean="0">
                <a:solidFill>
                  <a:srgbClr val="000000"/>
                </a:solidFill>
                <a:latin typeface="Arial (Body)"/>
                <a:ea typeface="+mn-ea"/>
                <a:cs typeface="Times New Roman" panose="02020603050405020304" pitchFamily="18" charset="0"/>
              </a:rPr>
              <a:t>site.</a:t>
            </a:r>
            <a:endParaRPr lang="en-US" altLang="en-US" sz="2000" kern="1200" dirty="0">
              <a:solidFill>
                <a:srgbClr val="000000"/>
              </a:solidFill>
              <a:latin typeface="Arial (Body)"/>
              <a:ea typeface="+mn-ea"/>
              <a:cs typeface="Times New Roman" panose="02020603050405020304" pitchFamily="18" charset="0"/>
            </a:endParaRP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Words or phrases that describe your web site or </a:t>
            </a:r>
            <a:r>
              <a:rPr lang="en-US" altLang="en-US" sz="2000" kern="1200" dirty="0" smtClean="0">
                <a:solidFill>
                  <a:srgbClr val="000000"/>
                </a:solidFill>
                <a:latin typeface="Arial (Body)"/>
                <a:ea typeface="+mn-ea"/>
                <a:cs typeface="Times New Roman" panose="02020603050405020304" pitchFamily="18" charset="0"/>
              </a:rPr>
              <a:t>business.</a:t>
            </a:r>
            <a:endParaRPr lang="en-US" altLang="en-US" sz="2000" kern="1200" dirty="0">
              <a:solidFill>
                <a:srgbClr val="000000"/>
              </a:solidFill>
              <a:latin typeface="Arial (Body)"/>
              <a:ea typeface="+mn-ea"/>
              <a:cs typeface="Times New Roman" panose="02020603050405020304" pitchFamily="18" charset="0"/>
            </a:endParaRP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Create a list of them</a:t>
            </a: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Include common </a:t>
            </a:r>
            <a:r>
              <a:rPr lang="en-US" altLang="en-US" sz="2000" kern="1200" dirty="0" smtClean="0">
                <a:solidFill>
                  <a:srgbClr val="000000"/>
                </a:solidFill>
                <a:latin typeface="Arial (Body)"/>
                <a:ea typeface="+mn-ea"/>
                <a:cs typeface="Times New Roman" panose="02020603050405020304" pitchFamily="18" charset="0"/>
              </a:rPr>
              <a:t>misspellings</a:t>
            </a:r>
          </a:p>
          <a:p>
            <a:pPr marL="0" indent="0" eaLnBrk="1" hangingPunct="1">
              <a:buNone/>
              <a:tabLst/>
              <a:defRPr/>
            </a:pPr>
            <a:r>
              <a:rPr lang="en-US" altLang="en-US" sz="2000" kern="1200" dirty="0" smtClean="0">
                <a:solidFill>
                  <a:srgbClr val="000000"/>
                </a:solidFill>
                <a:latin typeface="Arial (Body)"/>
                <a:ea typeface="+mn-ea"/>
                <a:cs typeface="Arial" panose="020B0604020202020204" pitchFamily="34" charset="0"/>
              </a:rPr>
              <a:t>Description</a:t>
            </a:r>
          </a:p>
          <a:p>
            <a:pPr marL="255600" lvl="1" indent="-255600" eaLnBrk="1" hangingPunct="1">
              <a:spcBef>
                <a:spcPts val="1500"/>
              </a:spcBef>
              <a:buFont typeface="Arial" panose="020B0604020202020204" pitchFamily="34" charset="0"/>
              <a:buChar char="•"/>
              <a:defRPr/>
            </a:pPr>
            <a:r>
              <a:rPr lang="en-US" altLang="en-US" sz="2000" kern="1200" dirty="0" smtClean="0">
                <a:solidFill>
                  <a:srgbClr val="000000"/>
                </a:solidFill>
                <a:latin typeface="Arial (Body)"/>
                <a:ea typeface="+mn-ea"/>
                <a:cs typeface="Times New Roman" panose="02020603050405020304" pitchFamily="18" charset="0"/>
              </a:rPr>
              <a:t>What </a:t>
            </a:r>
            <a:r>
              <a:rPr lang="en-US" altLang="en-US" sz="2000" kern="1200" dirty="0">
                <a:solidFill>
                  <a:srgbClr val="000000"/>
                </a:solidFill>
                <a:latin typeface="Arial (Body)"/>
                <a:ea typeface="+mn-ea"/>
                <a:cs typeface="Times New Roman" panose="02020603050405020304" pitchFamily="18" charset="0"/>
              </a:rPr>
              <a:t>is special about your web site that would make someone want to </a:t>
            </a:r>
            <a:r>
              <a:rPr lang="en-US" altLang="en-US" sz="2000" kern="1200" dirty="0" smtClean="0">
                <a:solidFill>
                  <a:srgbClr val="000000"/>
                </a:solidFill>
                <a:latin typeface="Arial (Body)"/>
                <a:ea typeface="+mn-ea"/>
                <a:cs typeface="Times New Roman" panose="02020603050405020304" pitchFamily="18" charset="0"/>
              </a:rPr>
              <a:t>visit?</a:t>
            </a:r>
            <a:endParaRPr lang="en-US" altLang="en-US" sz="2000" kern="1200" dirty="0">
              <a:solidFill>
                <a:srgbClr val="000000"/>
              </a:solidFill>
              <a:latin typeface="Arial (Body)"/>
              <a:ea typeface="+mn-ea"/>
              <a:cs typeface="Times New Roman" panose="02020603050405020304" pitchFamily="18" charset="0"/>
            </a:endParaRP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25-30 words </a:t>
            </a:r>
            <a:r>
              <a:rPr lang="en-US" altLang="en-US" sz="2000" kern="1200" dirty="0" smtClean="0">
                <a:solidFill>
                  <a:srgbClr val="000000"/>
                </a:solidFill>
                <a:latin typeface="Arial (Body)"/>
                <a:ea typeface="+mn-ea"/>
                <a:cs typeface="Times New Roman" panose="02020603050405020304" pitchFamily="18" charset="0"/>
              </a:rPr>
              <a:t>-- </a:t>
            </a:r>
            <a:r>
              <a:rPr lang="en-US" altLang="en-US" sz="2000" kern="1200" dirty="0">
                <a:solidFill>
                  <a:srgbClr val="000000"/>
                </a:solidFill>
                <a:latin typeface="Arial (Body)"/>
                <a:ea typeface="+mn-ea"/>
                <a:cs typeface="Times New Roman" panose="02020603050405020304" pitchFamily="18" charset="0"/>
              </a:rPr>
              <a:t>inviting and interesting</a:t>
            </a:r>
          </a:p>
          <a:p>
            <a:pPr marL="255600" lvl="1" indent="-255600" eaLnBrk="1" hangingPunct="1">
              <a:spcBef>
                <a:spcPts val="1500"/>
              </a:spcBef>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Some search engines will display your description in the </a:t>
            </a:r>
            <a:r>
              <a:rPr lang="en-US" altLang="en-US" sz="2000" kern="1200" dirty="0" smtClean="0">
                <a:solidFill>
                  <a:srgbClr val="000000"/>
                </a:solidFill>
                <a:latin typeface="Arial (Body)"/>
                <a:ea typeface="+mn-ea"/>
                <a:cs typeface="Times New Roman" panose="02020603050405020304" pitchFamily="18" charset="0"/>
              </a:rPr>
              <a:t>S</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E</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R</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P</a:t>
            </a:r>
            <a:endParaRPr lang="en-US" altLang="en-US" sz="2000" kern="1200" dirty="0">
              <a:solidFill>
                <a:srgbClr val="000000"/>
              </a:solidFill>
              <a:latin typeface="Arial (Body)"/>
              <a:ea typeface="+mn-ea"/>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Description Meta Tag</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785348"/>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The meta </a:t>
            </a:r>
            <a:r>
              <a:rPr lang="en-US" altLang="en-US" sz="2400" kern="1200" dirty="0" smtClean="0">
                <a:solidFill>
                  <a:srgbClr val="000000"/>
                </a:solidFill>
                <a:latin typeface="Arial (Body)"/>
                <a:ea typeface="+mn-ea"/>
                <a:cs typeface="Times New Roman" panose="02020603050405020304" pitchFamily="18" charset="0"/>
              </a:rPr>
              <a:t>element</a:t>
            </a:r>
          </a:p>
          <a:p>
            <a:pPr marL="741553" lvl="1" indent="-284353" eaLnBrk="1" hangingPunct="1">
              <a:buFont typeface="Arial" panose="020B0604020202020204" pitchFamily="34" charset="0"/>
              <a:buChar char="–"/>
              <a:defRPr/>
            </a:pPr>
            <a:r>
              <a:rPr lang="en-US" altLang="en-US" sz="2400" kern="1200" dirty="0" smtClean="0">
                <a:solidFill>
                  <a:srgbClr val="000000"/>
                </a:solidFill>
                <a:latin typeface="Arial (Body)"/>
                <a:ea typeface="+mn-ea"/>
                <a:cs typeface="Times New Roman" panose="02020603050405020304" pitchFamily="18" charset="0"/>
              </a:rPr>
              <a:t>A </a:t>
            </a:r>
            <a:r>
              <a:rPr lang="en-US" altLang="en-US" sz="2400" kern="1200" dirty="0">
                <a:solidFill>
                  <a:srgbClr val="000000"/>
                </a:solidFill>
                <a:latin typeface="Arial (Body)"/>
                <a:ea typeface="+mn-ea"/>
                <a:cs typeface="Times New Roman" panose="02020603050405020304" pitchFamily="18" charset="0"/>
              </a:rPr>
              <a:t>stand-alone tag</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Placed in the head section</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Attributes</a:t>
            </a:r>
            <a:r>
              <a:rPr lang="en-US" altLang="en-US" sz="2400" kern="1200" dirty="0" smtClean="0">
                <a:solidFill>
                  <a:srgbClr val="000000"/>
                </a:solidFill>
                <a:latin typeface="Arial (Body)"/>
                <a:ea typeface="+mn-ea"/>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a:p>
            <a:pPr lvl="2" eaLnBrk="1" hangingPunct="1">
              <a:buFontTx/>
              <a:buChar char="▪"/>
              <a:defRPr/>
            </a:pPr>
            <a:r>
              <a:rPr lang="en-US" altLang="en-US" sz="2400" kern="1200" dirty="0">
                <a:solidFill>
                  <a:srgbClr val="000000"/>
                </a:solidFill>
                <a:latin typeface="Arial (Body)"/>
                <a:ea typeface="+mn-ea"/>
                <a:cs typeface="Times New Roman" panose="02020603050405020304" pitchFamily="18" charset="0"/>
              </a:rPr>
              <a:t>name</a:t>
            </a:r>
          </a:p>
          <a:p>
            <a:pPr lvl="2" eaLnBrk="1" hangingPunct="1">
              <a:buFontTx/>
              <a:buChar char="▪"/>
              <a:defRPr/>
            </a:pPr>
            <a:r>
              <a:rPr lang="en-US" altLang="en-US" sz="2400" b="1" kern="1200" dirty="0" smtClean="0">
                <a:solidFill>
                  <a:srgbClr val="000000"/>
                </a:solidFill>
                <a:latin typeface="Arial (Body)"/>
                <a:ea typeface="+mn-ea"/>
                <a:cs typeface="Times New Roman" panose="02020603050405020304" pitchFamily="18" charset="0"/>
              </a:rPr>
              <a:t>content</a:t>
            </a:r>
          </a:p>
        </p:txBody>
      </p:sp>
      <p:pic>
        <p:nvPicPr>
          <p:cNvPr id="6" name="Picture 5" descr="Computer code reads, left angle bracket meta name equals double quote description double quote content equals double quote value double quote right angle bracke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475" y="4484316"/>
            <a:ext cx="7117051" cy="4591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Example: Description Meta Tag</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553968"/>
          </a:xfrm>
        </p:spPr>
        <p:txBody>
          <a:bodyPr>
            <a:spAutoFit/>
          </a:bodyPr>
          <a:lstStyle/>
          <a:p>
            <a:pPr marL="0" indent="0" eaLnBrk="1" hangingPunct="1">
              <a:buNone/>
              <a:tabLst/>
              <a:defRPr/>
            </a:pPr>
            <a:r>
              <a:rPr lang="en-US" altLang="en-US" sz="2400" kern="1200" dirty="0" smtClean="0">
                <a:solidFill>
                  <a:srgbClr val="000000"/>
                </a:solidFill>
                <a:latin typeface="Arial (Body)"/>
                <a:ea typeface="+mn-ea"/>
                <a:cs typeface="Times New Roman" panose="02020603050405020304" pitchFamily="18" charset="0"/>
              </a:rPr>
              <a:t>Example: “</a:t>
            </a:r>
            <a:r>
              <a:rPr lang="en-US" altLang="en-US" sz="2400" kern="1200" dirty="0">
                <a:solidFill>
                  <a:srgbClr val="000000"/>
                </a:solidFill>
                <a:latin typeface="Arial (Body)"/>
                <a:ea typeface="+mn-ea"/>
                <a:cs typeface="Times New Roman" panose="02020603050405020304" pitchFamily="18" charset="0"/>
              </a:rPr>
              <a:t>Acme Design</a:t>
            </a:r>
            <a:r>
              <a:rPr lang="en-US" altLang="en-US" sz="2400" kern="1200" dirty="0" smtClean="0">
                <a:solidFill>
                  <a:srgbClr val="000000"/>
                </a:solidFill>
                <a:latin typeface="Arial (Body)"/>
                <a:ea typeface="+mn-ea"/>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p:txBody>
      </p:sp>
      <p:pic>
        <p:nvPicPr>
          <p:cNvPr id="4" name="Picture 3" descr="Computer code reads, left angle bracket equals double quote description double quote content equals double quote A c m e design comma a premier web consulting group that specializes in E hyphen commerce comma website design comma website development comma and website re hyphen design period double quote right angle bracke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24" y="2261819"/>
            <a:ext cx="7771552" cy="190323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Search Engine Optimization (S</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E</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O) </a:t>
            </a:r>
            <a:r>
              <a:rPr lang="en-US" sz="2000" b="0" kern="1200" spc="-50" dirty="0" smtClean="0">
                <a:latin typeface="Times New Roman" panose="02020603050405020304" pitchFamily="18" charset="0"/>
                <a:ea typeface="+mj-ea"/>
                <a:cs typeface="+mj-cs"/>
              </a:rPr>
              <a:t>(1 of 3)</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Determine </a:t>
            </a:r>
            <a:r>
              <a:rPr lang="en-US" altLang="en-US" sz="2400" kern="1200" dirty="0" smtClean="0">
                <a:solidFill>
                  <a:srgbClr val="000000"/>
                </a:solidFill>
                <a:latin typeface="Arial (Body)"/>
                <a:ea typeface="+mn-ea"/>
                <a:cs typeface="+mn-cs"/>
              </a:rPr>
              <a:t>keywords</a:t>
            </a:r>
            <a:endParaRPr lang="en-US" altLang="en-US" sz="2400" kern="1200" dirty="0">
              <a:solidFill>
                <a:srgbClr val="000000"/>
              </a:solidFill>
              <a:latin typeface="Arial (Body)"/>
              <a:ea typeface="+mn-ea"/>
              <a:cs typeface="+mn-cs"/>
            </a:endParaRPr>
          </a:p>
          <a:p>
            <a:pPr marL="255651" indent="-255651" eaLnBrk="1" hangingPunct="1">
              <a:tabLst/>
              <a:defRPr/>
            </a:pPr>
            <a:r>
              <a:rPr lang="en-US" altLang="en-US" sz="2400" kern="1200" dirty="0">
                <a:solidFill>
                  <a:srgbClr val="000000"/>
                </a:solidFill>
                <a:latin typeface="Arial (Body)"/>
                <a:ea typeface="+mn-ea"/>
                <a:cs typeface="+mn-cs"/>
              </a:rPr>
              <a:t>Page Title</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Include the company and/or website name</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Include selected keywords as approprite</a:t>
            </a:r>
          </a:p>
          <a:p>
            <a:pPr marL="255651" indent="-255651" eaLnBrk="1" hangingPunct="1">
              <a:tabLst/>
              <a:defRPr/>
            </a:pPr>
            <a:r>
              <a:rPr lang="en-US" altLang="en-US" sz="2400" kern="1200" dirty="0">
                <a:solidFill>
                  <a:srgbClr val="000000"/>
                </a:solidFill>
                <a:latin typeface="Arial (Body)"/>
                <a:ea typeface="+mn-ea"/>
                <a:cs typeface="+mn-cs"/>
              </a:rPr>
              <a:t>Heading tags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Include keywords</a:t>
            </a:r>
          </a:p>
          <a:p>
            <a:pPr marL="255651" indent="-255651" eaLnBrk="1" hangingPunct="1">
              <a:tabLst/>
              <a:defRPr/>
            </a:pPr>
            <a:r>
              <a:rPr lang="en-US" altLang="en-US" sz="2400" kern="1200" dirty="0">
                <a:solidFill>
                  <a:srgbClr val="000000"/>
                </a:solidFill>
                <a:latin typeface="Arial (Body)"/>
                <a:ea typeface="+mn-ea"/>
                <a:cs typeface="+mn-cs"/>
              </a:rPr>
              <a:t>Text on page includes keywords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Search Engine Optimization (S</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E</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O) </a:t>
            </a:r>
            <a:r>
              <a:rPr lang="en-US" sz="2000" b="0" kern="1200" spc="-50" dirty="0" smtClean="0">
                <a:latin typeface="Times New Roman" panose="02020603050405020304" pitchFamily="18" charset="0"/>
                <a:ea typeface="+mj-ea"/>
              </a:rPr>
              <a:t>(2 </a:t>
            </a:r>
            <a:r>
              <a:rPr lang="en-US" sz="2000" b="0" kern="1200" spc="-50" dirty="0">
                <a:latin typeface="Times New Roman" panose="02020603050405020304" pitchFamily="18" charset="0"/>
                <a:ea typeface="+mj-ea"/>
              </a:rPr>
              <a:t>of </a:t>
            </a:r>
            <a:r>
              <a:rPr lang="en-US" sz="2000" b="0" kern="1200" spc="-50" dirty="0" smtClean="0">
                <a:latin typeface="Times New Roman" panose="02020603050405020304" pitchFamily="18" charset="0"/>
                <a:ea typeface="+mj-ea"/>
              </a:rPr>
              <a:t>3)</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647396"/>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mn-cs"/>
              </a:rPr>
              <a:t>Linking</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Provide text navigation hyperlinks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Verify that all hyperlinks are functioning</a:t>
            </a:r>
          </a:p>
          <a:p>
            <a:pPr marL="255651" indent="-255651" eaLnBrk="1" hangingPunct="1">
              <a:tabLst/>
              <a:defRPr/>
            </a:pPr>
            <a:r>
              <a:rPr lang="en-US" altLang="en-US" sz="2400" kern="1200" dirty="0">
                <a:solidFill>
                  <a:srgbClr val="000000"/>
                </a:solidFill>
                <a:latin typeface="Arial (Body)"/>
                <a:ea typeface="+mn-ea"/>
                <a:cs typeface="+mn-cs"/>
              </a:rPr>
              <a:t>Page Layout</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Use </a:t>
            </a:r>
            <a:r>
              <a:rPr lang="en-US" altLang="en-US" sz="2400" kern="1200" dirty="0" smtClean="0">
                <a:solidFill>
                  <a:srgbClr val="000000"/>
                </a:solidFill>
                <a:latin typeface="Arial (Body)"/>
                <a:ea typeface="+mn-ea"/>
                <a:cs typeface="+mn-cs"/>
              </a:rPr>
              <a:t>C</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 for </a:t>
            </a:r>
            <a:r>
              <a:rPr lang="en-US" altLang="en-US" sz="2400" kern="1200" dirty="0">
                <a:solidFill>
                  <a:srgbClr val="000000"/>
                </a:solidFill>
                <a:latin typeface="Arial (Body)"/>
                <a:ea typeface="+mn-ea"/>
                <a:cs typeface="+mn-cs"/>
              </a:rPr>
              <a:t>page layout</a:t>
            </a:r>
          </a:p>
          <a:p>
            <a:pPr marL="255651" indent="-255651" eaLnBrk="1" hangingPunct="1">
              <a:tabLst/>
              <a:defRPr/>
            </a:pPr>
            <a:r>
              <a:rPr lang="en-US" altLang="en-US" sz="2400" kern="1200" dirty="0">
                <a:solidFill>
                  <a:srgbClr val="000000"/>
                </a:solidFill>
                <a:latin typeface="Arial (Body)"/>
                <a:ea typeface="+mn-ea"/>
                <a:cs typeface="+mn-cs"/>
              </a:rPr>
              <a:t>Images &amp; Multimedia</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Configure meaningful alternate text</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Be aware that text and hyperlinks contained within multimedia may not be accessed by search </a:t>
            </a:r>
            <a:r>
              <a:rPr lang="en-US" altLang="en-US" sz="2400" kern="1200" dirty="0" smtClean="0">
                <a:solidFill>
                  <a:srgbClr val="000000"/>
                </a:solidFill>
                <a:latin typeface="Arial (Body)"/>
                <a:ea typeface="+mn-ea"/>
                <a:cs typeface="+mn-cs"/>
              </a:rPr>
              <a:t>engine robots</a:t>
            </a:r>
            <a:endParaRPr lang="en-US" altLang="en-US" sz="2400" kern="1200" dirty="0">
              <a:solidFill>
                <a:srgbClr val="000000"/>
              </a:solidFill>
              <a:latin typeface="Arial (Body)"/>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Search Engine Optimization (S</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E</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O) </a:t>
            </a:r>
            <a:r>
              <a:rPr lang="en-US" sz="2000" b="0" kern="1200" spc="-50" dirty="0" smtClean="0">
                <a:latin typeface="Times New Roman" panose="02020603050405020304" pitchFamily="18" charset="0"/>
                <a:ea typeface="+mj-ea"/>
              </a:rPr>
              <a:t>(3 </a:t>
            </a:r>
            <a:r>
              <a:rPr lang="en-US" sz="2000" b="0" kern="1200" spc="-50" dirty="0">
                <a:latin typeface="Times New Roman" panose="02020603050405020304" pitchFamily="18" charset="0"/>
                <a:ea typeface="+mj-ea"/>
              </a:rPr>
              <a:t>of 3)</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eaLnBrk="1" hangingPunct="1">
              <a:tabLst/>
              <a:defRPr/>
            </a:pPr>
            <a:r>
              <a:rPr lang="en-US" altLang="en-US" sz="2400" kern="1200" dirty="0">
                <a:solidFill>
                  <a:srgbClr val="000000"/>
                </a:solidFill>
                <a:latin typeface="Arial (Body)"/>
                <a:ea typeface="+mn-ea"/>
                <a:cs typeface="+mn-cs"/>
              </a:rPr>
              <a:t>Valid Code</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Validate </a:t>
            </a:r>
            <a:r>
              <a:rPr lang="en-US" altLang="en-US" sz="2400" kern="1200" dirty="0" smtClean="0">
                <a:solidFill>
                  <a:srgbClr val="000000"/>
                </a:solidFill>
                <a:latin typeface="Arial (Body)"/>
                <a:ea typeface="+mn-ea"/>
                <a:cs typeface="+mn-cs"/>
              </a:rPr>
              <a:t>H</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T</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M</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L</a:t>
            </a:r>
            <a:endParaRPr lang="en-US" altLang="en-US" sz="2400" kern="1200" dirty="0">
              <a:solidFill>
                <a:srgbClr val="000000"/>
              </a:solidFill>
              <a:latin typeface="Arial (Body)"/>
              <a:ea typeface="+mn-ea"/>
              <a:cs typeface="+mn-cs"/>
            </a:endParaRP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Validate </a:t>
            </a:r>
            <a:r>
              <a:rPr lang="en-US" altLang="en-US" sz="2400" kern="1200" dirty="0" smtClean="0">
                <a:solidFill>
                  <a:srgbClr val="000000"/>
                </a:solidFill>
                <a:latin typeface="Arial (Body)"/>
                <a:ea typeface="+mn-ea"/>
                <a:cs typeface="+mn-cs"/>
              </a:rPr>
              <a:t>C</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a:t>
            </a:r>
            <a:r>
              <a:rPr lang="en-US" altLang="en-US" sz="100" kern="1200" dirty="0" smtClean="0">
                <a:solidFill>
                  <a:srgbClr val="000000"/>
                </a:solidFill>
                <a:latin typeface="Arial (Body)"/>
                <a:ea typeface="+mn-ea"/>
                <a:cs typeface="+mn-cs"/>
              </a:rPr>
              <a:t> </a:t>
            </a:r>
            <a:r>
              <a:rPr lang="en-US" altLang="en-US" sz="2400" kern="1200" dirty="0" smtClean="0">
                <a:solidFill>
                  <a:srgbClr val="000000"/>
                </a:solidFill>
                <a:latin typeface="Arial (Body)"/>
                <a:ea typeface="+mn-ea"/>
                <a:cs typeface="+mn-cs"/>
              </a:rPr>
              <a:t>S</a:t>
            </a:r>
            <a:endParaRPr lang="en-US" altLang="en-US" sz="2400" kern="1200" dirty="0">
              <a:solidFill>
                <a:srgbClr val="000000"/>
              </a:solidFill>
              <a:latin typeface="Arial (Body)"/>
              <a:ea typeface="+mn-ea"/>
              <a:cs typeface="+mn-cs"/>
            </a:endParaRPr>
          </a:p>
          <a:p>
            <a:pPr eaLnBrk="1" hangingPunct="1">
              <a:tabLst/>
              <a:defRPr/>
            </a:pPr>
            <a:r>
              <a:rPr lang="en-US" altLang="en-US" sz="2400" kern="1200" dirty="0" smtClean="0">
                <a:solidFill>
                  <a:srgbClr val="000000"/>
                </a:solidFill>
                <a:latin typeface="Arial (Body)"/>
                <a:ea typeface="+mn-ea"/>
                <a:cs typeface="+mn-cs"/>
              </a:rPr>
              <a:t>Content </a:t>
            </a:r>
            <a:r>
              <a:rPr lang="en-US" altLang="en-US" sz="2400" kern="1200" dirty="0">
                <a:solidFill>
                  <a:srgbClr val="000000"/>
                </a:solidFill>
                <a:latin typeface="Arial (Body)"/>
                <a:ea typeface="+mn-ea"/>
                <a:cs typeface="+mn-cs"/>
              </a:rPr>
              <a:t>of Value</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Follow Web Design Best Practices</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Well-organized</a:t>
            </a:r>
          </a:p>
          <a:p>
            <a:pPr marL="741553" lvl="1" indent="-284353" eaLnBrk="1" hangingPunct="1">
              <a:buFont typeface="Arial" panose="020B0604020202020204" pitchFamily="34" charset="0"/>
              <a:buChar char="–"/>
              <a:defRPr/>
            </a:pPr>
            <a:r>
              <a:rPr lang="en-US" altLang="en-US" sz="2400" kern="1200" dirty="0">
                <a:solidFill>
                  <a:srgbClr val="000000"/>
                </a:solidFill>
                <a:latin typeface="Arial (Body)"/>
                <a:ea typeface="+mn-ea"/>
                <a:cs typeface="+mn-cs"/>
              </a:rPr>
              <a:t>Meaningful &amp; useful to your target </a:t>
            </a:r>
            <a:r>
              <a:rPr lang="en-US" altLang="en-US" sz="2400" kern="1200" dirty="0" smtClean="0">
                <a:solidFill>
                  <a:srgbClr val="000000"/>
                </a:solidFill>
                <a:latin typeface="Arial (Body)"/>
                <a:ea typeface="+mn-ea"/>
                <a:cs typeface="+mn-cs"/>
              </a:rPr>
              <a:t>audience</a:t>
            </a:r>
            <a:endParaRPr lang="en-US" altLang="en-US" sz="2400" kern="1200" dirty="0">
              <a:solidFill>
                <a:srgbClr val="000000"/>
              </a:solidFill>
              <a:latin typeface="Arial (Body)"/>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Listing in a Search Engine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Wait until your site is finished</a:t>
            </a:r>
          </a:p>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Don’t submit “under construction” Web sites!</a:t>
            </a:r>
          </a:p>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Locate the “Add </a:t>
            </a:r>
            <a:r>
              <a:rPr lang="en-US" altLang="en-US" sz="2400" kern="1200" dirty="0" smtClean="0">
                <a:solidFill>
                  <a:srgbClr val="000000"/>
                </a:solidFill>
                <a:latin typeface="Arial (Body)"/>
                <a:ea typeface="+mn-ea"/>
                <a:cs typeface="Arial" panose="020B0604020202020204" pitchFamily="34" charset="0"/>
              </a:rPr>
              <a:t>U</a:t>
            </a:r>
            <a:r>
              <a:rPr lang="en-US" altLang="en-US" sz="100" kern="1200" dirty="0" smtClean="0">
                <a:solidFill>
                  <a:srgbClr val="000000"/>
                </a:solidFill>
                <a:latin typeface="Arial (Body)"/>
                <a:ea typeface="+mn-ea"/>
                <a:cs typeface="Arial" panose="020B0604020202020204" pitchFamily="34" charset="0"/>
              </a:rPr>
              <a:t> </a:t>
            </a:r>
            <a:r>
              <a:rPr lang="en-US" altLang="en-US" sz="2400" kern="1200" dirty="0" smtClean="0">
                <a:solidFill>
                  <a:srgbClr val="000000"/>
                </a:solidFill>
                <a:latin typeface="Arial (Body)"/>
                <a:ea typeface="+mn-ea"/>
                <a:cs typeface="Arial" panose="020B0604020202020204" pitchFamily="34" charset="0"/>
              </a:rPr>
              <a:t>R</a:t>
            </a:r>
            <a:r>
              <a:rPr lang="en-US" altLang="en-US" sz="100" kern="1200" dirty="0" smtClean="0">
                <a:solidFill>
                  <a:srgbClr val="000000"/>
                </a:solidFill>
                <a:latin typeface="Arial (Body)"/>
                <a:ea typeface="+mn-ea"/>
                <a:cs typeface="Arial" panose="020B0604020202020204" pitchFamily="34" charset="0"/>
              </a:rPr>
              <a:t> </a:t>
            </a:r>
            <a:r>
              <a:rPr lang="en-US" altLang="en-US" sz="2400" kern="1200" dirty="0" smtClean="0">
                <a:solidFill>
                  <a:srgbClr val="000000"/>
                </a:solidFill>
                <a:latin typeface="Arial (Body)"/>
                <a:ea typeface="+mn-ea"/>
                <a:cs typeface="Arial" panose="020B0604020202020204" pitchFamily="34" charset="0"/>
              </a:rPr>
              <a:t>L” </a:t>
            </a:r>
            <a:r>
              <a:rPr lang="en-US" altLang="en-US" sz="2400" kern="1200" dirty="0">
                <a:solidFill>
                  <a:srgbClr val="000000"/>
                </a:solidFill>
                <a:latin typeface="Arial (Body)"/>
                <a:ea typeface="+mn-ea"/>
                <a:cs typeface="Arial" panose="020B0604020202020204" pitchFamily="34" charset="0"/>
              </a:rPr>
              <a:t>or “Submit Your Site” page for a search engine</a:t>
            </a:r>
          </a:p>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Follow the directions and fill out the form</a:t>
            </a:r>
          </a:p>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A robot from the search engine will visit your website and index it</a:t>
            </a:r>
          </a:p>
          <a:p>
            <a:pPr marL="255651" indent="-255651" eaLnBrk="1" hangingPunct="1">
              <a:tabLst/>
              <a:defRPr/>
            </a:pPr>
            <a:r>
              <a:rPr lang="en-US" altLang="en-US" sz="2400" kern="1200" dirty="0">
                <a:solidFill>
                  <a:srgbClr val="000000"/>
                </a:solidFill>
                <a:latin typeface="Arial (Body)"/>
                <a:ea typeface="+mn-ea"/>
                <a:cs typeface="Arial" panose="020B0604020202020204" pitchFamily="34" charset="0"/>
              </a:rPr>
              <a:t>Allow several weeks and test the search engine to see if your site is listed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Preferential Placement </a:t>
            </a:r>
            <a:r>
              <a:rPr lang="en-US" sz="2000" b="0" kern="1200" spc="-50" dirty="0" smtClean="0">
                <a:latin typeface="Times New Roman" panose="02020603050405020304" pitchFamily="18" charset="0"/>
                <a:ea typeface="+mj-ea"/>
                <a:cs typeface="+mj-cs"/>
              </a:rPr>
              <a:t>(1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562483"/>
          </a:xfrm>
        </p:spPr>
        <p:txBody>
          <a:bodyPr>
            <a:spAutoFit/>
          </a:bodyPr>
          <a:lstStyle/>
          <a:p>
            <a:pPr marL="255651" indent="-255651" eaLnBrk="1" hangingPunct="1">
              <a:tabLst/>
              <a:defRPr/>
            </a:pPr>
            <a:r>
              <a:rPr lang="en-IN" altLang="en-US" sz="2400" b="1" kern="1200" dirty="0">
                <a:solidFill>
                  <a:srgbClr val="000000"/>
                </a:solidFill>
                <a:latin typeface="Arial (Body)"/>
                <a:ea typeface="+mn-ea"/>
                <a:cs typeface="+mn-cs"/>
              </a:rPr>
              <a:t>Offers vary:</a:t>
            </a:r>
          </a:p>
          <a:p>
            <a:pPr marL="743001" lvl="1" indent="-284400" eaLnBrk="1" hangingPunct="1">
              <a:defRPr/>
            </a:pPr>
            <a:r>
              <a:rPr lang="en-IN" altLang="en-US" sz="2400" kern="1200" dirty="0">
                <a:solidFill>
                  <a:srgbClr val="000000"/>
                </a:solidFill>
                <a:latin typeface="Arial (Body)"/>
                <a:ea typeface="+mn-ea"/>
                <a:cs typeface="+mn-cs"/>
              </a:rPr>
              <a:t>Example: Google’s AdWords</a:t>
            </a:r>
          </a:p>
          <a:p>
            <a:pPr marL="743001" lvl="1" indent="-284400" eaLnBrk="1" hangingPunct="1">
              <a:defRPr/>
            </a:pPr>
            <a:r>
              <a:rPr lang="en-IN" altLang="en-US" sz="2400" kern="1200" dirty="0">
                <a:solidFill>
                  <a:srgbClr val="000000"/>
                </a:solidFill>
                <a:latin typeface="Arial (Body)"/>
                <a:ea typeface="+mn-ea"/>
                <a:cs typeface="+mn-cs"/>
                <a:hlinkClick r:id="rId2" tooltip="http://www.google.com/adwords"/>
              </a:rPr>
              <a:t>http://</a:t>
            </a:r>
            <a:r>
              <a:rPr lang="en-IN" altLang="en-US" sz="2400" kern="1200" dirty="0" smtClean="0">
                <a:solidFill>
                  <a:srgbClr val="000000"/>
                </a:solidFill>
                <a:latin typeface="Arial (Body)"/>
                <a:ea typeface="+mn-ea"/>
                <a:cs typeface="+mn-cs"/>
                <a:hlinkClick r:id="rId2" tooltip="http://www.google.com/adwords"/>
              </a:rPr>
              <a:t>www.google.com/adwords</a:t>
            </a:r>
            <a:endParaRPr lang="en-IN" altLang="en-US" sz="2400" kern="1200" dirty="0">
              <a:solidFill>
                <a:srgbClr val="000000"/>
              </a:solidFill>
              <a:latin typeface="Arial (Body)"/>
              <a:ea typeface="+mn-ea"/>
              <a:cs typeface="+mn-cs"/>
            </a:endParaRPr>
          </a:p>
          <a:p>
            <a:pPr marL="255651" indent="-255651" eaLnBrk="1" hangingPunct="1">
              <a:tabLst/>
              <a:defRPr/>
            </a:pPr>
            <a:r>
              <a:rPr lang="en-IN" altLang="en-US" sz="2400" b="1" kern="1200" dirty="0">
                <a:solidFill>
                  <a:srgbClr val="000000"/>
                </a:solidFill>
                <a:latin typeface="Arial (Body)"/>
                <a:ea typeface="+mn-ea"/>
                <a:cs typeface="+mn-cs"/>
              </a:rPr>
              <a:t>Commonly used acronyms:</a:t>
            </a:r>
          </a:p>
          <a:p>
            <a:pPr marL="743001" lvl="1" indent="-284400" eaLnBrk="1" hangingPunct="1">
              <a:defRPr/>
            </a:pPr>
            <a:r>
              <a:rPr lang="en-IN" altLang="en-US" sz="2400" b="1" kern="1200" dirty="0" smtClean="0">
                <a:solidFill>
                  <a:srgbClr val="000000"/>
                </a:solidFill>
                <a:latin typeface="Arial (Body)"/>
                <a:ea typeface="+mn-ea"/>
                <a:cs typeface="+mn-cs"/>
              </a:rPr>
              <a:t>C</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P</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C </a:t>
            </a:r>
            <a:r>
              <a:rPr lang="en-IN" altLang="en-US" sz="2400" b="1" kern="1200" dirty="0">
                <a:solidFill>
                  <a:srgbClr val="000000"/>
                </a:solidFill>
                <a:latin typeface="Arial (Body)"/>
                <a:ea typeface="+mn-ea"/>
                <a:cs typeface="+mn-cs"/>
              </a:rPr>
              <a:t>– Cost Per Click (</a:t>
            </a:r>
            <a:r>
              <a:rPr lang="en-IN" altLang="en-US" sz="2400" b="1" kern="1200" dirty="0" smtClean="0">
                <a:solidFill>
                  <a:srgbClr val="000000"/>
                </a:solidFill>
                <a:latin typeface="Arial (Body)"/>
                <a:ea typeface="+mn-ea"/>
                <a:cs typeface="+mn-cs"/>
              </a:rPr>
              <a:t>P</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P</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C </a:t>
            </a:r>
            <a:r>
              <a:rPr lang="en-IN" altLang="en-US" sz="2400" b="1" kern="1200" dirty="0">
                <a:solidFill>
                  <a:srgbClr val="000000"/>
                </a:solidFill>
                <a:latin typeface="Arial (Body)"/>
                <a:ea typeface="+mn-ea"/>
                <a:cs typeface="+mn-cs"/>
              </a:rPr>
              <a:t>– Pay Per Click)</a:t>
            </a:r>
            <a:r>
              <a:rPr lang="en-IN" altLang="en-US" sz="2400" kern="1200" dirty="0">
                <a:solidFill>
                  <a:srgbClr val="000000"/>
                </a:solidFill>
                <a:latin typeface="Arial (Body)"/>
                <a:ea typeface="+mn-ea"/>
                <a:cs typeface="+mn-cs"/>
              </a:rPr>
              <a:t/>
            </a:r>
            <a:br>
              <a:rPr lang="en-IN" altLang="en-US" sz="2400" kern="1200" dirty="0">
                <a:solidFill>
                  <a:srgbClr val="000000"/>
                </a:solidFill>
                <a:latin typeface="Arial (Body)"/>
                <a:ea typeface="+mn-ea"/>
                <a:cs typeface="+mn-cs"/>
              </a:rPr>
            </a:br>
            <a:r>
              <a:rPr lang="en-IN" altLang="en-US" sz="2400" kern="1200" dirty="0">
                <a:solidFill>
                  <a:srgbClr val="000000"/>
                </a:solidFill>
                <a:latin typeface="Arial (Body)"/>
                <a:ea typeface="+mn-ea"/>
                <a:cs typeface="+mn-cs"/>
              </a:rPr>
              <a:t>The price you are charged if you have signed up for a paid sponsor or ad program and a visitor clicks on a link to </a:t>
            </a:r>
            <a:r>
              <a:rPr lang="en-IN" altLang="en-US" sz="2400" kern="1200" dirty="0" smtClean="0">
                <a:solidFill>
                  <a:srgbClr val="000000"/>
                </a:solidFill>
                <a:latin typeface="Arial (Body)"/>
                <a:ea typeface="+mn-ea"/>
                <a:cs typeface="+mn-cs"/>
              </a:rPr>
              <a:t>your</a:t>
            </a:r>
            <a:r>
              <a:rPr lang="en-IN" altLang="en-US" sz="2400" kern="1200" baseline="0" dirty="0" smtClean="0">
                <a:solidFill>
                  <a:srgbClr val="000000"/>
                </a:solidFill>
                <a:latin typeface="Arial (Body)"/>
                <a:ea typeface="+mn-ea"/>
                <a:cs typeface="+mn-cs"/>
              </a:rPr>
              <a:t> </a:t>
            </a:r>
            <a:r>
              <a:rPr lang="en-IN" altLang="en-US" sz="2400" kern="1200" dirty="0" smtClean="0">
                <a:solidFill>
                  <a:srgbClr val="000000"/>
                </a:solidFill>
                <a:latin typeface="Arial (Body)"/>
                <a:ea typeface="+mn-ea"/>
                <a:cs typeface="+mn-cs"/>
              </a:rPr>
              <a:t>Web </a:t>
            </a:r>
            <a:r>
              <a:rPr lang="en-IN" altLang="en-US" sz="2400" kern="1200" dirty="0">
                <a:solidFill>
                  <a:srgbClr val="000000"/>
                </a:solidFill>
                <a:latin typeface="Arial (Body)"/>
                <a:ea typeface="+mn-ea"/>
                <a:cs typeface="+mn-cs"/>
              </a:rPr>
              <a:t>site</a:t>
            </a:r>
            <a:r>
              <a:rPr lang="en-IN" altLang="en-US" sz="2400" kern="1200" dirty="0" smtClean="0">
                <a:solidFill>
                  <a:srgbClr val="000000"/>
                </a:solidFill>
                <a:latin typeface="Arial (Body)"/>
                <a:ea typeface="+mn-ea"/>
                <a:cs typeface="+mn-cs"/>
              </a:rPr>
              <a:t>.</a:t>
            </a:r>
            <a:endParaRPr lang="en-IN" altLang="en-US" sz="2400" kern="1200" dirty="0">
              <a:solidFill>
                <a:srgbClr val="000000"/>
              </a:solidFill>
              <a:latin typeface="Arial (Body)"/>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Preferential Placement </a:t>
            </a:r>
            <a:r>
              <a:rPr lang="en-US" sz="2000" b="0" kern="1200" spc="-50" dirty="0" smtClean="0">
                <a:latin typeface="Times New Roman" panose="02020603050405020304" pitchFamily="18" charset="0"/>
                <a:ea typeface="+mj-ea"/>
              </a:rPr>
              <a:t>(2 </a:t>
            </a:r>
            <a:r>
              <a:rPr lang="en-US" sz="2000" b="0" kern="1200" spc="-50" dirty="0">
                <a:latin typeface="Times New Roman" panose="02020603050405020304" pitchFamily="18" charset="0"/>
                <a:ea typeface="+mj-ea"/>
              </a:rPr>
              <a:t>of 2)</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585567"/>
          </a:xfrm>
        </p:spPr>
        <p:txBody>
          <a:bodyPr>
            <a:spAutoFit/>
          </a:bodyPr>
          <a:lstStyle/>
          <a:p>
            <a:pPr marL="743001" lvl="1" indent="-284400" eaLnBrk="1" hangingPunct="1">
              <a:defRPr/>
            </a:pPr>
            <a:r>
              <a:rPr lang="en-IN" altLang="en-US" sz="2400" b="1" kern="1200" dirty="0" smtClean="0">
                <a:solidFill>
                  <a:srgbClr val="000000"/>
                </a:solidFill>
                <a:latin typeface="Arial (Body)"/>
                <a:ea typeface="+mn-ea"/>
                <a:cs typeface="+mn-cs"/>
              </a:rPr>
              <a:t>C</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P</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M </a:t>
            </a:r>
            <a:r>
              <a:rPr lang="en-IN" altLang="en-US" sz="2400" b="1" kern="1200" dirty="0">
                <a:solidFill>
                  <a:srgbClr val="000000"/>
                </a:solidFill>
                <a:latin typeface="Arial (Body)"/>
                <a:ea typeface="+mn-ea"/>
                <a:cs typeface="+mn-cs"/>
              </a:rPr>
              <a:t>– Cost Per Impressions</a:t>
            </a:r>
            <a:r>
              <a:rPr lang="en-IN" altLang="en-US" sz="2400" kern="1200" dirty="0">
                <a:solidFill>
                  <a:srgbClr val="000000"/>
                </a:solidFill>
                <a:latin typeface="Arial (Body)"/>
                <a:ea typeface="+mn-ea"/>
                <a:cs typeface="+mn-cs"/>
              </a:rPr>
              <a:t/>
            </a:r>
            <a:br>
              <a:rPr lang="en-IN" altLang="en-US" sz="2400" kern="1200" dirty="0">
                <a:solidFill>
                  <a:srgbClr val="000000"/>
                </a:solidFill>
                <a:latin typeface="Arial (Body)"/>
                <a:ea typeface="+mn-ea"/>
                <a:cs typeface="+mn-cs"/>
              </a:rPr>
            </a:br>
            <a:r>
              <a:rPr lang="en-IN" altLang="en-US" sz="2400" kern="1200" dirty="0">
                <a:solidFill>
                  <a:srgbClr val="000000"/>
                </a:solidFill>
                <a:latin typeface="Arial (Body)"/>
                <a:ea typeface="+mn-ea"/>
                <a:cs typeface="+mn-cs"/>
              </a:rPr>
              <a:t>Your cost for every 1000 times that your ad is displayed on a web page (whether or not the visitor clicks on your ad</a:t>
            </a:r>
            <a:r>
              <a:rPr lang="en-IN" altLang="en-US" sz="2400" kern="1200" dirty="0" smtClean="0">
                <a:solidFill>
                  <a:srgbClr val="000000"/>
                </a:solidFill>
                <a:latin typeface="Arial (Body)"/>
                <a:ea typeface="+mn-ea"/>
                <a:cs typeface="+mn-cs"/>
              </a:rPr>
              <a:t>).</a:t>
            </a:r>
            <a:endParaRPr lang="en-IN" altLang="en-US" sz="2400" kern="1200" dirty="0">
              <a:solidFill>
                <a:srgbClr val="000000"/>
              </a:solidFill>
              <a:latin typeface="Arial (Body)"/>
              <a:ea typeface="+mn-ea"/>
              <a:cs typeface="+mn-cs"/>
            </a:endParaRPr>
          </a:p>
          <a:p>
            <a:pPr marL="743001" lvl="1" indent="-284400" eaLnBrk="1" hangingPunct="1">
              <a:defRPr/>
            </a:pPr>
            <a:r>
              <a:rPr lang="en-IN" altLang="en-US" sz="2400" b="1" kern="1200" dirty="0" smtClean="0">
                <a:solidFill>
                  <a:srgbClr val="000000"/>
                </a:solidFill>
                <a:latin typeface="Arial (Body)"/>
                <a:ea typeface="+mn-ea"/>
                <a:cs typeface="+mn-cs"/>
              </a:rPr>
              <a:t>C</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T</a:t>
            </a:r>
            <a:r>
              <a:rPr lang="en-IN" altLang="en-US" sz="100" b="1" kern="1200" dirty="0" smtClean="0">
                <a:solidFill>
                  <a:srgbClr val="000000"/>
                </a:solidFill>
                <a:latin typeface="Arial (Body)"/>
                <a:ea typeface="+mn-ea"/>
                <a:cs typeface="+mn-cs"/>
              </a:rPr>
              <a:t> </a:t>
            </a:r>
            <a:r>
              <a:rPr lang="en-IN" altLang="en-US" sz="2400" b="1" kern="1200" dirty="0" smtClean="0">
                <a:solidFill>
                  <a:srgbClr val="000000"/>
                </a:solidFill>
                <a:latin typeface="Arial (Body)"/>
                <a:ea typeface="+mn-ea"/>
                <a:cs typeface="+mn-cs"/>
              </a:rPr>
              <a:t>R </a:t>
            </a:r>
            <a:r>
              <a:rPr lang="en-IN" altLang="en-US" sz="2400" b="1" kern="1200" dirty="0">
                <a:solidFill>
                  <a:srgbClr val="000000"/>
                </a:solidFill>
                <a:latin typeface="Arial (Body)"/>
                <a:ea typeface="+mn-ea"/>
                <a:cs typeface="+mn-cs"/>
              </a:rPr>
              <a:t>– Click Through Rate</a:t>
            </a:r>
            <a:r>
              <a:rPr lang="en-IN" altLang="en-US" sz="2400" kern="1200" dirty="0">
                <a:solidFill>
                  <a:srgbClr val="000000"/>
                </a:solidFill>
                <a:latin typeface="Arial (Body)"/>
                <a:ea typeface="+mn-ea"/>
                <a:cs typeface="+mn-cs"/>
              </a:rPr>
              <a:t/>
            </a:r>
            <a:br>
              <a:rPr lang="en-IN" altLang="en-US" sz="2400" kern="1200" dirty="0">
                <a:solidFill>
                  <a:srgbClr val="000000"/>
                </a:solidFill>
                <a:latin typeface="Arial (Body)"/>
                <a:ea typeface="+mn-ea"/>
                <a:cs typeface="+mn-cs"/>
              </a:rPr>
            </a:br>
            <a:r>
              <a:rPr lang="en-IN" altLang="en-US" sz="2400" kern="1200" dirty="0">
                <a:solidFill>
                  <a:srgbClr val="000000"/>
                </a:solidFill>
                <a:latin typeface="Arial (Body)"/>
                <a:ea typeface="+mn-ea"/>
                <a:cs typeface="+mn-cs"/>
              </a:rPr>
              <a:t>The ratio of the number of times an ad is clicked on to the number of times an ad is viewed</a:t>
            </a:r>
            <a:r>
              <a:rPr lang="en-IN" altLang="en-US" sz="2400" kern="1200" dirty="0" smtClean="0">
                <a:solidFill>
                  <a:srgbClr val="000000"/>
                </a:solidFill>
                <a:latin typeface="Arial (Body)"/>
                <a:ea typeface="+mn-ea"/>
                <a:cs typeface="+mn-cs"/>
              </a:rPr>
              <a:t>.</a:t>
            </a:r>
            <a:r>
              <a:rPr lang="en-IN" altLang="en-US" sz="2400" kern="1200" dirty="0">
                <a:solidFill>
                  <a:srgbClr val="000000"/>
                </a:solidFill>
                <a:latin typeface="Arial (Body)"/>
                <a:ea typeface="+mn-ea"/>
                <a:cs typeface="+mn-cs"/>
              </a:rPr>
              <a:t/>
            </a:r>
            <a:br>
              <a:rPr lang="en-IN" altLang="en-US" sz="2400" kern="1200" dirty="0">
                <a:solidFill>
                  <a:srgbClr val="000000"/>
                </a:solidFill>
                <a:latin typeface="Arial (Body)"/>
                <a:ea typeface="+mn-ea"/>
                <a:cs typeface="+mn-cs"/>
              </a:rPr>
            </a:br>
            <a:r>
              <a:rPr lang="en-IN" altLang="en-US" sz="2400" kern="1200" dirty="0">
                <a:solidFill>
                  <a:srgbClr val="000000"/>
                </a:solidFill>
                <a:latin typeface="Arial (Body)"/>
                <a:ea typeface="+mn-ea"/>
                <a:cs typeface="+mn-cs"/>
              </a:rPr>
              <a:t>For example if your ad was shown 100 times and 20 people clicked on it, your </a:t>
            </a:r>
            <a:r>
              <a:rPr lang="en-IN" altLang="en-US" sz="2400" kern="1200" dirty="0" smtClean="0">
                <a:solidFill>
                  <a:srgbClr val="000000"/>
                </a:solidFill>
                <a:latin typeface="Arial (Body)"/>
                <a:ea typeface="+mn-ea"/>
                <a:cs typeface="+mn-cs"/>
              </a:rPr>
              <a:t>C</a:t>
            </a:r>
            <a:r>
              <a:rPr lang="en-IN" altLang="en-US" sz="100" kern="1200" dirty="0" smtClean="0">
                <a:solidFill>
                  <a:srgbClr val="000000"/>
                </a:solidFill>
                <a:latin typeface="Arial (Body)"/>
                <a:ea typeface="+mn-ea"/>
                <a:cs typeface="+mn-cs"/>
              </a:rPr>
              <a:t> </a:t>
            </a:r>
            <a:r>
              <a:rPr lang="en-IN" altLang="en-US" sz="2400" kern="1200" dirty="0" smtClean="0">
                <a:solidFill>
                  <a:srgbClr val="000000"/>
                </a:solidFill>
                <a:latin typeface="Arial (Body)"/>
                <a:ea typeface="+mn-ea"/>
                <a:cs typeface="+mn-cs"/>
              </a:rPr>
              <a:t>T</a:t>
            </a:r>
            <a:r>
              <a:rPr lang="en-IN" altLang="en-US" sz="100" kern="1200" dirty="0" smtClean="0">
                <a:solidFill>
                  <a:srgbClr val="000000"/>
                </a:solidFill>
                <a:latin typeface="Arial (Body)"/>
                <a:ea typeface="+mn-ea"/>
                <a:cs typeface="+mn-cs"/>
              </a:rPr>
              <a:t> </a:t>
            </a:r>
            <a:r>
              <a:rPr lang="en-IN" altLang="en-US" sz="2400" kern="1200" dirty="0" smtClean="0">
                <a:solidFill>
                  <a:srgbClr val="000000"/>
                </a:solidFill>
                <a:latin typeface="Arial (Body)"/>
                <a:ea typeface="+mn-ea"/>
                <a:cs typeface="+mn-cs"/>
              </a:rPr>
              <a:t>R </a:t>
            </a:r>
            <a:r>
              <a:rPr lang="en-IN" altLang="en-US" sz="2400" kern="1200" dirty="0">
                <a:solidFill>
                  <a:srgbClr val="000000"/>
                </a:solidFill>
                <a:latin typeface="Arial (Body)"/>
                <a:ea typeface="+mn-ea"/>
                <a:cs typeface="+mn-cs"/>
              </a:rPr>
              <a:t>would </a:t>
            </a:r>
            <a:r>
              <a:rPr lang="en-IN" altLang="en-US" sz="2400" kern="1200" dirty="0" smtClean="0">
                <a:solidFill>
                  <a:srgbClr val="000000"/>
                </a:solidFill>
                <a:latin typeface="Arial (Body)"/>
                <a:ea typeface="+mn-ea"/>
                <a:cs typeface="+mn-cs"/>
              </a:rPr>
              <a:t>be</a:t>
            </a:r>
            <a:endParaRPr lang="en-IN" altLang="en-US" sz="2400" kern="1200" dirty="0">
              <a:solidFill>
                <a:srgbClr val="000000"/>
              </a:solidFill>
              <a:latin typeface="Arial (Body)"/>
              <a:ea typeface="+mn-ea"/>
              <a:cs typeface="+mn-cs"/>
            </a:endParaRPr>
          </a:p>
        </p:txBody>
      </p:sp>
      <p:graphicFrame>
        <p:nvGraphicFramePr>
          <p:cNvPr id="5" name="Object 4" descr="A box reads as follows. 20 over 100"/>
          <p:cNvGraphicFramePr>
            <a:graphicFrameLocks noChangeAspect="1"/>
          </p:cNvGraphicFramePr>
          <p:nvPr>
            <p:extLst>
              <p:ext uri="{D42A27DB-BD31-4B8C-83A1-F6EECF244321}">
                <p14:modId xmlns:p14="http://schemas.microsoft.com/office/powerpoint/2010/main" val="2553095922"/>
              </p:ext>
            </p:extLst>
          </p:nvPr>
        </p:nvGraphicFramePr>
        <p:xfrm>
          <a:off x="6770152" y="4634479"/>
          <a:ext cx="523808" cy="649521"/>
        </p:xfrm>
        <a:graphic>
          <a:graphicData uri="http://schemas.openxmlformats.org/presentationml/2006/ole">
            <mc:AlternateContent xmlns:mc="http://schemas.openxmlformats.org/markup-compatibility/2006">
              <mc:Choice xmlns:v="urn:schemas-microsoft-com:vml" Requires="v">
                <p:oleObj spid="_x0000_s2174" name="Equation" r:id="rId3" imgW="317160" imgH="393480" progId="Equation.DSMT4">
                  <p:embed/>
                </p:oleObj>
              </mc:Choice>
              <mc:Fallback>
                <p:oleObj name="Equation" r:id="rId3" imgW="317160" imgH="393480" progId="Equation.DSMT4">
                  <p:embed/>
                  <p:pic>
                    <p:nvPicPr>
                      <p:cNvPr id="0" name=""/>
                      <p:cNvPicPr/>
                      <p:nvPr/>
                    </p:nvPicPr>
                    <p:blipFill>
                      <a:blip r:embed="rId4"/>
                      <a:stretch>
                        <a:fillRect/>
                      </a:stretch>
                    </p:blipFill>
                    <p:spPr>
                      <a:xfrm>
                        <a:off x="6770152" y="4634479"/>
                        <a:ext cx="523808" cy="649521"/>
                      </a:xfrm>
                      <a:prstGeom prst="rect">
                        <a:avLst/>
                      </a:prstGeom>
                    </p:spPr>
                  </p:pic>
                </p:oleObj>
              </mc:Fallback>
            </mc:AlternateContent>
          </a:graphicData>
        </a:graphic>
      </p:graphicFrame>
      <p:sp>
        <p:nvSpPr>
          <p:cNvPr id="4" name="Text Placeholder 3"/>
          <p:cNvSpPr>
            <a:spLocks noGrp="1"/>
          </p:cNvSpPr>
          <p:nvPr>
            <p:ph type="body" idx="2"/>
          </p:nvPr>
        </p:nvSpPr>
        <p:spPr>
          <a:xfrm>
            <a:off x="7280524" y="4606964"/>
            <a:ext cx="1280160" cy="594043"/>
          </a:xfrm>
        </p:spPr>
        <p:txBody>
          <a:bodyPr/>
          <a:lstStyle/>
          <a:p>
            <a:pPr marL="0" lvl="1" indent="0">
              <a:spcBef>
                <a:spcPts val="1500"/>
              </a:spcBef>
              <a:buNone/>
            </a:pPr>
            <a:r>
              <a:rPr lang="en-IN" altLang="en-US" sz="2400" kern="1200" dirty="0">
                <a:solidFill>
                  <a:srgbClr val="000000"/>
                </a:solidFill>
                <a:latin typeface="Arial (Body)"/>
              </a:rPr>
              <a:t>or 20</a:t>
            </a:r>
            <a:r>
              <a:rPr lang="en-IN" altLang="en-US" sz="2400" kern="1200" dirty="0" smtClean="0">
                <a:solidFill>
                  <a:srgbClr val="000000"/>
                </a:solidFill>
                <a:latin typeface="Arial (Body)"/>
              </a:rPr>
              <a:t>%.</a:t>
            </a:r>
            <a:endParaRPr lang="en-IN" altLang="en-US" sz="2400" kern="1200" dirty="0">
              <a:solidFill>
                <a:srgbClr val="000000"/>
              </a:solidFill>
              <a:latin typeface="Arial (Body)"/>
            </a:endParaRPr>
          </a:p>
        </p:txBody>
      </p:sp>
    </p:spTree>
    <p:extLst>
      <p:ext uri="{BB962C8B-B14F-4D97-AF65-F5344CB8AC3E}">
        <p14:creationId xmlns:p14="http://schemas.microsoft.com/office/powerpoint/2010/main" val="734376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Mapping Your Site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3716372"/>
          </a:xfrm>
        </p:spPr>
        <p:txBody>
          <a:bodyPr>
            <a:spAutoFit/>
          </a:bodyPr>
          <a:lstStyle/>
          <a:p>
            <a:pPr eaLnBrk="1" fontAlgn="auto" hangingPunct="1">
              <a:tabLst/>
              <a:defRPr/>
            </a:pPr>
            <a:r>
              <a:rPr lang="en-US" sz="2400" kern="1200" dirty="0" smtClean="0">
                <a:solidFill>
                  <a:srgbClr val="000000"/>
                </a:solidFill>
                <a:latin typeface="Arial (Body)"/>
                <a:ea typeface="+mn-ea"/>
                <a:cs typeface="+mn-cs"/>
              </a:rPr>
              <a:t>H</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T</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M</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L Site </a:t>
            </a:r>
            <a:r>
              <a:rPr lang="en-US" sz="2400" kern="1200" dirty="0">
                <a:solidFill>
                  <a:srgbClr val="000000"/>
                </a:solidFill>
                <a:latin typeface="Arial (Body)"/>
                <a:ea typeface="+mn-ea"/>
                <a:cs typeface="+mn-cs"/>
              </a:rPr>
              <a:t>Map Web page</a:t>
            </a:r>
          </a:p>
          <a:p>
            <a:pPr marL="741553" lvl="1" indent="-284353" eaLnBrk="1" fontAlgn="auto" hangingPunct="1">
              <a:buFont typeface="Arial" panose="020B0604020202020204" pitchFamily="34" charset="0"/>
              <a:buChar char="–"/>
              <a:defRPr/>
            </a:pPr>
            <a:r>
              <a:rPr lang="en-US" sz="2400" kern="1200" dirty="0">
                <a:solidFill>
                  <a:srgbClr val="000000"/>
                </a:solidFill>
                <a:latin typeface="Arial (Body)"/>
                <a:ea typeface="+mn-ea"/>
                <a:cs typeface="+mn-cs"/>
              </a:rPr>
              <a:t>Used by visitors and accessed by search </a:t>
            </a:r>
            <a:r>
              <a:rPr lang="en-US" sz="2400" kern="1200" dirty="0" smtClean="0">
                <a:solidFill>
                  <a:srgbClr val="000000"/>
                </a:solidFill>
                <a:latin typeface="Arial (Body)"/>
                <a:ea typeface="+mn-ea"/>
                <a:cs typeface="+mn-cs"/>
              </a:rPr>
              <a:t>engines.</a:t>
            </a:r>
            <a:endParaRPr lang="en-US" sz="2400" kern="1200" dirty="0">
              <a:solidFill>
                <a:srgbClr val="000000"/>
              </a:solidFill>
              <a:latin typeface="Arial (Body)"/>
              <a:ea typeface="+mn-ea"/>
              <a:cs typeface="+mn-cs"/>
            </a:endParaRPr>
          </a:p>
          <a:p>
            <a:pPr marL="741553" lvl="1" indent="-284353" eaLnBrk="1" fontAlgn="auto" hangingPunct="1">
              <a:buFont typeface="Arial" panose="020B0604020202020204" pitchFamily="34" charset="0"/>
              <a:buChar char="–"/>
              <a:defRPr/>
            </a:pPr>
            <a:r>
              <a:rPr lang="en-US" sz="2400" kern="1200" dirty="0">
                <a:solidFill>
                  <a:srgbClr val="000000"/>
                </a:solidFill>
                <a:latin typeface="Arial (Body)"/>
                <a:ea typeface="+mn-ea"/>
                <a:cs typeface="+mn-cs"/>
              </a:rPr>
              <a:t>Example: </a:t>
            </a:r>
            <a:r>
              <a:rPr lang="en-US" sz="2400" kern="1200" dirty="0">
                <a:solidFill>
                  <a:srgbClr val="000000"/>
                </a:solidFill>
                <a:latin typeface="Arial (Body)"/>
                <a:ea typeface="+mn-ea"/>
                <a:cs typeface="+mn-cs"/>
                <a:hlinkClick r:id="rId2" tooltip="http://webdevbasics.net/sitemap.html"/>
              </a:rPr>
              <a:t>http://webdevbasics.net/sitemap.html</a:t>
            </a:r>
            <a:endParaRPr lang="en-US" sz="2400" kern="1200" dirty="0">
              <a:solidFill>
                <a:srgbClr val="000000"/>
              </a:solidFill>
              <a:latin typeface="Arial (Body)"/>
              <a:ea typeface="+mn-ea"/>
              <a:cs typeface="+mn-cs"/>
            </a:endParaRPr>
          </a:p>
          <a:p>
            <a:pPr eaLnBrk="1" fontAlgn="auto" hangingPunct="1">
              <a:tabLst/>
              <a:defRPr/>
            </a:pPr>
            <a:r>
              <a:rPr lang="en-US" sz="2400" kern="1200" dirty="0" smtClean="0">
                <a:solidFill>
                  <a:srgbClr val="000000"/>
                </a:solidFill>
                <a:latin typeface="Arial (Body)"/>
                <a:ea typeface="+mn-ea"/>
                <a:cs typeface="+mn-cs"/>
              </a:rPr>
              <a:t>X</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M</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L Sitemap </a:t>
            </a:r>
            <a:r>
              <a:rPr lang="en-US" sz="2400" kern="1200" dirty="0">
                <a:solidFill>
                  <a:srgbClr val="000000"/>
                </a:solidFill>
                <a:latin typeface="Arial (Body)"/>
                <a:ea typeface="+mn-ea"/>
                <a:cs typeface="+mn-cs"/>
              </a:rPr>
              <a:t>file</a:t>
            </a:r>
          </a:p>
          <a:p>
            <a:pPr marL="741553" lvl="1" indent="-284353" eaLnBrk="1" fontAlgn="auto" hangingPunct="1">
              <a:buFont typeface="Arial" panose="020B0604020202020204" pitchFamily="34" charset="0"/>
              <a:buChar char="–"/>
              <a:defRPr/>
            </a:pPr>
            <a:r>
              <a:rPr lang="en-US" sz="2400" kern="1200" dirty="0">
                <a:solidFill>
                  <a:srgbClr val="000000"/>
                </a:solidFill>
                <a:latin typeface="Arial (Body)"/>
                <a:ea typeface="+mn-ea"/>
                <a:cs typeface="+mn-cs"/>
              </a:rPr>
              <a:t>Accessed only by search engines</a:t>
            </a:r>
          </a:p>
          <a:p>
            <a:pPr marL="741553" lvl="1" indent="-284353" eaLnBrk="1" fontAlgn="auto" hangingPunct="1">
              <a:buFont typeface="Arial" panose="020B0604020202020204" pitchFamily="34" charset="0"/>
              <a:buChar char="–"/>
              <a:defRPr/>
            </a:pPr>
            <a:r>
              <a:rPr lang="en-US" sz="2400" kern="1200" dirty="0">
                <a:solidFill>
                  <a:srgbClr val="000000"/>
                </a:solidFill>
                <a:latin typeface="Arial (Body)"/>
                <a:ea typeface="+mn-ea"/>
                <a:cs typeface="+mn-cs"/>
              </a:rPr>
              <a:t>List of Web pages with </a:t>
            </a:r>
            <a:r>
              <a:rPr lang="en-US" sz="2400" kern="1200" dirty="0" smtClean="0">
                <a:solidFill>
                  <a:srgbClr val="000000"/>
                </a:solidFill>
                <a:latin typeface="Arial (Body)"/>
                <a:ea typeface="+mn-ea"/>
                <a:cs typeface="+mn-cs"/>
              </a:rPr>
              <a:t>U</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R</a:t>
            </a:r>
            <a:r>
              <a:rPr lang="en-US" sz="100" kern="1200" dirty="0" smtClean="0">
                <a:solidFill>
                  <a:srgbClr val="000000"/>
                </a:solidFill>
                <a:latin typeface="Arial (Body)"/>
                <a:ea typeface="+mn-ea"/>
                <a:cs typeface="+mn-cs"/>
              </a:rPr>
              <a:t> </a:t>
            </a:r>
            <a:r>
              <a:rPr lang="en-US" sz="2400" kern="1200" dirty="0" smtClean="0">
                <a:solidFill>
                  <a:srgbClr val="000000"/>
                </a:solidFill>
                <a:latin typeface="Arial (Body)"/>
                <a:ea typeface="+mn-ea"/>
                <a:cs typeface="+mn-cs"/>
              </a:rPr>
              <a:t>L, </a:t>
            </a:r>
            <a:r>
              <a:rPr lang="en-US" sz="2400" kern="1200" dirty="0">
                <a:solidFill>
                  <a:srgbClr val="000000"/>
                </a:solidFill>
                <a:latin typeface="Arial (Body)"/>
                <a:ea typeface="+mn-ea"/>
                <a:cs typeface="+mn-cs"/>
              </a:rPr>
              <a:t>last date updated, frequency of update, and priority indicators</a:t>
            </a:r>
          </a:p>
          <a:p>
            <a:pPr marL="741553" lvl="1" indent="-284353" eaLnBrk="1" fontAlgn="auto" hangingPunct="1">
              <a:buFont typeface="Arial" panose="020B0604020202020204" pitchFamily="34" charset="0"/>
              <a:buChar char="–"/>
              <a:defRPr/>
            </a:pPr>
            <a:r>
              <a:rPr lang="en-US" sz="2400" kern="1200" dirty="0">
                <a:solidFill>
                  <a:srgbClr val="000000"/>
                </a:solidFill>
                <a:latin typeface="Arial (Body)"/>
                <a:ea typeface="+mn-ea"/>
                <a:cs typeface="+mn-cs"/>
              </a:rPr>
              <a:t>See </a:t>
            </a:r>
            <a:r>
              <a:rPr lang="en-US" sz="2400" kern="1200" dirty="0">
                <a:solidFill>
                  <a:srgbClr val="000000"/>
                </a:solidFill>
                <a:latin typeface="Arial (Body)"/>
                <a:ea typeface="+mn-ea"/>
                <a:cs typeface="+mn-cs"/>
                <a:hlinkClick r:id="rId3" tooltip="http://google.com/support/webmasters"/>
              </a:rPr>
              <a:t>http://</a:t>
            </a:r>
            <a:r>
              <a:rPr lang="en-US" sz="2400" kern="1200" dirty="0" smtClean="0">
                <a:solidFill>
                  <a:srgbClr val="000000"/>
                </a:solidFill>
                <a:latin typeface="Arial (Body)"/>
                <a:ea typeface="+mn-ea"/>
                <a:cs typeface="+mn-cs"/>
                <a:hlinkClick r:id="rId3" tooltip="http://google.com/support/webmasters"/>
              </a:rPr>
              <a:t>google.com/support/webmasters</a:t>
            </a:r>
            <a:endParaRPr lang="en-US" sz="2400" kern="1200" dirty="0">
              <a:solidFill>
                <a:srgbClr val="000000"/>
              </a:solidFill>
              <a:latin typeface="Arial (Body)"/>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Aft>
                <a:spcPts val="0"/>
              </a:spcAft>
              <a:buFont typeface="Times New Roman"/>
              <a:buNone/>
              <a:defRPr/>
            </a:pPr>
            <a:r>
              <a:rPr lang="en-US" sz="3400" b="1" kern="1200" spc="-50" dirty="0" smtClean="0">
                <a:solidFill>
                  <a:srgbClr val="007FA3"/>
                </a:solidFill>
                <a:latin typeface="Times New Roman" panose="02020603050405020304" pitchFamily="18" charset="0"/>
                <a:ea typeface="+mj-ea"/>
                <a:cs typeface="+mj-cs"/>
                <a:sym typeface="Times New Roman"/>
              </a:rPr>
              <a:t>Learning Objectives</a:t>
            </a:r>
            <a:endParaRPr lang="en-US" sz="3400" b="1" kern="1200" spc="-50" dirty="0">
              <a:solidFill>
                <a:srgbClr val="007FA3"/>
              </a:solidFill>
              <a:latin typeface="Times New Roman" panose="02020603050405020304" pitchFamily="18" charset="0"/>
              <a:ea typeface="+mj-ea"/>
              <a:cs typeface="+mj-cs"/>
              <a:sym typeface="Times New Roman"/>
            </a:endParaRPr>
          </a:p>
        </p:txBody>
      </p:sp>
      <p:sp>
        <p:nvSpPr>
          <p:cNvPr id="3" name="Content Placeholder 2"/>
          <p:cNvSpPr>
            <a:spLocks noGrp="1"/>
          </p:cNvSpPr>
          <p:nvPr>
            <p:ph type="body" idx="1"/>
          </p:nvPr>
        </p:nvSpPr>
        <p:spPr/>
        <p:txBody>
          <a:bodyPr>
            <a:spAutoFit/>
          </a:bodyPr>
          <a:lstStyle/>
          <a:p>
            <a:pPr marL="0" lvl="1" indent="0" eaLnBrk="1" hangingPunct="1">
              <a:spcBef>
                <a:spcPts val="1500"/>
              </a:spcBef>
              <a:buSzPct val="100000"/>
              <a:buNone/>
              <a:defRPr/>
            </a:pPr>
            <a:r>
              <a:rPr lang="en-US" altLang="en-US" sz="2400" b="1" kern="1200" dirty="0" smtClean="0">
                <a:solidFill>
                  <a:schemeClr val="tx2"/>
                </a:solidFill>
                <a:latin typeface="Arial (Body)"/>
                <a:ea typeface="+mn-ea"/>
                <a:cs typeface="+mn-cs"/>
                <a:sym typeface="Arial"/>
              </a:rPr>
              <a:t>13.1</a:t>
            </a:r>
            <a:r>
              <a:rPr lang="en-US" altLang="en-US" sz="2400" kern="1200" dirty="0" smtClean="0">
                <a:latin typeface="Arial (Body)"/>
                <a:ea typeface="+mn-ea"/>
                <a:cs typeface="+mn-cs"/>
                <a:sym typeface="Arial"/>
              </a:rPr>
              <a:t> Identify commonly used search engines and search indexes</a:t>
            </a:r>
          </a:p>
          <a:p>
            <a:pPr marL="0" lvl="1" indent="0" eaLnBrk="1" hangingPunct="1">
              <a:spcBef>
                <a:spcPts val="1500"/>
              </a:spcBef>
              <a:buNone/>
              <a:defRPr/>
            </a:pPr>
            <a:r>
              <a:rPr lang="en-US" altLang="en-US" sz="2400" b="1" kern="1200" dirty="0" smtClean="0">
                <a:solidFill>
                  <a:schemeClr val="tx2"/>
                </a:solidFill>
                <a:latin typeface="Arial (Body)"/>
              </a:rPr>
              <a:t>13.2</a:t>
            </a:r>
            <a:r>
              <a:rPr lang="en-US" altLang="en-US" sz="2400" kern="1200" dirty="0" smtClean="0">
                <a:latin typeface="Arial (Body)"/>
              </a:rPr>
              <a:t> </a:t>
            </a:r>
            <a:r>
              <a:rPr lang="en-US" altLang="en-US" sz="2400" kern="1200" dirty="0" smtClean="0">
                <a:latin typeface="Arial (Body)"/>
                <a:ea typeface="+mn-ea"/>
                <a:cs typeface="+mn-cs"/>
                <a:sym typeface="Arial"/>
              </a:rPr>
              <a:t>Describe the components of a search engine</a:t>
            </a:r>
          </a:p>
          <a:p>
            <a:pPr marL="0" lvl="1" indent="0" eaLnBrk="1" hangingPunct="1">
              <a:spcBef>
                <a:spcPts val="1500"/>
              </a:spcBef>
              <a:buNone/>
              <a:defRPr/>
            </a:pPr>
            <a:r>
              <a:rPr lang="en-US" altLang="en-US" sz="2400" b="1" kern="1200" dirty="0" smtClean="0">
                <a:solidFill>
                  <a:schemeClr val="tx2"/>
                </a:solidFill>
                <a:latin typeface="Arial (Body)"/>
              </a:rPr>
              <a:t>13.3</a:t>
            </a:r>
            <a:r>
              <a:rPr lang="en-US" altLang="en-US" sz="2400" kern="1200" dirty="0" smtClean="0">
                <a:latin typeface="Arial (Body)"/>
              </a:rPr>
              <a:t> </a:t>
            </a:r>
            <a:r>
              <a:rPr lang="en-US" altLang="en-US" sz="2400" kern="1200" dirty="0" smtClean="0">
                <a:latin typeface="Arial (Body)"/>
                <a:ea typeface="+mn-ea"/>
                <a:cs typeface="+mn-cs"/>
                <a:sym typeface="Arial"/>
              </a:rPr>
              <a:t>Design web pages that are friendly to search engines</a:t>
            </a:r>
          </a:p>
          <a:p>
            <a:pPr marL="0" lvl="1" indent="0" eaLnBrk="1" hangingPunct="1">
              <a:spcBef>
                <a:spcPts val="1500"/>
              </a:spcBef>
              <a:buNone/>
              <a:defRPr/>
            </a:pPr>
            <a:r>
              <a:rPr lang="en-US" altLang="en-US" sz="2400" b="1" kern="1200" dirty="0" smtClean="0">
                <a:solidFill>
                  <a:schemeClr val="tx2"/>
                </a:solidFill>
                <a:latin typeface="Arial (Body)"/>
              </a:rPr>
              <a:t>13.4</a:t>
            </a:r>
            <a:r>
              <a:rPr lang="en-US" altLang="en-US" sz="2400" kern="1200" dirty="0" smtClean="0">
                <a:latin typeface="Arial (Body)"/>
              </a:rPr>
              <a:t> </a:t>
            </a:r>
            <a:r>
              <a:rPr lang="en-US" altLang="en-US" sz="2400" kern="1200" dirty="0" smtClean="0">
                <a:latin typeface="Arial (Body)"/>
                <a:ea typeface="+mn-ea"/>
                <a:cs typeface="+mn-cs"/>
                <a:sym typeface="Arial"/>
              </a:rPr>
              <a:t>Submit a website for inclusion in a search engine or search directory</a:t>
            </a:r>
          </a:p>
          <a:p>
            <a:pPr marL="0" lvl="1" indent="0" eaLnBrk="1" hangingPunct="1">
              <a:spcBef>
                <a:spcPts val="1500"/>
              </a:spcBef>
              <a:buNone/>
              <a:defRPr/>
            </a:pPr>
            <a:r>
              <a:rPr lang="en-US" altLang="en-US" sz="2400" b="1" kern="1200" dirty="0" smtClean="0">
                <a:solidFill>
                  <a:schemeClr val="tx2"/>
                </a:solidFill>
                <a:latin typeface="Arial (Body)"/>
              </a:rPr>
              <a:t>13.5</a:t>
            </a:r>
            <a:r>
              <a:rPr lang="en-US" altLang="en-US" sz="2400" kern="1200" dirty="0" smtClean="0">
                <a:latin typeface="Arial (Body)"/>
              </a:rPr>
              <a:t> </a:t>
            </a:r>
            <a:r>
              <a:rPr lang="en-US" altLang="en-US" sz="2400" kern="1200" dirty="0" smtClean="0">
                <a:latin typeface="Arial (Body)"/>
                <a:ea typeface="+mn-ea"/>
                <a:cs typeface="+mn-cs"/>
                <a:sym typeface="Arial"/>
              </a:rPr>
              <a:t>Monitor a search engine listing</a:t>
            </a:r>
          </a:p>
          <a:p>
            <a:pPr marL="0" lvl="1" indent="0" eaLnBrk="1" hangingPunct="1">
              <a:spcBef>
                <a:spcPts val="1500"/>
              </a:spcBef>
              <a:buNone/>
              <a:defRPr/>
            </a:pPr>
            <a:r>
              <a:rPr lang="en-US" altLang="en-US" sz="2400" b="1" kern="1200" dirty="0" smtClean="0">
                <a:solidFill>
                  <a:schemeClr val="tx2"/>
                </a:solidFill>
                <a:latin typeface="Arial (Body)"/>
              </a:rPr>
              <a:t>13.6</a:t>
            </a:r>
            <a:r>
              <a:rPr lang="en-US" altLang="en-US" sz="2400" kern="1200" dirty="0" smtClean="0">
                <a:latin typeface="Arial (Body)"/>
              </a:rPr>
              <a:t> </a:t>
            </a:r>
            <a:r>
              <a:rPr lang="en-US" altLang="en-US" sz="2400" kern="1200" dirty="0" smtClean="0">
                <a:latin typeface="Arial (Body)"/>
                <a:ea typeface="+mn-ea"/>
                <a:cs typeface="+mn-cs"/>
                <a:sym typeface="Arial"/>
              </a:rPr>
              <a:t>Describe other website promotion activities</a:t>
            </a:r>
          </a:p>
          <a:p>
            <a:pPr marL="0" lvl="1" indent="0" eaLnBrk="1" hangingPunct="1">
              <a:spcBef>
                <a:spcPts val="1500"/>
              </a:spcBef>
              <a:buNone/>
              <a:defRPr/>
            </a:pPr>
            <a:r>
              <a:rPr lang="en-US" altLang="en-US" sz="2400" b="1" kern="1200" dirty="0" smtClean="0">
                <a:solidFill>
                  <a:schemeClr val="tx2"/>
                </a:solidFill>
                <a:latin typeface="Arial (Body)"/>
              </a:rPr>
              <a:t>13.7</a:t>
            </a:r>
            <a:r>
              <a:rPr lang="en-US" altLang="en-US" sz="2400" kern="1200" dirty="0" smtClean="0">
                <a:latin typeface="Arial (Body)"/>
              </a:rPr>
              <a:t> </a:t>
            </a:r>
            <a:r>
              <a:rPr lang="en-US" altLang="en-US" sz="2400" kern="1200" dirty="0" smtClean="0">
                <a:latin typeface="Arial (Body)"/>
                <a:ea typeface="+mn-ea"/>
                <a:cs typeface="+mn-cs"/>
                <a:sym typeface="Arial"/>
              </a:rPr>
              <a:t>Use the iframe element to create an inline frame</a:t>
            </a:r>
            <a:endParaRPr lang="en-US" altLang="en-US" sz="2400" kern="1200" dirty="0">
              <a:latin typeface="Arial (Body)"/>
              <a:ea typeface="+mn-ea"/>
              <a:cs typeface="+mn-cs"/>
              <a:sym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Checkpoint 13.1</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046684"/>
          </a:xfrm>
        </p:spPr>
        <p:txBody>
          <a:bodyPr>
            <a:spAutoFit/>
          </a:bodyPr>
          <a:lstStyle/>
          <a:p>
            <a:pPr marL="431800" indent="-431800" eaLnBrk="1" hangingPunct="1">
              <a:buSzPts val="2400"/>
              <a:buFontTx/>
              <a:buAutoNum type="arabicPeriod"/>
              <a:tabLst/>
            </a:pPr>
            <a:r>
              <a:rPr lang="en-US" altLang="en-US" sz="2400" dirty="0" smtClean="0">
                <a:solidFill>
                  <a:srgbClr val="000000"/>
                </a:solidFill>
                <a:latin typeface="Arial (Body)"/>
                <a:cs typeface="Arial" panose="020B0604020202020204" pitchFamily="34" charset="0"/>
                <a:sym typeface="Arial" panose="020B0604020202020204" pitchFamily="34" charset="0"/>
              </a:rPr>
              <a:t>Describe the three components of a search engine.</a:t>
            </a:r>
          </a:p>
          <a:p>
            <a:pPr marL="431800" indent="-431800" eaLnBrk="1" hangingPunct="1">
              <a:buSzPts val="2400"/>
              <a:buFontTx/>
              <a:buAutoNum type="arabicPeriod"/>
              <a:tabLst/>
            </a:pPr>
            <a:r>
              <a:rPr lang="en-US" altLang="en-US" sz="2400" dirty="0" smtClean="0">
                <a:solidFill>
                  <a:srgbClr val="000000"/>
                </a:solidFill>
                <a:latin typeface="Arial (Body)"/>
                <a:cs typeface="Arial" panose="020B0604020202020204" pitchFamily="34" charset="0"/>
                <a:sym typeface="Arial" panose="020B0604020202020204" pitchFamily="34" charset="0"/>
              </a:rPr>
              <a:t>Describe the purpose of the description meta tag.</a:t>
            </a:r>
          </a:p>
          <a:p>
            <a:pPr marL="431800" indent="-431800" eaLnBrk="1" hangingPunct="1">
              <a:buSzPts val="2400"/>
              <a:buFontTx/>
              <a:buAutoNum type="arabicPeriod"/>
              <a:tabLst/>
            </a:pPr>
            <a:r>
              <a:rPr lang="en-US" altLang="en-US" sz="2400" dirty="0" smtClean="0">
                <a:solidFill>
                  <a:srgbClr val="000000"/>
                </a:solidFill>
                <a:latin typeface="Arial (Body)"/>
                <a:cs typeface="Arial" panose="020B0604020202020204" pitchFamily="34" charset="0"/>
                <a:sym typeface="Arial" panose="020B0604020202020204" pitchFamily="34" charset="0"/>
              </a:rPr>
              <a:t>Is it beneficial for a business to pay for preferential listing? Explain.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Monitor Search Engine Listings</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1677352"/>
          </a:xfrm>
        </p:spPr>
        <p:txBody>
          <a:bodyPr wrap="square">
            <a:spAutoFit/>
          </a:bodyPr>
          <a:lstStyle/>
          <a:p>
            <a:pPr marL="0" indent="0" eaLnBrk="1" fontAlgn="auto" hangingPunct="1">
              <a:buNone/>
              <a:defRPr/>
            </a:pPr>
            <a:r>
              <a:rPr lang="en-US" altLang="en-US" sz="1800" b="1" kern="1200" dirty="0">
                <a:solidFill>
                  <a:srgbClr val="000000"/>
                </a:solidFill>
                <a:latin typeface="+mn-lt"/>
                <a:ea typeface="+mn-ea"/>
                <a:cs typeface="Times New Roman" panose="02020603050405020304" pitchFamily="18" charset="0"/>
              </a:rPr>
              <a:t>Web Analytics:</a:t>
            </a:r>
          </a:p>
          <a:p>
            <a:pPr marL="255600" lvl="1" indent="-255600" eaLnBrk="1" fontAlgn="auto" hangingPunct="1">
              <a:spcBef>
                <a:spcPts val="1500"/>
              </a:spcBef>
              <a:buFont typeface="Arial" panose="020B0604020202020204" pitchFamily="34" charset="0"/>
              <a:buChar char="•"/>
              <a:defRPr/>
            </a:pPr>
            <a:r>
              <a:rPr lang="en-US" altLang="en-US" sz="1800" kern="1200" dirty="0" smtClean="0">
                <a:solidFill>
                  <a:srgbClr val="000000"/>
                </a:solidFill>
                <a:latin typeface="+mn-lt"/>
                <a:ea typeface="+mn-ea"/>
                <a:cs typeface="+mn-cs"/>
              </a:rPr>
              <a:t>“the </a:t>
            </a:r>
            <a:r>
              <a:rPr lang="en-US" altLang="en-US" sz="1800" kern="1200" dirty="0">
                <a:solidFill>
                  <a:srgbClr val="000000"/>
                </a:solidFill>
                <a:latin typeface="+mn-lt"/>
                <a:ea typeface="+mn-ea"/>
                <a:cs typeface="+mn-cs"/>
              </a:rPr>
              <a:t>measurement, collection, analysis and reporting of Internet data for the purposes of understanding and </a:t>
            </a:r>
            <a:r>
              <a:rPr lang="en-US" altLang="en-US" sz="1800" kern="1200" dirty="0" smtClean="0">
                <a:solidFill>
                  <a:srgbClr val="000000"/>
                </a:solidFill>
                <a:latin typeface="+mn-lt"/>
                <a:ea typeface="+mn-ea"/>
                <a:cs typeface="+mn-cs"/>
              </a:rPr>
              <a:t>optimizing</a:t>
            </a:r>
            <a:r>
              <a:rPr lang="en-US" altLang="en-US" sz="1800" kern="1200" baseline="0" dirty="0" smtClean="0">
                <a:solidFill>
                  <a:srgbClr val="000000"/>
                </a:solidFill>
                <a:latin typeface="+mn-lt"/>
                <a:ea typeface="+mn-ea"/>
                <a:cs typeface="+mn-cs"/>
              </a:rPr>
              <a:t> </a:t>
            </a:r>
            <a:r>
              <a:rPr lang="en-US" altLang="en-US" sz="1800" kern="1200" dirty="0" smtClean="0">
                <a:solidFill>
                  <a:srgbClr val="000000"/>
                </a:solidFill>
                <a:latin typeface="+mn-lt"/>
                <a:ea typeface="+mn-ea"/>
                <a:cs typeface="+mn-cs"/>
              </a:rPr>
              <a:t>Web usage.”</a:t>
            </a:r>
            <a:endParaRPr lang="en-US" altLang="en-US" sz="1800" kern="1200" dirty="0">
              <a:solidFill>
                <a:srgbClr val="000000"/>
              </a:solidFill>
              <a:latin typeface="+mn-lt"/>
              <a:ea typeface="+mn-ea"/>
              <a:cs typeface="Times New Roman" panose="02020603050405020304" pitchFamily="18" charset="0"/>
            </a:endParaRPr>
          </a:p>
          <a:p>
            <a:pPr marL="0" indent="0" eaLnBrk="1" fontAlgn="auto" hangingPunct="1">
              <a:buNone/>
              <a:defRPr/>
            </a:pPr>
            <a:r>
              <a:rPr lang="en-US" altLang="en-US" sz="1800" b="1" kern="1200" dirty="0">
                <a:solidFill>
                  <a:srgbClr val="000000"/>
                </a:solidFill>
                <a:latin typeface="+mn-lt"/>
                <a:ea typeface="+mn-ea"/>
                <a:cs typeface="Times New Roman" panose="02020603050405020304" pitchFamily="18" charset="0"/>
              </a:rPr>
              <a:t>Analyze web site </a:t>
            </a:r>
            <a:r>
              <a:rPr lang="en-US" altLang="en-US" sz="1800" b="1" kern="1200" dirty="0" smtClean="0">
                <a:solidFill>
                  <a:srgbClr val="000000"/>
                </a:solidFill>
                <a:latin typeface="+mn-lt"/>
                <a:ea typeface="+mn-ea"/>
                <a:cs typeface="Times New Roman" panose="02020603050405020304" pitchFamily="18" charset="0"/>
              </a:rPr>
              <a:t>logs</a:t>
            </a:r>
            <a:endParaRPr lang="en-US" altLang="en-US" sz="1800" b="1" kern="1200" dirty="0">
              <a:solidFill>
                <a:srgbClr val="000000"/>
              </a:solidFill>
              <a:latin typeface="+mn-lt"/>
              <a:ea typeface="+mn-ea"/>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95950631"/>
              </p:ext>
            </p:extLst>
          </p:nvPr>
        </p:nvGraphicFramePr>
        <p:xfrm>
          <a:off x="750627" y="3332423"/>
          <a:ext cx="7547212" cy="3017520"/>
        </p:xfrm>
        <a:graphic>
          <a:graphicData uri="http://schemas.openxmlformats.org/drawingml/2006/table">
            <a:tbl>
              <a:tblPr firstRow="1" bandRow="1">
                <a:tableStyleId>{2D5ABB26-0587-4C30-8999-92F81FD0307C}</a:tableStyleId>
              </a:tblPr>
              <a:tblGrid>
                <a:gridCol w="3072793">
                  <a:extLst>
                    <a:ext uri="{9D8B030D-6E8A-4147-A177-3AD203B41FA5}">
                      <a16:colId xmlns:a16="http://schemas.microsoft.com/office/drawing/2014/main" val="938518487"/>
                    </a:ext>
                  </a:extLst>
                </a:gridCol>
                <a:gridCol w="1239899">
                  <a:extLst>
                    <a:ext uri="{9D8B030D-6E8A-4147-A177-3AD203B41FA5}">
                      <a16:colId xmlns:a16="http://schemas.microsoft.com/office/drawing/2014/main" val="1261749114"/>
                    </a:ext>
                  </a:extLst>
                </a:gridCol>
                <a:gridCol w="1378424">
                  <a:extLst>
                    <a:ext uri="{9D8B030D-6E8A-4147-A177-3AD203B41FA5}">
                      <a16:colId xmlns:a16="http://schemas.microsoft.com/office/drawing/2014/main" val="3533163954"/>
                    </a:ext>
                  </a:extLst>
                </a:gridCol>
                <a:gridCol w="1856096">
                  <a:extLst>
                    <a:ext uri="{9D8B030D-6E8A-4147-A177-3AD203B41FA5}">
                      <a16:colId xmlns:a16="http://schemas.microsoft.com/office/drawing/2014/main" val="625747540"/>
                    </a:ext>
                  </a:extLst>
                </a:gridCol>
              </a:tblGrid>
              <a:tr h="195363">
                <a:tc>
                  <a:txBody>
                    <a:bodyPr/>
                    <a:lstStyle/>
                    <a:p>
                      <a:pPr algn="ctr"/>
                      <a:r>
                        <a:rPr lang="en-US" sz="1200" b="1" dirty="0" smtClean="0"/>
                        <a:t>Keyword</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b="1" dirty="0" smtClean="0"/>
                        <a:t>Visits</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b="1" dirty="0" smtClean="0"/>
                        <a:t>Pages Per</a:t>
                      </a:r>
                      <a:r>
                        <a:rPr lang="en-US" sz="1200" b="1" baseline="0" dirty="0" smtClean="0"/>
                        <a:t> Visit</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b="1" dirty="0" smtClean="0"/>
                        <a:t>Average Time on Site</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9159643"/>
                  </a:ext>
                </a:extLst>
              </a:tr>
              <a:tr h="195363">
                <a:tc>
                  <a:txBody>
                    <a:bodyPr/>
                    <a:lstStyle/>
                    <a:p>
                      <a:r>
                        <a:rPr lang="en-US" sz="1200" dirty="0" smtClean="0"/>
                        <a:t>web design best practices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27,097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1.75</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00:01:17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7219098"/>
                  </a:ext>
                </a:extLst>
              </a:tr>
              <a:tr h="195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web design best practice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21,773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6.08</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00:07:32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9144999"/>
                  </a:ext>
                </a:extLst>
              </a:tr>
              <a:tr h="195363">
                <a:tc>
                  <a:txBody>
                    <a:bodyPr/>
                    <a:lstStyle/>
                    <a:p>
                      <a:r>
                        <a:rPr lang="en-US" sz="1200" dirty="0" smtClean="0"/>
                        <a:t>web development</a:t>
                      </a:r>
                      <a:r>
                        <a:rPr lang="en-US" sz="1200" baseline="0" dirty="0" smtClean="0"/>
                        <a:t> and design foundations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15,751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5.71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00:04:56</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627344"/>
                  </a:ext>
                </a:extLst>
              </a:tr>
              <a:tr h="195363">
                <a:tc>
                  <a:txBody>
                    <a:bodyPr/>
                    <a:lstStyle/>
                    <a:p>
                      <a:r>
                        <a:rPr lang="en-US" sz="1200" dirty="0" smtClean="0"/>
                        <a:t>basics of web design:</a:t>
                      </a:r>
                      <a:r>
                        <a:rPr lang="en-US" sz="1200" baseline="0" dirty="0" smtClean="0"/>
                        <a:t> H</a:t>
                      </a:r>
                      <a:r>
                        <a:rPr lang="en-US" sz="100" baseline="0" dirty="0" smtClean="0"/>
                        <a:t> </a:t>
                      </a:r>
                      <a:r>
                        <a:rPr lang="en-US" sz="1200" baseline="0" dirty="0" smtClean="0"/>
                        <a:t>T</a:t>
                      </a:r>
                      <a:r>
                        <a:rPr lang="en-US" sz="100" baseline="0" dirty="0" smtClean="0"/>
                        <a:t> </a:t>
                      </a:r>
                      <a:r>
                        <a:rPr lang="en-US" sz="1200" baseline="0" dirty="0" smtClean="0"/>
                        <a:t>M</a:t>
                      </a:r>
                      <a:r>
                        <a:rPr lang="en-US" sz="100" baseline="0" dirty="0" smtClean="0"/>
                        <a:t> </a:t>
                      </a:r>
                      <a:r>
                        <a:rPr lang="en-US" sz="1200" baseline="0" dirty="0" smtClean="0"/>
                        <a:t>L5 &amp; C</a:t>
                      </a:r>
                      <a:r>
                        <a:rPr lang="en-US" sz="100" baseline="0" dirty="0" smtClean="0"/>
                        <a:t> </a:t>
                      </a:r>
                      <a:r>
                        <a:rPr lang="en-US" sz="1200" baseline="0" dirty="0" smtClean="0"/>
                        <a:t>S</a:t>
                      </a:r>
                      <a:r>
                        <a:rPr lang="en-US" sz="100" baseline="0" dirty="0" smtClean="0"/>
                        <a:t> </a:t>
                      </a:r>
                      <a:r>
                        <a:rPr lang="en-US" sz="1200" baseline="0" dirty="0" smtClean="0"/>
                        <a:t>S3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14,346</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5.96</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00:05:43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5376325"/>
                  </a:ext>
                </a:extLst>
              </a:tr>
              <a:tr h="195363">
                <a:tc>
                  <a:txBody>
                    <a:bodyPr/>
                    <a:lstStyle/>
                    <a:p>
                      <a:r>
                        <a:rPr lang="en-US" sz="1200" dirty="0" smtClean="0"/>
                        <a:t>h</a:t>
                      </a:r>
                      <a:r>
                        <a:rPr lang="en-US" sz="100" dirty="0" smtClean="0"/>
                        <a:t> </a:t>
                      </a:r>
                      <a:r>
                        <a:rPr lang="en-US" sz="1200" dirty="0" smtClean="0"/>
                        <a:t>t</a:t>
                      </a:r>
                      <a:r>
                        <a:rPr lang="en-US" sz="100" dirty="0" smtClean="0"/>
                        <a:t> </a:t>
                      </a:r>
                      <a:r>
                        <a:rPr lang="en-US" sz="1200" dirty="0" smtClean="0"/>
                        <a:t>m</a:t>
                      </a:r>
                      <a:r>
                        <a:rPr lang="en-US" sz="100" dirty="0" smtClean="0"/>
                        <a:t> </a:t>
                      </a:r>
                      <a:r>
                        <a:rPr lang="en-US" sz="1200" dirty="0" smtClean="0"/>
                        <a:t>l5 basics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6,859</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5.32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00:04:05</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9573520"/>
                  </a:ext>
                </a:extLst>
              </a:tr>
              <a:tr h="195363">
                <a:tc>
                  <a:txBody>
                    <a:bodyPr/>
                    <a:lstStyle/>
                    <a:p>
                      <a:r>
                        <a:rPr lang="en-US" sz="1200" dirty="0" smtClean="0"/>
                        <a:t>basic</a:t>
                      </a:r>
                      <a:r>
                        <a:rPr lang="en-US" sz="1200" baseline="0" dirty="0" smtClean="0"/>
                        <a:t> h</a:t>
                      </a:r>
                      <a:r>
                        <a:rPr lang="en-US" sz="100" baseline="0" dirty="0" smtClean="0"/>
                        <a:t> </a:t>
                      </a:r>
                      <a:r>
                        <a:rPr lang="en-US" sz="1200" baseline="0" dirty="0" smtClean="0"/>
                        <a:t>t</a:t>
                      </a:r>
                      <a:r>
                        <a:rPr lang="en-US" sz="100" baseline="0" dirty="0" smtClean="0"/>
                        <a:t> </a:t>
                      </a:r>
                      <a:r>
                        <a:rPr lang="en-US" sz="1200" baseline="0" dirty="0" smtClean="0"/>
                        <a:t>m</a:t>
                      </a:r>
                      <a:r>
                        <a:rPr lang="en-US" sz="100" baseline="0" dirty="0" smtClean="0"/>
                        <a:t> </a:t>
                      </a:r>
                      <a:r>
                        <a:rPr lang="en-US" sz="1200" baseline="0" dirty="0" smtClean="0"/>
                        <a:t>l5 template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4,943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5.98</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00:06:24</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11793"/>
                  </a:ext>
                </a:extLst>
              </a:tr>
              <a:tr h="195363">
                <a:tc>
                  <a:txBody>
                    <a:bodyPr/>
                    <a:lstStyle/>
                    <a:p>
                      <a:r>
                        <a:rPr lang="en-US" sz="1200" dirty="0" smtClean="0"/>
                        <a:t>basic h</a:t>
                      </a:r>
                      <a:r>
                        <a:rPr lang="en-US" sz="100" dirty="0" smtClean="0"/>
                        <a:t> </a:t>
                      </a:r>
                      <a:r>
                        <a:rPr lang="en-US" sz="1200" dirty="0" smtClean="0"/>
                        <a:t>t</a:t>
                      </a:r>
                      <a:r>
                        <a:rPr lang="en-US" sz="100" dirty="0" smtClean="0"/>
                        <a:t> </a:t>
                      </a:r>
                      <a:r>
                        <a:rPr lang="en-US" sz="1200" dirty="0" smtClean="0"/>
                        <a:t>m</a:t>
                      </a:r>
                      <a:r>
                        <a:rPr lang="en-US" sz="100" dirty="0" smtClean="0"/>
                        <a:t> </a:t>
                      </a:r>
                      <a:r>
                        <a:rPr lang="en-US" sz="1200" dirty="0" smtClean="0"/>
                        <a:t>l5 page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4,023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8.20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00:05:23</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69418304"/>
                  </a:ext>
                </a:extLst>
              </a:tr>
              <a:tr h="195363">
                <a:tc>
                  <a:txBody>
                    <a:bodyPr/>
                    <a:lstStyle/>
                    <a:p>
                      <a:r>
                        <a:rPr lang="en-US" sz="1200" dirty="0" smtClean="0"/>
                        <a:t>h</a:t>
                      </a:r>
                      <a:r>
                        <a:rPr lang="en-US" sz="100" dirty="0" smtClean="0"/>
                        <a:t> </a:t>
                      </a:r>
                      <a:r>
                        <a:rPr lang="en-US" sz="1200" dirty="0" smtClean="0"/>
                        <a:t>t</a:t>
                      </a:r>
                      <a:r>
                        <a:rPr lang="en-US" sz="100" dirty="0" smtClean="0"/>
                        <a:t> </a:t>
                      </a:r>
                      <a:r>
                        <a:rPr lang="en-US" sz="1200" dirty="0" smtClean="0"/>
                        <a:t>m</a:t>
                      </a:r>
                      <a:r>
                        <a:rPr lang="en-US" sz="100" dirty="0" smtClean="0"/>
                        <a:t> </a:t>
                      </a:r>
                      <a:r>
                        <a:rPr lang="en-US" sz="1200" dirty="0" smtClean="0"/>
                        <a:t>l5</a:t>
                      </a:r>
                      <a:r>
                        <a:rPr lang="en-US" sz="1200" baseline="0" dirty="0" smtClean="0"/>
                        <a:t> basic code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3,198</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4.17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00:05:02</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0613025"/>
                  </a:ext>
                </a:extLst>
              </a:tr>
              <a:tr h="195363">
                <a:tc>
                  <a:txBody>
                    <a:bodyPr/>
                    <a:lstStyle/>
                    <a:p>
                      <a:r>
                        <a:rPr lang="en-US" sz="1200" dirty="0" smtClean="0"/>
                        <a:t>basic h</a:t>
                      </a:r>
                      <a:r>
                        <a:rPr lang="en-US" sz="100" dirty="0" smtClean="0"/>
                        <a:t> </a:t>
                      </a:r>
                      <a:r>
                        <a:rPr lang="en-US" sz="1200" dirty="0" smtClean="0"/>
                        <a:t>t</a:t>
                      </a:r>
                      <a:r>
                        <a:rPr lang="en-US" sz="100" dirty="0" smtClean="0"/>
                        <a:t> </a:t>
                      </a:r>
                      <a:r>
                        <a:rPr lang="en-US" sz="1200" dirty="0" smtClean="0"/>
                        <a:t>m</a:t>
                      </a:r>
                      <a:r>
                        <a:rPr lang="en-US" sz="100" dirty="0" smtClean="0"/>
                        <a:t> </a:t>
                      </a:r>
                      <a:r>
                        <a:rPr lang="en-US" sz="1200" dirty="0" smtClean="0"/>
                        <a:t>l5 tags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3,141</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5.06</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00:04:46</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0625831"/>
                  </a:ext>
                </a:extLst>
              </a:tr>
              <a:tr h="195363">
                <a:tc>
                  <a:txBody>
                    <a:bodyPr/>
                    <a:lstStyle/>
                    <a:p>
                      <a:r>
                        <a:rPr lang="en-US" sz="1200" dirty="0" smtClean="0"/>
                        <a:t>h</a:t>
                      </a:r>
                      <a:r>
                        <a:rPr lang="en-US" sz="100" dirty="0" smtClean="0"/>
                        <a:t> </a:t>
                      </a:r>
                      <a:r>
                        <a:rPr lang="en-US" sz="1200" dirty="0" smtClean="0"/>
                        <a:t>t</a:t>
                      </a:r>
                      <a:r>
                        <a:rPr lang="en-US" sz="100" dirty="0" smtClean="0"/>
                        <a:t> </a:t>
                      </a:r>
                      <a:r>
                        <a:rPr lang="en-US" sz="1200" dirty="0" smtClean="0"/>
                        <a:t>m</a:t>
                      </a:r>
                      <a:r>
                        <a:rPr lang="en-US" sz="100" dirty="0" smtClean="0"/>
                        <a:t> </a:t>
                      </a:r>
                      <a:r>
                        <a:rPr lang="en-US" sz="1200" dirty="0" smtClean="0"/>
                        <a:t>l5 basics</a:t>
                      </a:r>
                      <a:r>
                        <a:rPr lang="en-US" sz="1200" baseline="0" dirty="0" smtClean="0"/>
                        <a:t> pdf</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3,120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4.94</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200" dirty="0" smtClean="0"/>
                        <a:t>00:04:27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334264"/>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5007"/>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Link Popularity</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506538"/>
            <a:ext cx="8229600" cy="4154953"/>
          </a:xfrm>
        </p:spPr>
        <p:txBody>
          <a:bodyPr>
            <a:spAutoFit/>
          </a:bodyPr>
          <a:lstStyle/>
          <a:p>
            <a:pPr marL="0" indent="0" eaLnBrk="1" hangingPunct="1">
              <a:buNone/>
              <a:tabLst/>
              <a:defRPr/>
            </a:pPr>
            <a:r>
              <a:rPr lang="en-US" altLang="en-US" sz="2200" kern="1200" dirty="0">
                <a:solidFill>
                  <a:srgbClr val="000000"/>
                </a:solidFill>
                <a:latin typeface="Arial (Body)"/>
                <a:ea typeface="+mn-ea"/>
                <a:cs typeface="+mn-cs"/>
              </a:rPr>
              <a:t>Rating determined by a search engine based on the number of sites that link to a particular website and the </a:t>
            </a:r>
            <a:r>
              <a:rPr lang="en-US" altLang="en-US" sz="2200" kern="1200" dirty="0" smtClean="0">
                <a:solidFill>
                  <a:srgbClr val="000000"/>
                </a:solidFill>
                <a:latin typeface="Arial (Body)"/>
                <a:ea typeface="+mn-ea"/>
                <a:cs typeface="+mn-cs"/>
              </a:rPr>
              <a:t>quality</a:t>
            </a:r>
            <a:endParaRPr lang="en-US" altLang="en-US" sz="2200" kern="1200" dirty="0">
              <a:solidFill>
                <a:srgbClr val="000000"/>
              </a:solidFill>
              <a:latin typeface="Arial (Body)"/>
              <a:ea typeface="+mn-ea"/>
              <a:cs typeface="Arial" panose="020B0604020202020204" pitchFamily="34" charset="0"/>
            </a:endParaRPr>
          </a:p>
          <a:p>
            <a:pPr marL="0" indent="0" eaLnBrk="1" hangingPunct="1">
              <a:buNone/>
              <a:tabLst/>
              <a:defRPr/>
            </a:pPr>
            <a:r>
              <a:rPr lang="en-US" altLang="en-US" sz="2200" kern="1200" dirty="0">
                <a:solidFill>
                  <a:srgbClr val="000000"/>
                </a:solidFill>
                <a:latin typeface="Arial (Body)"/>
                <a:ea typeface="+mn-ea"/>
                <a:cs typeface="Arial" panose="020B0604020202020204" pitchFamily="34" charset="0"/>
              </a:rPr>
              <a:t>Checking Link Poplularity</a:t>
            </a:r>
          </a:p>
          <a:p>
            <a:pPr marL="256032" indent="-256032" eaLnBrk="1" hangingPunct="1">
              <a:defRPr/>
            </a:pPr>
            <a:r>
              <a:rPr lang="en-US" altLang="en-US" sz="2200" kern="1200" dirty="0">
                <a:solidFill>
                  <a:srgbClr val="000000"/>
                </a:solidFill>
                <a:latin typeface="Arial (Body)"/>
                <a:ea typeface="+mn-ea"/>
                <a:cs typeface="Arial" panose="020B0604020202020204" pitchFamily="34" charset="0"/>
              </a:rPr>
              <a:t>Analyze your log file</a:t>
            </a:r>
          </a:p>
          <a:p>
            <a:pPr marL="256032" indent="-256032" eaLnBrk="1" hangingPunct="1">
              <a:defRPr/>
            </a:pPr>
            <a:r>
              <a:rPr lang="en-US" altLang="en-US" sz="2200" kern="1200" dirty="0">
                <a:solidFill>
                  <a:srgbClr val="000000"/>
                </a:solidFill>
                <a:latin typeface="Arial (Body)"/>
                <a:ea typeface="+mn-ea"/>
                <a:cs typeface="Arial" panose="020B0604020202020204" pitchFamily="34" charset="0"/>
              </a:rPr>
              <a:t>Visit a link popularity checking service web site</a:t>
            </a:r>
          </a:p>
          <a:p>
            <a:pPr marL="740664" lvl="1" eaLnBrk="1" hangingPunct="1">
              <a:buFontTx/>
              <a:buChar char="–"/>
              <a:defRPr/>
            </a:pPr>
            <a:r>
              <a:rPr lang="en-US" altLang="en-US" sz="2200" kern="1200" dirty="0">
                <a:solidFill>
                  <a:srgbClr val="000000"/>
                </a:solidFill>
                <a:latin typeface="Arial (Body)"/>
                <a:ea typeface="+mn-ea"/>
                <a:cs typeface="Arial" panose="020B0604020202020204" pitchFamily="34" charset="0"/>
                <a:hlinkClick r:id="rId2" tooltip="http://linkpopularity.com/"/>
              </a:rPr>
              <a:t>http://linkpopularity.com</a:t>
            </a:r>
            <a:endParaRPr lang="en-US" altLang="en-US" sz="2200" kern="1200" dirty="0">
              <a:solidFill>
                <a:srgbClr val="000000"/>
              </a:solidFill>
              <a:latin typeface="Arial (Body)"/>
              <a:ea typeface="+mn-ea"/>
              <a:cs typeface="Arial" panose="020B0604020202020204" pitchFamily="34" charset="0"/>
            </a:endParaRPr>
          </a:p>
          <a:p>
            <a:pPr marL="256032" indent="-256032" eaLnBrk="1" hangingPunct="1">
              <a:defRPr/>
            </a:pPr>
            <a:r>
              <a:rPr lang="en-US" altLang="en-US" sz="2200" kern="1200" dirty="0" smtClean="0">
                <a:solidFill>
                  <a:srgbClr val="000000"/>
                </a:solidFill>
                <a:latin typeface="Arial (Body)"/>
                <a:ea typeface="+mn-ea"/>
                <a:cs typeface="Arial" panose="020B0604020202020204" pitchFamily="34" charset="0"/>
              </a:rPr>
              <a:t>Visit </a:t>
            </a:r>
            <a:r>
              <a:rPr lang="en-US" altLang="en-US" sz="2200" kern="1200" dirty="0">
                <a:solidFill>
                  <a:srgbClr val="000000"/>
                </a:solidFill>
                <a:latin typeface="Arial (Body)"/>
                <a:ea typeface="+mn-ea"/>
                <a:cs typeface="Arial" panose="020B0604020202020204" pitchFamily="34" charset="0"/>
              </a:rPr>
              <a:t>search engines and check for yourself:</a:t>
            </a:r>
          </a:p>
          <a:p>
            <a:pPr marL="740664" lvl="1" eaLnBrk="1" hangingPunct="1">
              <a:buFont typeface="Arial" panose="020B0604020202020204" pitchFamily="34" charset="0"/>
              <a:buChar char="–"/>
              <a:defRPr/>
            </a:pPr>
            <a:r>
              <a:rPr lang="en-US" altLang="en-US" sz="2200" kern="1200" dirty="0">
                <a:solidFill>
                  <a:srgbClr val="000000"/>
                </a:solidFill>
                <a:latin typeface="Arial (Body)"/>
                <a:ea typeface="+mn-ea"/>
                <a:cs typeface="Arial" panose="020B0604020202020204" pitchFamily="34" charset="0"/>
              </a:rPr>
              <a:t>At Google type the following into the search box</a:t>
            </a:r>
            <a:r>
              <a:rPr lang="en-US" altLang="en-US" sz="2200" kern="1200" dirty="0" smtClean="0">
                <a:solidFill>
                  <a:srgbClr val="000000"/>
                </a:solidFill>
                <a:latin typeface="Arial (Body)"/>
                <a:ea typeface="+mn-ea"/>
                <a:cs typeface="Arial" panose="020B0604020202020204" pitchFamily="34" charset="0"/>
              </a:rPr>
              <a:t>:</a:t>
            </a:r>
            <a:r>
              <a:rPr lang="en-US" altLang="en-US" sz="2200" kern="1200" dirty="0">
                <a:solidFill>
                  <a:srgbClr val="000000"/>
                </a:solidFill>
                <a:latin typeface="Arial (Body)"/>
                <a:cs typeface="Arial" panose="020B0604020202020204" pitchFamily="34" charset="0"/>
              </a:rPr>
              <a:t> </a:t>
            </a:r>
            <a:r>
              <a:rPr lang="en-US" altLang="en-US" sz="2200" kern="1200" dirty="0" smtClean="0">
                <a:solidFill>
                  <a:srgbClr val="000000"/>
                </a:solidFill>
                <a:latin typeface="Arial (Body)"/>
                <a:cs typeface="Arial" panose="020B0604020202020204" pitchFamily="34" charset="0"/>
              </a:rPr>
              <a:t>link: </a:t>
            </a:r>
            <a:r>
              <a:rPr lang="en-US" altLang="en-US" sz="2200" kern="1200" dirty="0" smtClean="0">
                <a:solidFill>
                  <a:srgbClr val="000000"/>
                </a:solidFill>
                <a:latin typeface="Arial (Body)"/>
                <a:cs typeface="Arial" panose="020B0604020202020204" pitchFamily="34" charset="0"/>
                <a:hlinkClick r:id="rId3" tooltip="https://www.eurodns.com/"/>
              </a:rPr>
              <a:t>yourdomainname.com</a:t>
            </a:r>
            <a:endParaRPr lang="en-US" altLang="en-US" sz="2200" kern="1200" dirty="0">
              <a:solidFill>
                <a:srgbClr val="000000"/>
              </a:solidFill>
              <a:latin typeface="Arial (Body)"/>
              <a:ea typeface="+mn-ea"/>
              <a:cs typeface="Arial" panose="020B0604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Social Media Optimization</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393480"/>
          </a:xfrm>
        </p:spPr>
        <p:txBody>
          <a:bodyPr>
            <a:spAutoFit/>
          </a:bodyPr>
          <a:lstStyle/>
          <a:p>
            <a:pPr marL="255651" indent="-255651" eaLnBrk="1" fontAlgn="auto" hangingPunct="1">
              <a:tabLst/>
              <a:defRPr/>
            </a:pPr>
            <a:r>
              <a:rPr lang="en-US" sz="2400" kern="1200" dirty="0">
                <a:solidFill>
                  <a:srgbClr val="000000"/>
                </a:solidFill>
                <a:latin typeface="Arial (Body)"/>
                <a:ea typeface="+mn-ea"/>
                <a:cs typeface="+mn-cs"/>
              </a:rPr>
              <a:t>Creating content of value that is easily sharable</a:t>
            </a:r>
          </a:p>
          <a:p>
            <a:pPr marL="255651" indent="-255651" eaLnBrk="1" fontAlgn="auto" hangingPunct="1">
              <a:tabLst/>
              <a:defRPr/>
            </a:pPr>
            <a:r>
              <a:rPr lang="en-US" altLang="en-US" sz="2400" kern="1200" dirty="0">
                <a:solidFill>
                  <a:srgbClr val="000000"/>
                </a:solidFill>
                <a:latin typeface="Arial (Body)"/>
                <a:ea typeface="+mn-ea"/>
                <a:cs typeface="+mn-cs"/>
              </a:rPr>
              <a:t>Benefits:</a:t>
            </a:r>
          </a:p>
          <a:p>
            <a:pPr marL="740664" lvl="1" eaLnBrk="1" fontAlgn="auto" hangingPunct="1">
              <a:buFontTx/>
              <a:buChar char="–"/>
              <a:defRPr/>
            </a:pPr>
            <a:r>
              <a:rPr lang="en-US" altLang="en-US" sz="2400" kern="1200" dirty="0">
                <a:solidFill>
                  <a:srgbClr val="000000"/>
                </a:solidFill>
                <a:latin typeface="Arial (Body)"/>
                <a:ea typeface="+mn-ea"/>
                <a:cs typeface="+mn-cs"/>
              </a:rPr>
              <a:t>Increased brand awareness</a:t>
            </a:r>
          </a:p>
          <a:p>
            <a:pPr marL="740664" lvl="1" eaLnBrk="1" fontAlgn="auto" hangingPunct="1">
              <a:buFontTx/>
              <a:buChar char="–"/>
              <a:defRPr/>
            </a:pPr>
            <a:r>
              <a:rPr lang="en-US" altLang="en-US" sz="2400" kern="1200" dirty="0">
                <a:solidFill>
                  <a:srgbClr val="000000"/>
                </a:solidFill>
                <a:latin typeface="Arial (Body)"/>
                <a:ea typeface="+mn-ea"/>
                <a:cs typeface="+mn-cs"/>
              </a:rPr>
              <a:t>Increased inbound links</a:t>
            </a:r>
          </a:p>
          <a:p>
            <a:pPr marL="255651" indent="-255651" eaLnBrk="1" fontAlgn="auto" hangingPunct="1">
              <a:tabLst/>
              <a:defRPr/>
            </a:pPr>
            <a:r>
              <a:rPr lang="en-US" altLang="en-US" sz="2400" kern="1200" dirty="0" smtClean="0">
                <a:solidFill>
                  <a:srgbClr val="000000"/>
                </a:solidFill>
                <a:latin typeface="Arial (Body)"/>
                <a:ea typeface="+mn-ea"/>
                <a:cs typeface="+mn-cs"/>
              </a:rPr>
              <a:t>Make </a:t>
            </a:r>
            <a:r>
              <a:rPr lang="en-US" altLang="en-US" sz="2400" kern="1200" dirty="0">
                <a:solidFill>
                  <a:srgbClr val="000000"/>
                </a:solidFill>
                <a:latin typeface="Arial (Body)"/>
                <a:ea typeface="+mn-ea"/>
                <a:cs typeface="+mn-cs"/>
              </a:rPr>
              <a:t>sharing easy</a:t>
            </a:r>
          </a:p>
          <a:p>
            <a:pPr marL="740664" lvl="1" eaLnBrk="1" fontAlgn="auto" hangingPunct="1">
              <a:buFont typeface="Arial" panose="020B0604020202020204" pitchFamily="34" charset="0"/>
              <a:buChar char="–"/>
              <a:defRPr/>
            </a:pPr>
            <a:r>
              <a:rPr lang="en-US" altLang="en-US" sz="2400" kern="1200" dirty="0">
                <a:solidFill>
                  <a:srgbClr val="000000"/>
                </a:solidFill>
                <a:latin typeface="Arial (Body)"/>
                <a:ea typeface="+mn-ea"/>
                <a:cs typeface="+mn-cs"/>
              </a:rPr>
              <a:t>Social Bookmarking.</a:t>
            </a:r>
          </a:p>
          <a:p>
            <a:pPr marL="740664" lvl="1" eaLnBrk="1" fontAlgn="auto" hangingPunct="1">
              <a:buFont typeface="Arial" panose="020B0604020202020204" pitchFamily="34" charset="0"/>
              <a:buChar char="–"/>
              <a:defRPr/>
            </a:pPr>
            <a:r>
              <a:rPr lang="en-US" altLang="en-US" sz="2400" kern="1200" dirty="0">
                <a:solidFill>
                  <a:srgbClr val="000000"/>
                </a:solidFill>
                <a:latin typeface="Arial (Body)"/>
                <a:ea typeface="+mn-ea"/>
                <a:cs typeface="+mn-cs"/>
              </a:rPr>
              <a:t> </a:t>
            </a:r>
            <a:r>
              <a:rPr lang="en-US" altLang="en-US" sz="2400" kern="1200" dirty="0">
                <a:solidFill>
                  <a:srgbClr val="000000"/>
                </a:solidFill>
                <a:latin typeface="Arial (Body)"/>
                <a:ea typeface="+mn-ea"/>
                <a:cs typeface="+mn-cs"/>
                <a:hlinkClick r:id="rId2" tooltip="http://addthis.com/"/>
              </a:rPr>
              <a:t>http://addthis.com</a:t>
            </a:r>
            <a:endParaRPr lang="en-US" altLang="en-US" sz="2400" kern="1200" dirty="0">
              <a:solidFill>
                <a:srgbClr val="000000"/>
              </a:solidFill>
              <a:latin typeface="Arial (Body)"/>
              <a:ea typeface="+mn-ea"/>
              <a:cs typeface="+mn-cs"/>
            </a:endParaRPr>
          </a:p>
          <a:p>
            <a:pPr marL="740664" lvl="1" eaLnBrk="1" fontAlgn="auto" hangingPunct="1">
              <a:buFont typeface="Arial" panose="020B0604020202020204" pitchFamily="34" charset="0"/>
              <a:buChar char="–"/>
              <a:defRPr/>
            </a:pPr>
            <a:r>
              <a:rPr lang="en-US" altLang="en-US" sz="2400" kern="1200" dirty="0">
                <a:solidFill>
                  <a:srgbClr val="000000"/>
                </a:solidFill>
                <a:latin typeface="Arial (Body)"/>
                <a:ea typeface="+mn-ea"/>
                <a:cs typeface="+mn-cs"/>
              </a:rPr>
              <a:t>Twitter, Facebook, Pinterest, Digg, Reddit, LinkedIn, YouTube,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Other Site Promotion Activities </a:t>
            </a:r>
            <a:r>
              <a:rPr lang="en-US" sz="2000" b="0" kern="1200" spc="-50" dirty="0" smtClean="0">
                <a:latin typeface="Times New Roman" panose="02020603050405020304" pitchFamily="18" charset="0"/>
                <a:ea typeface="+mj-ea"/>
                <a:cs typeface="+mj-cs"/>
              </a:rPr>
              <a:t>(1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485813"/>
          </a:xfrm>
        </p:spPr>
        <p:txBody>
          <a:bodyPr>
            <a:spAutoFit/>
          </a:bodyPr>
          <a:lstStyle/>
          <a:p>
            <a:pPr marL="255651" indent="-255651" eaLnBrk="1" fontAlgn="auto" hangingPunct="1">
              <a:tabLst/>
              <a:defRPr/>
            </a:pPr>
            <a:r>
              <a:rPr lang="en-US" altLang="en-US" sz="2400" kern="1200" dirty="0" smtClean="0">
                <a:solidFill>
                  <a:srgbClr val="000000"/>
                </a:solidFill>
                <a:latin typeface="Arial (Body)"/>
                <a:ea typeface="+mn-ea"/>
                <a:cs typeface="Times New Roman" panose="02020603050405020304" pitchFamily="18" charset="0"/>
              </a:rPr>
              <a:t>Q</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R (</a:t>
            </a:r>
            <a:r>
              <a:rPr lang="en-US" altLang="en-US" sz="2400" kern="1200" dirty="0">
                <a:solidFill>
                  <a:srgbClr val="000000"/>
                </a:solidFill>
                <a:latin typeface="Arial (Body)"/>
                <a:ea typeface="+mn-ea"/>
                <a:cs typeface="Times New Roman" panose="02020603050405020304" pitchFamily="18" charset="0"/>
              </a:rPr>
              <a:t>Quick Response) Codes</a:t>
            </a:r>
          </a:p>
          <a:p>
            <a:pPr marL="255651"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Affiliate Programs</a:t>
            </a:r>
          </a:p>
          <a:p>
            <a:pPr marL="255651"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Banner Ads</a:t>
            </a:r>
          </a:p>
          <a:p>
            <a:pPr marL="255651"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Banner Exchange</a:t>
            </a:r>
          </a:p>
          <a:p>
            <a:pPr marL="255651"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Reciprocal Link Agreements</a:t>
            </a:r>
          </a:p>
          <a:p>
            <a:pPr marL="255651" indent="-255651" eaLnBrk="1" fontAlgn="auto" hangingPunct="1">
              <a:tabLst/>
              <a:defRPr/>
            </a:pPr>
            <a:r>
              <a:rPr lang="en-US" altLang="en-US" sz="2400" kern="1200" dirty="0" smtClean="0">
                <a:solidFill>
                  <a:srgbClr val="000000"/>
                </a:solidFill>
                <a:latin typeface="Arial (Body)"/>
                <a:ea typeface="+mn-ea"/>
                <a:cs typeface="Times New Roman" panose="02020603050405020304" pitchFamily="18" charset="0"/>
              </a:rPr>
              <a:t>Newsletters</a:t>
            </a:r>
          </a:p>
          <a:p>
            <a:pPr marL="255651" lvl="0" indent="-255651" eaLnBrk="1" fontAlgn="auto" hangingPunct="1">
              <a:tabLst/>
              <a:defRPr/>
            </a:pPr>
            <a:r>
              <a:rPr lang="en-US" altLang="en-US" sz="2400" kern="1200" dirty="0">
                <a:solidFill>
                  <a:srgbClr val="000000"/>
                </a:solidFill>
                <a:latin typeface="Arial (Body)"/>
                <a:cs typeface="Times New Roman" panose="02020603050405020304" pitchFamily="18" charset="0"/>
              </a:rPr>
              <a:t>“Sticky” Site Features</a:t>
            </a:r>
          </a:p>
          <a:p>
            <a:pPr marL="255651" lvl="0" indent="-255651" eaLnBrk="1" fontAlgn="auto" hangingPunct="1">
              <a:tabLst/>
              <a:defRPr/>
            </a:pPr>
            <a:r>
              <a:rPr lang="en-US" altLang="en-US" sz="2400" kern="1200" dirty="0">
                <a:solidFill>
                  <a:srgbClr val="000000"/>
                </a:solidFill>
                <a:latin typeface="Arial (Body)"/>
                <a:cs typeface="Times New Roman" panose="02020603050405020304" pitchFamily="18" charset="0"/>
              </a:rPr>
              <a:t>Personal </a:t>
            </a:r>
            <a:r>
              <a:rPr lang="en-US" altLang="en-US" sz="2400" kern="1200" dirty="0" smtClean="0">
                <a:solidFill>
                  <a:srgbClr val="000000"/>
                </a:solidFill>
                <a:latin typeface="Arial (Body)"/>
                <a:cs typeface="Times New Roman" panose="02020603050405020304" pitchFamily="18" charset="0"/>
              </a:rPr>
              <a:t>Recommendations</a:t>
            </a:r>
            <a:endParaRPr lang="en-US" altLang="en-US" sz="2400" kern="1200" dirty="0">
              <a:solidFill>
                <a:srgbClr val="000000"/>
              </a:solidFill>
              <a:latin typeface="Arial (Body)"/>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Other Site Promotion Activities </a:t>
            </a:r>
            <a:r>
              <a:rPr lang="en-US" sz="2000" b="0" kern="1200" spc="-50" dirty="0" smtClean="0">
                <a:latin typeface="Times New Roman" panose="02020603050405020304" pitchFamily="18" charset="0"/>
                <a:ea typeface="+mj-ea"/>
              </a:rPr>
              <a:t>(2 </a:t>
            </a:r>
            <a:r>
              <a:rPr lang="en-US" sz="2000" b="0" kern="1200" spc="-50" dirty="0">
                <a:latin typeface="Times New Roman" panose="02020603050405020304" pitchFamily="18" charset="0"/>
                <a:ea typeface="+mj-ea"/>
              </a:rPr>
              <a:t>of 2)</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1677352"/>
          </a:xfrm>
        </p:spPr>
        <p:txBody>
          <a:bodyPr>
            <a:spAutoFit/>
          </a:bodyPr>
          <a:lstStyle/>
          <a:p>
            <a:pPr marL="255651" lvl="0" indent="-255651" eaLnBrk="1" fontAlgn="auto" hangingPunct="1">
              <a:tabLst/>
              <a:defRPr/>
            </a:pPr>
            <a:r>
              <a:rPr lang="en-US" altLang="en-US" sz="2400" kern="1200" dirty="0" smtClean="0">
                <a:solidFill>
                  <a:srgbClr val="000000"/>
                </a:solidFill>
                <a:latin typeface="Arial (Body)"/>
                <a:ea typeface="+mn-ea"/>
                <a:cs typeface="Times New Roman" panose="02020603050405020304" pitchFamily="18" charset="0"/>
              </a:rPr>
              <a:t>Newsgroup </a:t>
            </a:r>
            <a:r>
              <a:rPr lang="en-US" altLang="en-US" sz="2400" kern="1200" dirty="0">
                <a:solidFill>
                  <a:srgbClr val="000000"/>
                </a:solidFill>
                <a:latin typeface="Arial (Body)"/>
                <a:ea typeface="+mn-ea"/>
                <a:cs typeface="Times New Roman" panose="02020603050405020304" pitchFamily="18" charset="0"/>
              </a:rPr>
              <a:t>and Listserv Postings</a:t>
            </a:r>
          </a:p>
          <a:p>
            <a:pPr marL="255651" lvl="0"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Traditional Media Ads</a:t>
            </a:r>
          </a:p>
          <a:p>
            <a:pPr marL="255651" lvl="0" indent="-255651" eaLnBrk="1" fontAlgn="auto" hangingPunct="1">
              <a:tabLst/>
              <a:defRPr/>
            </a:pPr>
            <a:r>
              <a:rPr lang="en-US" altLang="en-US" sz="2400" kern="1200" dirty="0">
                <a:solidFill>
                  <a:srgbClr val="000000"/>
                </a:solidFill>
                <a:latin typeface="Arial (Body)"/>
                <a:ea typeface="+mn-ea"/>
                <a:cs typeface="Times New Roman" panose="02020603050405020304" pitchFamily="18" charset="0"/>
              </a:rPr>
              <a:t>Leverage Existing Marketing Materials</a:t>
            </a:r>
          </a:p>
        </p:txBody>
      </p:sp>
    </p:spTree>
    <p:extLst>
      <p:ext uri="{BB962C8B-B14F-4D97-AF65-F5344CB8AC3E}">
        <p14:creationId xmlns:p14="http://schemas.microsoft.com/office/powerpoint/2010/main" val="3980577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Q</a:t>
            </a:r>
            <a:r>
              <a:rPr lang="en-US" sz="100" kern="1200" spc="-50" dirty="0" smtClean="0">
                <a:latin typeface="Times New Roman" panose="02020603050405020304" pitchFamily="18" charset="0"/>
                <a:ea typeface="+mj-ea"/>
                <a:cs typeface="+mj-cs"/>
              </a:rPr>
              <a:t> </a:t>
            </a:r>
            <a:r>
              <a:rPr lang="en-US" kern="1200" spc="-50" dirty="0" smtClean="0">
                <a:latin typeface="Times New Roman" panose="02020603050405020304" pitchFamily="18" charset="0"/>
                <a:ea typeface="+mj-ea"/>
                <a:cs typeface="+mj-cs"/>
              </a:rPr>
              <a:t>R (Quick Response) Code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2616070"/>
          </a:xfrm>
        </p:spPr>
        <p:txBody>
          <a:bodyPr wrap="square">
            <a:spAutoFit/>
          </a:bodyPr>
          <a:lstStyle/>
          <a:p>
            <a:pPr marL="0" indent="0" eaLnBrk="1" hangingPunct="1">
              <a:buNone/>
              <a:defRPr/>
            </a:pPr>
            <a:r>
              <a:rPr lang="en-US" altLang="en-US" sz="1800" kern="1200" dirty="0" smtClean="0">
                <a:solidFill>
                  <a:srgbClr val="000000"/>
                </a:solidFill>
                <a:latin typeface="Arial (Body)"/>
                <a:ea typeface="+mn-ea"/>
                <a:cs typeface="+mn-cs"/>
              </a:rPr>
              <a:t>A two-dimensional barcode in a square pattern that is readable by a smartphone camera scan application or a Q</a:t>
            </a:r>
            <a:r>
              <a:rPr lang="en-US" altLang="en-US" sz="100" kern="1200" dirty="0" smtClean="0">
                <a:solidFill>
                  <a:srgbClr val="000000"/>
                </a:solidFill>
                <a:latin typeface="Arial (Body)"/>
                <a:ea typeface="+mn-ea"/>
                <a:cs typeface="+mn-cs"/>
              </a:rPr>
              <a:t> </a:t>
            </a:r>
            <a:r>
              <a:rPr lang="en-US" altLang="en-US" sz="1800" kern="1200" dirty="0" smtClean="0">
                <a:solidFill>
                  <a:srgbClr val="000000"/>
                </a:solidFill>
                <a:latin typeface="Arial (Body)"/>
                <a:ea typeface="+mn-ea"/>
                <a:cs typeface="+mn-cs"/>
              </a:rPr>
              <a:t>R barcode reader</a:t>
            </a:r>
          </a:p>
          <a:p>
            <a:pPr marL="0" indent="0" eaLnBrk="1" hangingPunct="1">
              <a:buNone/>
              <a:defRPr/>
            </a:pPr>
            <a:r>
              <a:rPr lang="en-US" altLang="en-US" sz="1800" kern="1200" dirty="0" smtClean="0">
                <a:solidFill>
                  <a:srgbClr val="000000"/>
                </a:solidFill>
                <a:latin typeface="Arial (Body)"/>
                <a:ea typeface="+mn-ea"/>
                <a:cs typeface="+mn-cs"/>
              </a:rPr>
              <a:t>Free online Q</a:t>
            </a:r>
            <a:r>
              <a:rPr lang="en-US" altLang="en-US" sz="100" kern="1200" dirty="0" smtClean="0">
                <a:solidFill>
                  <a:srgbClr val="000000"/>
                </a:solidFill>
                <a:latin typeface="Arial (Body)"/>
                <a:ea typeface="+mn-ea"/>
                <a:cs typeface="+mn-cs"/>
              </a:rPr>
              <a:t> </a:t>
            </a:r>
            <a:r>
              <a:rPr lang="en-US" altLang="en-US" sz="1800" kern="1200" dirty="0" smtClean="0">
                <a:solidFill>
                  <a:srgbClr val="000000"/>
                </a:solidFill>
                <a:latin typeface="Arial (Body)"/>
                <a:ea typeface="+mn-ea"/>
                <a:cs typeface="+mn-cs"/>
              </a:rPr>
              <a:t>R code generators:</a:t>
            </a:r>
          </a:p>
          <a:p>
            <a:pPr marL="255600" lvl="1" indent="-255600" eaLnBrk="1" hangingPunct="1">
              <a:spcBef>
                <a:spcPts val="1500"/>
              </a:spcBef>
              <a:buFont typeface="Arial" panose="020B0604020202020204" pitchFamily="34" charset="0"/>
              <a:buChar char="•"/>
              <a:defRPr/>
            </a:pPr>
            <a:r>
              <a:rPr lang="en-US" altLang="en-US" sz="1800" kern="1200" dirty="0" smtClean="0">
                <a:solidFill>
                  <a:srgbClr val="000000"/>
                </a:solidFill>
                <a:latin typeface="Arial (Body)"/>
                <a:ea typeface="+mn-ea"/>
                <a:cs typeface="+mn-cs"/>
                <a:hlinkClick r:id="rId2" tooltip="http://qrcode.kaywa.com/"/>
              </a:rPr>
              <a:t>http://qrcode.kaywa.com</a:t>
            </a:r>
            <a:endParaRPr lang="en-US" altLang="en-US" sz="1800" kern="1200" dirty="0" smtClean="0">
              <a:solidFill>
                <a:srgbClr val="000000"/>
              </a:solidFill>
              <a:latin typeface="Arial (Body)"/>
              <a:ea typeface="+mn-ea"/>
              <a:cs typeface="+mn-cs"/>
            </a:endParaRPr>
          </a:p>
          <a:p>
            <a:pPr marL="255600" lvl="1" indent="-255600" eaLnBrk="1" hangingPunct="1">
              <a:spcBef>
                <a:spcPts val="1500"/>
              </a:spcBef>
              <a:buFont typeface="Arial" panose="020B0604020202020204" pitchFamily="34" charset="0"/>
              <a:buChar char="•"/>
              <a:defRPr/>
            </a:pPr>
            <a:r>
              <a:rPr lang="en-US" altLang="en-US" sz="1800" kern="1200" dirty="0" smtClean="0">
                <a:solidFill>
                  <a:srgbClr val="000000"/>
                </a:solidFill>
                <a:latin typeface="Arial (Body)"/>
                <a:ea typeface="+mn-ea"/>
                <a:cs typeface="+mn-cs"/>
                <a:hlinkClick r:id="rId3" tooltip="https://www.qrstuff.com/"/>
              </a:rPr>
              <a:t>http://www.qrstuff.com</a:t>
            </a:r>
            <a:endParaRPr lang="en-US" altLang="en-US" sz="1800" kern="1200" dirty="0" smtClean="0">
              <a:solidFill>
                <a:srgbClr val="000000"/>
              </a:solidFill>
              <a:latin typeface="Arial (Body)"/>
              <a:ea typeface="+mn-ea"/>
              <a:cs typeface="+mn-cs"/>
            </a:endParaRPr>
          </a:p>
          <a:p>
            <a:pPr marL="255600" lvl="1" indent="-255600" eaLnBrk="1" hangingPunct="1">
              <a:spcBef>
                <a:spcPts val="1500"/>
              </a:spcBef>
              <a:buFont typeface="Arial" panose="020B0604020202020204" pitchFamily="34" charset="0"/>
              <a:buChar char="•"/>
              <a:defRPr/>
            </a:pPr>
            <a:r>
              <a:rPr lang="en-US" altLang="en-US" sz="1800" kern="1200" dirty="0" smtClean="0">
                <a:solidFill>
                  <a:srgbClr val="000000"/>
                </a:solidFill>
                <a:latin typeface="Arial (Body)"/>
                <a:ea typeface="+mn-ea"/>
                <a:cs typeface="+mn-cs"/>
                <a:hlinkClick r:id="rId4" tooltip="http://www.labeljoy.com/generate-qr-code.html"/>
              </a:rPr>
              <a:t>http://www.labeljoy.com/en/generate-qr-code.html</a:t>
            </a:r>
            <a:endParaRPr lang="en-US" altLang="en-US" sz="1800" kern="1200" dirty="0" smtClean="0">
              <a:solidFill>
                <a:srgbClr val="000000"/>
              </a:solidFill>
              <a:latin typeface="Arial (Body)"/>
              <a:ea typeface="+mn-ea"/>
              <a:cs typeface="+mn-cs"/>
            </a:endParaRPr>
          </a:p>
        </p:txBody>
      </p:sp>
      <p:pic>
        <p:nvPicPr>
          <p:cNvPr id="5" name="Picture 2" descr="The QR code for h t t p colon slash slash Web dev foundations dot net">
            <a:extLst>
              <a:ext uri="{FF2B5EF4-FFF2-40B4-BE49-F238E27FC236}">
                <a16:creationId xmlns:a16="http://schemas.microsoft.com/office/drawing/2014/main" id="{B20B9F72-B0A9-4EAC-B7E4-FA05B4F3F0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342036"/>
            <a:ext cx="1981200" cy="199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Checkpoint 13.2 </a:t>
            </a:r>
            <a:r>
              <a:rPr lang="en-US" sz="2000" b="0" kern="1200" spc="-50" dirty="0" smtClean="0">
                <a:latin typeface="Times New Roman" panose="02020603050405020304" pitchFamily="18" charset="0"/>
                <a:ea typeface="+mj-ea"/>
                <a:cs typeface="+mj-cs"/>
              </a:rPr>
              <a:t>(1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923299"/>
          </a:xfrm>
        </p:spPr>
        <p:txBody>
          <a:bodyPr>
            <a:spAutoFit/>
          </a:bodyPr>
          <a:lstStyle/>
          <a:p>
            <a:pPr marL="432000" indent="-432000" eaLnBrk="1" fontAlgn="auto" hangingPunct="1">
              <a:buFont typeface="+mj-lt"/>
              <a:buAutoNum type="arabicPeriod"/>
              <a:tabLst/>
              <a:defRPr/>
            </a:pPr>
            <a:r>
              <a:rPr lang="en-US" sz="2400" kern="1200" dirty="0" smtClean="0">
                <a:solidFill>
                  <a:srgbClr val="000000"/>
                </a:solidFill>
                <a:latin typeface="Arial (Body)"/>
                <a:ea typeface="+mn-ea"/>
                <a:cs typeface="+mn-cs"/>
              </a:rPr>
              <a:t>Are </a:t>
            </a:r>
            <a:r>
              <a:rPr lang="en-US" sz="2400" kern="1200" dirty="0">
                <a:solidFill>
                  <a:srgbClr val="000000"/>
                </a:solidFill>
                <a:latin typeface="Arial (Body)"/>
                <a:ea typeface="+mn-ea"/>
                <a:cs typeface="+mn-cs"/>
              </a:rPr>
              <a:t>the results returned by various search engines really different</a:t>
            </a:r>
            <a:r>
              <a:rPr lang="en-US" sz="2400" kern="1200" dirty="0" smtClean="0">
                <a:solidFill>
                  <a:srgbClr val="000000"/>
                </a:solidFill>
                <a:latin typeface="Arial (Body)"/>
                <a:ea typeface="+mn-ea"/>
                <a:cs typeface="+mn-cs"/>
              </a:rPr>
              <a:t>?</a:t>
            </a:r>
            <a:endParaRPr lang="en-US" sz="2400" i="1" kern="1200" dirty="0">
              <a:solidFill>
                <a:srgbClr val="000000"/>
              </a:solidFill>
              <a:latin typeface="Arial (Body)"/>
              <a:ea typeface="+mn-ea"/>
              <a:cs typeface="+mn-cs"/>
            </a:endParaRPr>
          </a:p>
        </p:txBody>
      </p:sp>
      <p:sp>
        <p:nvSpPr>
          <p:cNvPr id="4" name="Text Placeholder 3"/>
          <p:cNvSpPr>
            <a:spLocks noGrp="1"/>
          </p:cNvSpPr>
          <p:nvPr>
            <p:ph type="body" idx="2"/>
          </p:nvPr>
        </p:nvSpPr>
        <p:spPr>
          <a:xfrm>
            <a:off x="457200" y="2571625"/>
            <a:ext cx="8229600" cy="2642059"/>
          </a:xfrm>
        </p:spPr>
        <p:txBody>
          <a:bodyPr/>
          <a:lstStyle/>
          <a:p>
            <a:pPr marL="255600" lvl="1" indent="-255600" eaLnBrk="1" fontAlgn="auto" hangingPunct="1">
              <a:spcBef>
                <a:spcPts val="1500"/>
              </a:spcBef>
              <a:buFont typeface="Arial" panose="020B0604020202020204" pitchFamily="34" charset="0"/>
              <a:buChar char="•"/>
              <a:defRPr/>
            </a:pPr>
            <a:r>
              <a:rPr lang="en-US" sz="2400" kern="1200" dirty="0">
                <a:solidFill>
                  <a:srgbClr val="000000"/>
                </a:solidFill>
                <a:latin typeface="Arial (Body)"/>
              </a:rPr>
              <a:t>Choose a place, music group, or movie to search for.</a:t>
            </a:r>
          </a:p>
          <a:p>
            <a:pPr marL="255600" lvl="1" indent="-255600" eaLnBrk="1" fontAlgn="auto" hangingPunct="1">
              <a:spcBef>
                <a:spcPts val="1500"/>
              </a:spcBef>
              <a:buFont typeface="Arial" panose="020B0604020202020204" pitchFamily="34" charset="0"/>
              <a:buChar char="•"/>
              <a:defRPr/>
            </a:pPr>
            <a:r>
              <a:rPr lang="en-US" sz="2400" kern="1200" dirty="0">
                <a:solidFill>
                  <a:srgbClr val="000000"/>
                </a:solidFill>
                <a:latin typeface="Arial (Body)"/>
              </a:rPr>
              <a:t>Enter the same search terms, such as “Door County” into the following three search engines: Google, Yahoo!, Bing.</a:t>
            </a:r>
          </a:p>
          <a:p>
            <a:pPr marL="255600" lvl="1" indent="-255600" eaLnBrk="1" fontAlgn="auto" hangingPunct="1">
              <a:spcBef>
                <a:spcPts val="1500"/>
              </a:spcBef>
              <a:buFont typeface="Arial" panose="020B0604020202020204" pitchFamily="34" charset="0"/>
              <a:buChar char="•"/>
              <a:defRPr/>
            </a:pPr>
            <a:r>
              <a:rPr lang="en-US" sz="2400" kern="1200" dirty="0">
                <a:solidFill>
                  <a:srgbClr val="000000"/>
                </a:solidFill>
                <a:latin typeface="Arial (Body)"/>
              </a:rPr>
              <a:t>List the U</a:t>
            </a:r>
            <a:r>
              <a:rPr lang="en-US" sz="100" kern="1200" dirty="0">
                <a:solidFill>
                  <a:srgbClr val="000000"/>
                </a:solidFill>
                <a:latin typeface="Arial (Body)"/>
              </a:rPr>
              <a:t> </a:t>
            </a:r>
            <a:r>
              <a:rPr lang="en-US" sz="2400" kern="1200" dirty="0">
                <a:solidFill>
                  <a:srgbClr val="000000"/>
                </a:solidFill>
                <a:latin typeface="Arial (Body)"/>
              </a:rPr>
              <a:t>R</a:t>
            </a:r>
            <a:r>
              <a:rPr lang="en-US" sz="100" kern="1200" dirty="0">
                <a:solidFill>
                  <a:srgbClr val="000000"/>
                </a:solidFill>
                <a:latin typeface="Arial (Body)"/>
              </a:rPr>
              <a:t> </a:t>
            </a:r>
            <a:r>
              <a:rPr lang="en-US" sz="2400" kern="1200" dirty="0">
                <a:solidFill>
                  <a:srgbClr val="000000"/>
                </a:solidFill>
                <a:latin typeface="Arial (Body)"/>
              </a:rPr>
              <a:t>L</a:t>
            </a:r>
            <a:r>
              <a:rPr lang="en-US" sz="100" kern="1200" dirty="0">
                <a:solidFill>
                  <a:srgbClr val="000000"/>
                </a:solidFill>
                <a:latin typeface="Arial (Body)"/>
              </a:rPr>
              <a:t> </a:t>
            </a:r>
            <a:r>
              <a:rPr lang="en-US" sz="2400" kern="1200" dirty="0">
                <a:solidFill>
                  <a:srgbClr val="000000"/>
                </a:solidFill>
                <a:latin typeface="Arial (Body)"/>
              </a:rPr>
              <a:t>s of the top three sites returned by each.</a:t>
            </a:r>
          </a:p>
          <a:p>
            <a:pPr marL="255600" lvl="1" indent="-255600" eaLnBrk="1" fontAlgn="auto" hangingPunct="1">
              <a:spcBef>
                <a:spcPts val="1500"/>
              </a:spcBef>
              <a:buFont typeface="Arial" panose="020B0604020202020204" pitchFamily="34" charset="0"/>
              <a:buChar char="•"/>
              <a:defRPr/>
            </a:pPr>
            <a:r>
              <a:rPr lang="en-US" sz="2400" kern="1200" dirty="0">
                <a:solidFill>
                  <a:srgbClr val="000000"/>
                </a:solidFill>
                <a:latin typeface="Arial (Body)"/>
              </a:rPr>
              <a:t>Comment on your findings.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Checkpoint 13.2 </a:t>
            </a:r>
            <a:r>
              <a:rPr lang="en-US" sz="2000" b="0" kern="1200" spc="-50" dirty="0" smtClean="0">
                <a:latin typeface="Times New Roman" panose="02020603050405020304" pitchFamily="18" charset="0"/>
                <a:ea typeface="+mj-ea"/>
                <a:cs typeface="+mj-cs"/>
              </a:rPr>
              <a:t>(2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432000" indent="-432000" eaLnBrk="1" hangingPunct="1">
              <a:buFont typeface="+mj-lt"/>
              <a:buAutoNum type="arabicPeriod" startAt="2"/>
              <a:tabLst/>
              <a:defRPr/>
            </a:pPr>
            <a:r>
              <a:rPr lang="en-US" altLang="en-US" sz="2400" kern="1200" dirty="0" smtClean="0">
                <a:solidFill>
                  <a:srgbClr val="000000"/>
                </a:solidFill>
                <a:latin typeface="Arial (Body)"/>
                <a:ea typeface="+mn-ea"/>
                <a:cs typeface="+mn-cs"/>
              </a:rPr>
              <a:t>How </a:t>
            </a:r>
            <a:r>
              <a:rPr lang="en-US" altLang="en-US" sz="2400" kern="1200" dirty="0">
                <a:solidFill>
                  <a:srgbClr val="000000"/>
                </a:solidFill>
                <a:latin typeface="Arial (Body)"/>
                <a:ea typeface="+mn-ea"/>
                <a:cs typeface="+mn-cs"/>
              </a:rPr>
              <a:t>can you determine if your web site has been indexed by a search </a:t>
            </a:r>
            <a:r>
              <a:rPr lang="en-US" altLang="en-US" sz="2400" kern="1200" dirty="0" smtClean="0">
                <a:solidFill>
                  <a:srgbClr val="000000"/>
                </a:solidFill>
                <a:latin typeface="Arial (Body)"/>
                <a:ea typeface="+mn-ea"/>
                <a:cs typeface="+mn-cs"/>
              </a:rPr>
              <a:t>engine?</a:t>
            </a:r>
            <a:endParaRPr lang="en-US" altLang="en-US" sz="2400" i="1" kern="1200" dirty="0">
              <a:solidFill>
                <a:srgbClr val="000000"/>
              </a:solidFill>
              <a:latin typeface="Arial (Body)"/>
              <a:ea typeface="+mn-ea"/>
              <a:cs typeface="+mn-cs"/>
            </a:endParaRPr>
          </a:p>
          <a:p>
            <a:pPr marL="432000" lvl="1" indent="0" eaLnBrk="1" hangingPunct="1">
              <a:spcBef>
                <a:spcPts val="1500"/>
              </a:spcBef>
              <a:buNone/>
              <a:defRPr/>
            </a:pPr>
            <a:r>
              <a:rPr lang="en-US" altLang="en-US" sz="2400" kern="1200" dirty="0" smtClean="0">
                <a:solidFill>
                  <a:srgbClr val="000000"/>
                </a:solidFill>
                <a:latin typeface="Arial (Body)"/>
                <a:ea typeface="+mn-ea"/>
                <a:cs typeface="+mn-cs"/>
              </a:rPr>
              <a:t>How </a:t>
            </a:r>
            <a:r>
              <a:rPr lang="en-US" altLang="en-US" sz="2400" kern="1200" dirty="0">
                <a:solidFill>
                  <a:srgbClr val="000000"/>
                </a:solidFill>
                <a:latin typeface="Arial (Body)"/>
                <a:ea typeface="+mn-ea"/>
                <a:cs typeface="+mn-cs"/>
              </a:rPr>
              <a:t>can you determine which search engines are being used to find your site</a:t>
            </a:r>
            <a:r>
              <a:rPr lang="en-US" altLang="en-US" sz="2400" kern="1200" dirty="0" smtClean="0">
                <a:solidFill>
                  <a:srgbClr val="000000"/>
                </a:solidFill>
                <a:latin typeface="Arial (Body)"/>
                <a:ea typeface="+mn-ea"/>
                <a:cs typeface="+mn-cs"/>
              </a:rPr>
              <a:t>?</a:t>
            </a:r>
            <a:endParaRPr lang="en-US" altLang="en-US" sz="2400" i="1" kern="1200" dirty="0">
              <a:solidFill>
                <a:srgbClr val="000000"/>
              </a:solidFill>
              <a:latin typeface="Arial (Body)"/>
              <a:ea typeface="+mn-ea"/>
              <a:cs typeface="+mn-cs"/>
            </a:endParaRPr>
          </a:p>
          <a:p>
            <a:pPr marL="432000" indent="-432000" eaLnBrk="1" hangingPunct="1">
              <a:buFont typeface="+mj-lt"/>
              <a:buAutoNum type="arabicPeriod" startAt="3"/>
              <a:tabLst/>
              <a:defRPr/>
            </a:pPr>
            <a:r>
              <a:rPr lang="en-US" altLang="en-US" sz="2400" kern="1200" dirty="0" smtClean="0">
                <a:solidFill>
                  <a:srgbClr val="000000"/>
                </a:solidFill>
                <a:latin typeface="Arial (Body)"/>
                <a:ea typeface="+mn-ea"/>
                <a:cs typeface="+mn-cs"/>
              </a:rPr>
              <a:t>List </a:t>
            </a:r>
            <a:r>
              <a:rPr lang="en-US" altLang="en-US" sz="2400" kern="1200" dirty="0">
                <a:solidFill>
                  <a:srgbClr val="000000"/>
                </a:solidFill>
                <a:latin typeface="Arial (Body)"/>
                <a:ea typeface="+mn-ea"/>
                <a:cs typeface="+mn-cs"/>
              </a:rPr>
              <a:t>four web site promotion methods that do not use search engines</a:t>
            </a:r>
            <a:r>
              <a:rPr lang="en-US" altLang="en-US" sz="2400" kern="1200" dirty="0" smtClean="0">
                <a:solidFill>
                  <a:srgbClr val="000000"/>
                </a:solidFill>
                <a:latin typeface="Arial (Body)"/>
                <a:ea typeface="+mn-ea"/>
                <a:cs typeface="+mn-cs"/>
              </a:rPr>
              <a:t>.</a:t>
            </a:r>
          </a:p>
          <a:p>
            <a:pPr marL="432000" indent="0" eaLnBrk="1" hangingPunct="1">
              <a:buNone/>
              <a:tabLst/>
              <a:defRPr/>
            </a:pPr>
            <a:r>
              <a:rPr lang="en-US" altLang="en-US" sz="2400" kern="1200" dirty="0" smtClean="0">
                <a:solidFill>
                  <a:srgbClr val="000000"/>
                </a:solidFill>
                <a:latin typeface="Arial (Body)"/>
                <a:ea typeface="+mn-ea"/>
                <a:cs typeface="+mn-cs"/>
              </a:rPr>
              <a:t>Which would be your first choice? Why?</a:t>
            </a:r>
            <a:endParaRPr lang="en-US" altLang="en-US" sz="2400" kern="1200" dirty="0">
              <a:solidFill>
                <a:srgbClr val="000000"/>
              </a:solidFill>
              <a:latin typeface="Arial (Body)"/>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Inline Frame</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1677352"/>
          </a:xfrm>
        </p:spPr>
        <p:txBody>
          <a:bodyPr>
            <a:spAutoFit/>
          </a:bodyPr>
          <a:lstStyle/>
          <a:p>
            <a:pPr marL="255651" indent="-255651" eaLnBrk="1" hangingPunct="1">
              <a:tabLst/>
              <a:defRPr/>
            </a:pPr>
            <a:r>
              <a:rPr lang="en-US" altLang="en-US" sz="2400" kern="1200" dirty="0" smtClean="0">
                <a:solidFill>
                  <a:srgbClr val="000000"/>
                </a:solidFill>
                <a:latin typeface="+mn-lt"/>
                <a:ea typeface="+mn-ea"/>
                <a:cs typeface="+mn-cs"/>
              </a:rPr>
              <a:t>Also called a floating frame</a:t>
            </a:r>
          </a:p>
          <a:p>
            <a:pPr marL="255651" indent="-255651" eaLnBrk="1" hangingPunct="1">
              <a:tabLst/>
              <a:defRPr/>
            </a:pPr>
            <a:r>
              <a:rPr lang="en-US" altLang="en-US" sz="2400" kern="1200" dirty="0" smtClean="0">
                <a:solidFill>
                  <a:srgbClr val="000000"/>
                </a:solidFill>
                <a:latin typeface="+mn-lt"/>
                <a:ea typeface="+mn-ea"/>
                <a:cs typeface="+mn-cs"/>
              </a:rPr>
              <a:t>Embeds one web page within another in a scrolling area</a:t>
            </a:r>
          </a:p>
          <a:p>
            <a:pPr marL="255651" indent="-255651" eaLnBrk="1" hangingPunct="1">
              <a:tabLst/>
              <a:defRPr/>
            </a:pPr>
            <a:r>
              <a:rPr lang="en-US" altLang="en-US" sz="2400" kern="1200" dirty="0" smtClean="0">
                <a:solidFill>
                  <a:srgbClr val="000000"/>
                </a:solidFill>
                <a:latin typeface="+mn-lt"/>
                <a:ea typeface="+mn-ea"/>
                <a:cs typeface="+mn-cs"/>
              </a:rPr>
              <a:t>Configure with the iframe element</a:t>
            </a:r>
            <a:endParaRPr lang="en-US" altLang="en-US" sz="2400" kern="1200" dirty="0">
              <a:solidFill>
                <a:srgbClr val="000000"/>
              </a:solidFill>
              <a:latin typeface="+mn-lt"/>
              <a:ea typeface="+mn-ea"/>
              <a:cs typeface="Times New Roman" panose="02020603050405020304" pitchFamily="18" charset="0"/>
            </a:endParaRPr>
          </a:p>
        </p:txBody>
      </p:sp>
      <p:pic>
        <p:nvPicPr>
          <p:cNvPr id="5" name="Picture 4" descr="Computer code has 5 lines. The lines read as follows. line 1. left angle bracket i frame s r c equals double quote trillium period h t m l double quote title equals double quote trillium wild flower double quote. line 2. height equals double quote 160 double quote name equals double quote flower double quote width equals double quote 350 double quote right parenthesis. line 3. description of the lovely spring wild flower semicolon the. line 4. left angle bracket a h r e f equals double quote trillium period h t m l double quote. target equals double quote underscore blank double quote right parenthesis. Trillium left angle bracket slash a right angle bracket. line 5. left angle bracket slash i frame right angle bracket."/>
          <p:cNvPicPr>
            <a:picLocks noChangeAspect="1"/>
          </p:cNvPicPr>
          <p:nvPr/>
        </p:nvPicPr>
        <p:blipFill rotWithShape="1">
          <a:blip r:embed="rId2"/>
          <a:srcRect t="35373" r="1668" b="26015"/>
          <a:stretch/>
        </p:blipFill>
        <p:spPr>
          <a:xfrm>
            <a:off x="853988" y="3298877"/>
            <a:ext cx="7498201" cy="192556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Popular Search Engines</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553968"/>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mn-cs"/>
              </a:rPr>
              <a:t>Market Share Survey Results for a Recent Month</a:t>
            </a:r>
            <a:r>
              <a:rPr lang="en-US" altLang="en-US" sz="2400" kern="1200" dirty="0" smtClean="0">
                <a:solidFill>
                  <a:srgbClr val="000000"/>
                </a:solidFill>
                <a:latin typeface="Arial (Body)"/>
                <a:ea typeface="+mn-ea"/>
                <a:cs typeface="+mn-cs"/>
              </a:rPr>
              <a:t>:</a:t>
            </a:r>
            <a:endParaRPr lang="en-US" altLang="en-US" sz="2400" kern="1200" dirty="0">
              <a:solidFill>
                <a:srgbClr val="000000"/>
              </a:solidFill>
              <a:latin typeface="Arial (Body)"/>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2442608733"/>
              </p:ext>
            </p:extLst>
          </p:nvPr>
        </p:nvGraphicFramePr>
        <p:xfrm>
          <a:off x="2500312" y="2458309"/>
          <a:ext cx="4143376" cy="1584960"/>
        </p:xfrm>
        <a:graphic>
          <a:graphicData uri="http://schemas.openxmlformats.org/drawingml/2006/table">
            <a:tbl>
              <a:tblPr firstRow="1" bandRow="1">
                <a:tableStyleId>{2D5ABB26-0587-4C30-8999-92F81FD0307C}</a:tableStyleId>
              </a:tblPr>
              <a:tblGrid>
                <a:gridCol w="2071688">
                  <a:extLst>
                    <a:ext uri="{9D8B030D-6E8A-4147-A177-3AD203B41FA5}">
                      <a16:colId xmlns:a16="http://schemas.microsoft.com/office/drawing/2014/main" val="442391152"/>
                    </a:ext>
                  </a:extLst>
                </a:gridCol>
                <a:gridCol w="2071688">
                  <a:extLst>
                    <a:ext uri="{9D8B030D-6E8A-4147-A177-3AD203B41FA5}">
                      <a16:colId xmlns:a16="http://schemas.microsoft.com/office/drawing/2014/main" val="3802498695"/>
                    </a:ext>
                  </a:extLst>
                </a:gridCol>
              </a:tblGrid>
              <a:tr h="370840">
                <a:tc>
                  <a:txBody>
                    <a:bodyPr/>
                    <a:lstStyle/>
                    <a:p>
                      <a:r>
                        <a:rPr lang="en-US" altLang="en-US" sz="2000" kern="1200" dirty="0" smtClean="0">
                          <a:solidFill>
                            <a:srgbClr val="000000"/>
                          </a:solidFill>
                          <a:latin typeface="+mn-lt"/>
                          <a:ea typeface="+mn-ea"/>
                          <a:cs typeface="+mn-cs"/>
                        </a:rPr>
                        <a:t>Google</a:t>
                      </a:r>
                      <a:endParaRPr lang="en-IN"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2000" dirty="0" smtClean="0">
                          <a:latin typeface="+mn-lt"/>
                        </a:rPr>
                        <a:t>77.98%</a:t>
                      </a:r>
                      <a:endParaRPr lang="en-US" altLang="en-US" sz="2000" kern="1200" dirty="0" smtClean="0">
                        <a:solidFill>
                          <a:srgbClr val="000000"/>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6838852"/>
                  </a:ext>
                </a:extLst>
              </a:tr>
              <a:tr h="370840">
                <a:tc>
                  <a:txBody>
                    <a:bodyPr/>
                    <a:lstStyle/>
                    <a:p>
                      <a:r>
                        <a:rPr lang="en-US" altLang="en-US" sz="2000" kern="1200" dirty="0" smtClean="0">
                          <a:solidFill>
                            <a:srgbClr val="000000"/>
                          </a:solidFill>
                          <a:latin typeface="+mn-lt"/>
                          <a:ea typeface="+mn-ea"/>
                          <a:cs typeface="+mn-cs"/>
                        </a:rPr>
                        <a:t>Bing</a:t>
                      </a:r>
                      <a:endParaRPr lang="en-IN"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2000" dirty="0" smtClean="0">
                          <a:latin typeface="+mn-lt"/>
                        </a:rPr>
                        <a:t>  7.81%</a:t>
                      </a:r>
                      <a:endParaRPr lang="en-US" altLang="en-US" sz="2000" kern="1200" dirty="0" smtClean="0">
                        <a:solidFill>
                          <a:srgbClr val="000000"/>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4390532"/>
                  </a:ext>
                </a:extLst>
              </a:tr>
              <a:tr h="370840">
                <a:tc>
                  <a:txBody>
                    <a:bodyPr/>
                    <a:lstStyle/>
                    <a:p>
                      <a:r>
                        <a:rPr lang="en-US" altLang="en-US" sz="2000" dirty="0" smtClean="0">
                          <a:latin typeface="+mn-lt"/>
                        </a:rPr>
                        <a:t>Baidu</a:t>
                      </a:r>
                      <a:endParaRPr lang="en-IN"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eaLnBrk="1" hangingPunct="1"/>
                      <a:r>
                        <a:rPr lang="en-US" altLang="en-US" sz="2000" dirty="0" smtClean="0">
                          <a:latin typeface="+mn-lt"/>
                        </a:rPr>
                        <a:t>  7.71%</a:t>
                      </a:r>
                      <a:endParaRPr lang="en-US" altLang="en-US"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5924820"/>
                  </a:ext>
                </a:extLst>
              </a:tr>
              <a:tr h="370840">
                <a:tc>
                  <a:txBody>
                    <a:bodyPr/>
                    <a:lstStyle/>
                    <a:p>
                      <a:r>
                        <a:rPr lang="en-US" altLang="en-US" sz="2000" kern="1200" dirty="0" smtClean="0">
                          <a:solidFill>
                            <a:srgbClr val="000000"/>
                          </a:solidFill>
                          <a:latin typeface="+mn-lt"/>
                          <a:ea typeface="+mn-ea"/>
                          <a:cs typeface="+mn-cs"/>
                        </a:rPr>
                        <a:t>Yahoo! </a:t>
                      </a:r>
                      <a:endParaRPr lang="en-IN"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eaLnBrk="1" hangingPunct="1"/>
                      <a:r>
                        <a:rPr lang="en-US" altLang="en-US" sz="2000" dirty="0" smtClean="0">
                          <a:latin typeface="+mn-lt"/>
                        </a:rPr>
                        <a:t>  5.05%</a:t>
                      </a:r>
                      <a:endParaRPr lang="en-US" altLang="en-US" sz="20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2559407"/>
                  </a:ext>
                </a:extLst>
              </a:tr>
            </a:tbl>
          </a:graphicData>
        </a:graphic>
      </p:graphicFrame>
      <p:sp>
        <p:nvSpPr>
          <p:cNvPr id="4" name="Text Placeholder 3"/>
          <p:cNvSpPr>
            <a:spLocks noGrp="1"/>
          </p:cNvSpPr>
          <p:nvPr>
            <p:ph type="body" idx="2"/>
          </p:nvPr>
        </p:nvSpPr>
        <p:spPr>
          <a:xfrm>
            <a:off x="457200" y="4347411"/>
            <a:ext cx="8229600" cy="1002511"/>
          </a:xfrm>
        </p:spPr>
        <p:txBody>
          <a:bodyPr/>
          <a:lstStyle/>
          <a:p>
            <a:pPr marL="0" lvl="0" indent="0" eaLnBrk="1" hangingPunct="1">
              <a:buNone/>
              <a:defRPr/>
            </a:pPr>
            <a:r>
              <a:rPr lang="en-US" altLang="en-US" sz="2400" kern="1200" dirty="0">
                <a:solidFill>
                  <a:srgbClr val="000000"/>
                </a:solidFill>
                <a:latin typeface="Arial (Body)"/>
                <a:ea typeface="+mn-ea"/>
              </a:rPr>
              <a:t>Source: </a:t>
            </a:r>
            <a:r>
              <a:rPr lang="en-US" altLang="en-US" sz="2400" kern="1200" dirty="0" smtClean="0">
                <a:solidFill>
                  <a:srgbClr val="000000"/>
                </a:solidFill>
                <a:latin typeface="Arial (Body)"/>
                <a:ea typeface="+mn-ea"/>
                <a:hlinkClick r:id="rId2" tooltip="http://www.netmarketshare.com/search-engine-market-share.aspx?qprid=4&amp;qpcustomd=0"/>
              </a:rPr>
              <a:t>http</a:t>
            </a:r>
            <a:r>
              <a:rPr lang="en-US" altLang="en-US" sz="2400" kern="1200" dirty="0">
                <a:solidFill>
                  <a:srgbClr val="000000"/>
                </a:solidFill>
                <a:latin typeface="Arial (Body)"/>
                <a:ea typeface="+mn-ea"/>
                <a:hlinkClick r:id="rId2" tooltip="http://www.netmarketshare.com/search-engine-market-share.aspx?qprid=4&amp;qpcustomd=0"/>
              </a:rPr>
              <a:t>://</a:t>
            </a:r>
            <a:r>
              <a:rPr lang="en-US" altLang="en-US" sz="2400" kern="1200" dirty="0" smtClean="0">
                <a:solidFill>
                  <a:srgbClr val="000000"/>
                </a:solidFill>
                <a:latin typeface="Arial (Body)"/>
                <a:ea typeface="+mn-ea"/>
                <a:hlinkClick r:id="rId2" tooltip="http://www.netmarketshare.com/search-engine-market-share.aspx?qprid=4&amp;qpcustomd=0"/>
              </a:rPr>
              <a:t>www.netmarketshare.com/search-engine-market-share.aspx?qprid=4&amp;qpcustomd=0</a:t>
            </a:r>
            <a:endParaRPr lang="en-US" altLang="en-US" sz="2400" kern="1200" dirty="0">
              <a:solidFill>
                <a:srgbClr val="000000"/>
              </a:solidFill>
              <a:latin typeface="Arial (Body)"/>
              <a:ea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74"/>
            <a:ext cx="8229600" cy="123107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Use the Iframe Element to Embed A Youtube Video</a:t>
            </a:r>
            <a:endParaRPr lang="en-US" kern="1200" spc="-50" dirty="0">
              <a:latin typeface="Times New Roman" panose="02020603050405020304" pitchFamily="18" charset="0"/>
              <a:ea typeface="+mj-ea"/>
              <a:cs typeface="+mj-cs"/>
            </a:endParaRPr>
          </a:p>
        </p:txBody>
      </p:sp>
      <p:pic>
        <p:nvPicPr>
          <p:cNvPr id="3" name="Picture 2" descr="Computer code has 5 lines. the lines read as follows. line 1. left angle bracket i frame s r c equals double quote h t t p colon slash slash w w w period YouTube period c o m slash embed slash video underscore I D double quote. line 2. width equals double quote 640 double quote height equals double quote 385 double quote right angle bracket. line 3, indented once. view the. line 4. left angle bracket a h r e f equals double quote h t t p s colon slash slash Youtu period be slash VIDEO underscore I D double quote right angle bracket. YouTube Video. line 5. left angle bracket slash i frame right angle bracket."/>
          <p:cNvPicPr>
            <a:picLocks noChangeAspect="1"/>
          </p:cNvPicPr>
          <p:nvPr/>
        </p:nvPicPr>
        <p:blipFill rotWithShape="1">
          <a:blip r:embed="rId3"/>
          <a:srcRect l="1755" t="3278" b="26257"/>
          <a:stretch/>
        </p:blipFill>
        <p:spPr>
          <a:xfrm>
            <a:off x="583442" y="2251881"/>
            <a:ext cx="7977116" cy="177421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Summary </a:t>
            </a:r>
            <a:r>
              <a:rPr lang="en-US" sz="2000" b="0" kern="1200" spc="-50" dirty="0" smtClean="0">
                <a:latin typeface="Times New Roman" panose="02020603050405020304" pitchFamily="18" charset="0"/>
                <a:ea typeface="+mj-ea"/>
                <a:cs typeface="+mj-cs"/>
              </a:rPr>
              <a:t>(1 of 2)</a:t>
            </a:r>
            <a:endParaRPr lang="en-US" sz="2000" b="0"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This chapter introduced concepts related to promoting your </a:t>
            </a:r>
            <a:r>
              <a:rPr lang="en-US" altLang="en-US" sz="2400" kern="1200" dirty="0" smtClean="0">
                <a:solidFill>
                  <a:srgbClr val="000000"/>
                </a:solidFill>
                <a:latin typeface="Arial (Body)"/>
                <a:ea typeface="+mn-ea"/>
                <a:cs typeface="Times New Roman" panose="02020603050405020304" pitchFamily="18" charset="0"/>
              </a:rPr>
              <a:t>website.</a:t>
            </a:r>
            <a:endParaRPr lang="en-US" altLang="en-US" sz="24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Techniques for search engine optimization were discussed.</a:t>
            </a:r>
          </a:p>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The activities involved in submitting websites to search engines and search directories were discussed along with </a:t>
            </a:r>
            <a:r>
              <a:rPr lang="en-US" altLang="en-US" sz="2400" kern="1200" dirty="0" smtClean="0">
                <a:solidFill>
                  <a:srgbClr val="000000"/>
                </a:solidFill>
                <a:latin typeface="Arial (Body)"/>
                <a:ea typeface="+mn-ea"/>
                <a:cs typeface="Times New Roman" panose="02020603050405020304" pitchFamily="18" charset="0"/>
              </a:rPr>
              <a:t>techniques</a:t>
            </a:r>
            <a:r>
              <a:rPr lang="en-US" altLang="en-US" sz="2400" kern="1200" baseline="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for </a:t>
            </a:r>
            <a:r>
              <a:rPr lang="en-US" altLang="en-US" sz="2400" kern="1200" dirty="0">
                <a:solidFill>
                  <a:srgbClr val="000000"/>
                </a:solidFill>
                <a:latin typeface="Arial (Body)"/>
                <a:ea typeface="+mn-ea"/>
                <a:cs typeface="Times New Roman" panose="02020603050405020304" pitchFamily="18" charset="0"/>
              </a:rPr>
              <a:t>making your website more useful to search </a:t>
            </a:r>
            <a:r>
              <a:rPr lang="en-US" altLang="en-US" sz="2400" kern="1200" dirty="0" smtClean="0">
                <a:solidFill>
                  <a:srgbClr val="000000"/>
                </a:solidFill>
                <a:latin typeface="Arial (Body)"/>
                <a:ea typeface="+mn-ea"/>
                <a:cs typeface="Times New Roman" panose="02020603050405020304" pitchFamily="18" charset="0"/>
              </a:rPr>
              <a:t>engines.</a:t>
            </a:r>
            <a:endParaRPr lang="en-US" altLang="en-US" sz="24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The new trend of social media optimization was introduced</a:t>
            </a:r>
            <a:r>
              <a:rPr lang="en-US" altLang="en-US" sz="2400" kern="1200" dirty="0" smtClean="0">
                <a:solidFill>
                  <a:srgbClr val="000000"/>
                </a:solidFill>
                <a:latin typeface="Arial (Body)"/>
                <a:ea typeface="+mn-ea"/>
                <a:cs typeface="Times New Roman" panose="02020603050405020304" pitchFamily="18" charset="0"/>
              </a:rPr>
              <a:t>.</a:t>
            </a:r>
            <a:endParaRPr lang="en-US" altLang="en-US" sz="2400" kern="1200" dirty="0">
              <a:solidFill>
                <a:srgbClr val="000000"/>
              </a:solidFill>
              <a:latin typeface="Arial (Body)"/>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kern="1200" spc="-50" dirty="0" smtClean="0">
                <a:latin typeface="Times New Roman" panose="02020603050405020304" pitchFamily="18" charset="0"/>
                <a:ea typeface="+mj-ea"/>
                <a:cs typeface="+mj-cs"/>
              </a:rPr>
              <a:t>Summary </a:t>
            </a:r>
            <a:r>
              <a:rPr lang="en-US" sz="2000" b="0" kern="1200" spc="-50" dirty="0" smtClean="0">
                <a:latin typeface="Times New Roman" panose="02020603050405020304" pitchFamily="18" charset="0"/>
                <a:ea typeface="+mj-ea"/>
              </a:rPr>
              <a:t>(2 </a:t>
            </a:r>
            <a:r>
              <a:rPr lang="en-US" sz="2000" b="0" kern="1200" spc="-50" dirty="0">
                <a:latin typeface="Times New Roman" panose="02020603050405020304" pitchFamily="18" charset="0"/>
                <a:ea typeface="+mj-ea"/>
              </a:rPr>
              <a:t>of 2)</a:t>
            </a:r>
            <a:endParaRPr lang="en-US" kern="1200" spc="-50" dirty="0">
              <a:latin typeface="Times New Roman" panose="02020603050405020304" pitchFamily="18" charset="0"/>
              <a:ea typeface="+mj-ea"/>
              <a:cs typeface="+mj-cs"/>
            </a:endParaRPr>
          </a:p>
        </p:txBody>
      </p:sp>
      <p:sp>
        <p:nvSpPr>
          <p:cNvPr id="3" name="Text Placeholder 2"/>
          <p:cNvSpPr>
            <a:spLocks noGrp="1"/>
          </p:cNvSpPr>
          <p:nvPr>
            <p:ph type="body" idx="1"/>
          </p:nvPr>
        </p:nvSpPr>
        <p:spPr/>
        <p:txBody>
          <a:bodyPr>
            <a:spAutoFit/>
          </a:bodyPr>
          <a:lstStyle/>
          <a:p>
            <a:pPr marL="255651" indent="-255651" eaLnBrk="1" hangingPunct="1">
              <a:tabLst/>
              <a:defRPr/>
            </a:pPr>
            <a:r>
              <a:rPr lang="en-US" altLang="en-US" sz="2400" kern="1200" dirty="0" smtClean="0">
                <a:solidFill>
                  <a:srgbClr val="000000"/>
                </a:solidFill>
                <a:latin typeface="Arial (Body)"/>
                <a:ea typeface="+mn-ea"/>
                <a:cs typeface="Times New Roman" panose="02020603050405020304" pitchFamily="18" charset="0"/>
              </a:rPr>
              <a:t>Other </a:t>
            </a:r>
            <a:r>
              <a:rPr lang="en-US" altLang="en-US" sz="2400" kern="1200" dirty="0">
                <a:solidFill>
                  <a:srgbClr val="000000"/>
                </a:solidFill>
                <a:latin typeface="Arial (Body)"/>
                <a:ea typeface="+mn-ea"/>
                <a:cs typeface="Times New Roman" panose="02020603050405020304" pitchFamily="18" charset="0"/>
              </a:rPr>
              <a:t>web site promotion activities such as banner ads and </a:t>
            </a:r>
            <a:r>
              <a:rPr lang="en-US" altLang="en-US" sz="2400" kern="1200" dirty="0" smtClean="0">
                <a:solidFill>
                  <a:srgbClr val="000000"/>
                </a:solidFill>
                <a:latin typeface="Arial (Body)"/>
                <a:ea typeface="+mn-ea"/>
                <a:cs typeface="Times New Roman" panose="02020603050405020304" pitchFamily="18" charset="0"/>
              </a:rPr>
              <a:t>Q</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R codes </a:t>
            </a:r>
            <a:r>
              <a:rPr lang="en-US" altLang="en-US" sz="2400" kern="1200" dirty="0">
                <a:solidFill>
                  <a:srgbClr val="000000"/>
                </a:solidFill>
                <a:latin typeface="Arial (Body)"/>
                <a:ea typeface="+mn-ea"/>
                <a:cs typeface="Times New Roman" panose="02020603050405020304" pitchFamily="18" charset="0"/>
              </a:rPr>
              <a:t>were also </a:t>
            </a:r>
            <a:r>
              <a:rPr lang="en-US" altLang="en-US" sz="2400" kern="1200" dirty="0" smtClean="0">
                <a:solidFill>
                  <a:srgbClr val="000000"/>
                </a:solidFill>
                <a:latin typeface="Arial (Body)"/>
                <a:ea typeface="+mn-ea"/>
                <a:cs typeface="Times New Roman" panose="02020603050405020304" pitchFamily="18" charset="0"/>
              </a:rPr>
              <a:t>discussed.</a:t>
            </a:r>
            <a:endParaRPr lang="en-US" altLang="en-US" sz="24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You can help the marketing staff by creating websites that work </a:t>
            </a:r>
            <a:r>
              <a:rPr lang="en-US" altLang="en-US" sz="2400" b="1" kern="1200" dirty="0">
                <a:solidFill>
                  <a:srgbClr val="000000"/>
                </a:solidFill>
                <a:latin typeface="Arial (Body)"/>
                <a:ea typeface="+mn-ea"/>
                <a:cs typeface="Times New Roman" panose="02020603050405020304" pitchFamily="18" charset="0"/>
              </a:rPr>
              <a:t>with </a:t>
            </a:r>
            <a:r>
              <a:rPr lang="en-US" altLang="en-US" sz="2400" kern="1200" dirty="0">
                <a:solidFill>
                  <a:srgbClr val="000000"/>
                </a:solidFill>
                <a:latin typeface="Arial (Body)"/>
                <a:ea typeface="+mn-ea"/>
                <a:cs typeface="Times New Roman" panose="02020603050405020304" pitchFamily="18" charset="0"/>
              </a:rPr>
              <a:t>search engines and directories by following the suggestions in this </a:t>
            </a:r>
            <a:r>
              <a:rPr lang="en-US" altLang="en-US" sz="2400" kern="1200" dirty="0" smtClean="0">
                <a:solidFill>
                  <a:srgbClr val="000000"/>
                </a:solidFill>
                <a:latin typeface="Arial (Body)"/>
                <a:ea typeface="+mn-ea"/>
                <a:cs typeface="Times New Roman" panose="02020603050405020304" pitchFamily="18" charset="0"/>
              </a:rPr>
              <a:t>chapter.</a:t>
            </a:r>
            <a:endParaRPr lang="en-US" altLang="en-US" sz="2400" kern="1200" dirty="0">
              <a:solidFill>
                <a:srgbClr val="000000"/>
              </a:solidFill>
              <a:latin typeface="Arial (Body)"/>
              <a:ea typeface="+mn-ea"/>
              <a:cs typeface="Times New Roman" panose="02020603050405020304" pitchFamily="18" charset="0"/>
            </a:endParaRPr>
          </a:p>
        </p:txBody>
      </p:sp>
    </p:spTree>
    <p:extLst>
      <p:ext uri="{BB962C8B-B14F-4D97-AF65-F5344CB8AC3E}">
        <p14:creationId xmlns:p14="http://schemas.microsoft.com/office/powerpoint/2010/main" val="4112851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txBox="1">
            <a:spLocks noGrp="1"/>
          </p:cNvSpPr>
          <p:nvPr>
            <p:ph type="title"/>
          </p:nvPr>
        </p:nvSpPr>
        <p:spPr>
          <a:xfrm>
            <a:off x="457200" y="604838"/>
            <a:ext cx="8229600" cy="708025"/>
          </a:xfrm>
        </p:spPr>
        <p:txBody>
          <a:bodyPr>
            <a:spAutoFit/>
          </a:bodyPr>
          <a:lstStyle/>
          <a:p>
            <a:pPr eaLnBrk="1" hangingPunct="1">
              <a:spcBef>
                <a:spcPct val="0"/>
              </a:spcBef>
              <a:buFont typeface="Times New Roman" panose="02020603050405020304" pitchFamily="18" charset="0"/>
              <a:buNone/>
            </a:pPr>
            <a:r>
              <a:rPr lang="en-US" altLang="en-US" dirty="0" smtClean="0">
                <a:latin typeface="Times New Roman" panose="02020603050405020304" pitchFamily="18" charset="0"/>
                <a:cs typeface="Times New Roman" panose="02020603050405020304" pitchFamily="18" charset="0"/>
                <a:sym typeface="Times New Roman" panose="02020603050405020304" pitchFamily="18" charset="0"/>
              </a:rPr>
              <a:t>Copyright</a:t>
            </a:r>
          </a:p>
        </p:txBody>
      </p:sp>
      <p:pic>
        <p:nvPicPr>
          <p:cNvPr id="51203" name="Picture 2" descr="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425" y="2309813"/>
            <a:ext cx="74231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Search Engine Components</a:t>
            </a:r>
            <a:endParaRPr lang="en-IN" dirty="0">
              <a:solidFill>
                <a:schemeClr val="tx2"/>
              </a:solidFill>
            </a:endParaRPr>
          </a:p>
        </p:txBody>
      </p:sp>
      <p:sp>
        <p:nvSpPr>
          <p:cNvPr id="3" name="Text Placeholder 2"/>
          <p:cNvSpPr>
            <a:spLocks noGrp="1"/>
          </p:cNvSpPr>
          <p:nvPr>
            <p:ph type="body" idx="1"/>
          </p:nvPr>
        </p:nvSpPr>
        <p:spPr>
          <a:xfrm>
            <a:off x="457200" y="1600200"/>
            <a:ext cx="8229600" cy="3347040"/>
          </a:xfrm>
        </p:spPr>
        <p:txBody>
          <a:bodyPr>
            <a:spAutoFit/>
          </a:bodyPr>
          <a:lstStyle/>
          <a:p>
            <a:pPr marL="255651" indent="-255651" eaLnBrk="1" hangingPunct="1">
              <a:tabLst/>
              <a:defRPr/>
            </a:pPr>
            <a:r>
              <a:rPr lang="en-US" altLang="en-US" sz="2400" kern="1200" dirty="0">
                <a:solidFill>
                  <a:srgbClr val="000000"/>
                </a:solidFill>
                <a:latin typeface="Arial (Body)"/>
                <a:ea typeface="+mn-ea"/>
                <a:cs typeface="Times New Roman" panose="02020603050405020304" pitchFamily="18" charset="0"/>
              </a:rPr>
              <a:t>Popular Search Engines:</a:t>
            </a:r>
          </a:p>
          <a:p>
            <a:pPr marL="741600" lvl="1" indent="-284400" eaLnBrk="1" hangingPunct="1">
              <a:buFontTx/>
              <a:buChar char="–"/>
              <a:defRPr/>
            </a:pPr>
            <a:r>
              <a:rPr lang="en-US" altLang="en-US" sz="2400" kern="1200" dirty="0">
                <a:solidFill>
                  <a:srgbClr val="000000"/>
                </a:solidFill>
                <a:latin typeface="Arial (Body)"/>
                <a:ea typeface="+mn-ea"/>
                <a:cs typeface="Times New Roman" panose="02020603050405020304" pitchFamily="18" charset="0"/>
              </a:rPr>
              <a:t>Google </a:t>
            </a:r>
            <a:r>
              <a:rPr lang="en-US" altLang="en-US" sz="2400" kern="1200" dirty="0">
                <a:solidFill>
                  <a:srgbClr val="000000"/>
                </a:solidFill>
                <a:latin typeface="Arial (Body)"/>
                <a:ea typeface="+mn-ea"/>
                <a:cs typeface="Times New Roman" panose="02020603050405020304" pitchFamily="18" charset="0"/>
                <a:hlinkClick r:id="rId2" tooltip="http://www.google.com/"/>
              </a:rPr>
              <a:t>http://www.google.com</a:t>
            </a:r>
            <a:endParaRPr lang="en-US" altLang="en-US" sz="2400" kern="1200" dirty="0">
              <a:solidFill>
                <a:srgbClr val="000000"/>
              </a:solidFill>
              <a:latin typeface="Arial (Body)"/>
              <a:ea typeface="+mn-ea"/>
              <a:cs typeface="Times New Roman" panose="02020603050405020304" pitchFamily="18" charset="0"/>
            </a:endParaRPr>
          </a:p>
          <a:p>
            <a:pPr marL="741600" lvl="1" indent="-284400"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Bing </a:t>
            </a:r>
            <a:r>
              <a:rPr lang="en-US" altLang="en-US" sz="2400" kern="1200" dirty="0">
                <a:solidFill>
                  <a:srgbClr val="000000"/>
                </a:solidFill>
                <a:latin typeface="Arial (Body)"/>
                <a:ea typeface="+mn-ea"/>
                <a:cs typeface="Times New Roman" panose="02020603050405020304" pitchFamily="18" charset="0"/>
                <a:hlinkClick r:id="rId3" tooltip="http://bing.com/"/>
              </a:rPr>
              <a:t>http://bing.com</a:t>
            </a:r>
            <a:endParaRPr lang="en-US" altLang="en-US" sz="24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400" kern="1200" dirty="0" smtClean="0">
                <a:solidFill>
                  <a:srgbClr val="000000"/>
                </a:solidFill>
                <a:latin typeface="Arial (Body)"/>
                <a:ea typeface="+mn-ea"/>
                <a:cs typeface="Times New Roman" panose="02020603050405020304" pitchFamily="18" charset="0"/>
              </a:rPr>
              <a:t>Search </a:t>
            </a:r>
            <a:r>
              <a:rPr lang="en-US" altLang="en-US" sz="2400" kern="1200" dirty="0">
                <a:solidFill>
                  <a:srgbClr val="000000"/>
                </a:solidFill>
                <a:latin typeface="Arial (Body)"/>
                <a:ea typeface="+mn-ea"/>
                <a:cs typeface="Times New Roman" panose="02020603050405020304" pitchFamily="18" charset="0"/>
              </a:rPr>
              <a:t>engines use the following </a:t>
            </a:r>
            <a:r>
              <a:rPr lang="en-US" altLang="en-US" sz="2400" kern="1200" dirty="0" smtClean="0">
                <a:solidFill>
                  <a:srgbClr val="000000"/>
                </a:solidFill>
                <a:latin typeface="Arial (Body)"/>
                <a:ea typeface="+mn-ea"/>
                <a:cs typeface="Times New Roman" panose="02020603050405020304" pitchFamily="18" charset="0"/>
              </a:rPr>
              <a:t>components:</a:t>
            </a:r>
            <a:endParaRPr lang="en-US" altLang="en-US" sz="2400" kern="1200" dirty="0">
              <a:solidFill>
                <a:srgbClr val="000000"/>
              </a:solidFill>
              <a:latin typeface="Arial (Body)"/>
              <a:ea typeface="+mn-ea"/>
              <a:cs typeface="Times New Roman" panose="02020603050405020304" pitchFamily="18" charset="0"/>
            </a:endParaRPr>
          </a:p>
          <a:p>
            <a:pPr marL="741600" lvl="1" indent="-284400"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Robot or “</a:t>
            </a:r>
            <a:r>
              <a:rPr lang="en-US" altLang="en-US" sz="2400" kern="1200" dirty="0" smtClean="0">
                <a:solidFill>
                  <a:srgbClr val="000000"/>
                </a:solidFill>
                <a:latin typeface="Arial (Body)"/>
                <a:ea typeface="+mn-ea"/>
                <a:cs typeface="Times New Roman" panose="02020603050405020304" pitchFamily="18" charset="0"/>
              </a:rPr>
              <a:t>spider”</a:t>
            </a:r>
            <a:endParaRPr lang="en-US" altLang="en-US" sz="2400" kern="1200" dirty="0">
              <a:solidFill>
                <a:srgbClr val="000000"/>
              </a:solidFill>
              <a:latin typeface="Arial (Body)"/>
              <a:ea typeface="+mn-ea"/>
              <a:cs typeface="Times New Roman" panose="02020603050405020304" pitchFamily="18" charset="0"/>
            </a:endParaRPr>
          </a:p>
          <a:p>
            <a:pPr marL="741600" lvl="1" indent="-284400"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Database (also used by search indexes)</a:t>
            </a:r>
          </a:p>
          <a:p>
            <a:pPr marL="741600" lvl="1" indent="-284400" eaLnBrk="1" hangingPunct="1">
              <a:buFont typeface="Arial" panose="020B0604020202020204" pitchFamily="34" charset="0"/>
              <a:buChar char="–"/>
              <a:defRPr/>
            </a:pPr>
            <a:r>
              <a:rPr lang="en-US" altLang="en-US" sz="2400" kern="1200" dirty="0">
                <a:solidFill>
                  <a:srgbClr val="000000"/>
                </a:solidFill>
                <a:latin typeface="Arial (Body)"/>
                <a:ea typeface="+mn-ea"/>
                <a:cs typeface="Times New Roman" panose="02020603050405020304" pitchFamily="18" charset="0"/>
              </a:rPr>
              <a:t>Search form (also used by search indexes)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dirty="0">
                <a:solidFill>
                  <a:schemeClr val="tx2"/>
                </a:solidFill>
              </a:rPr>
              <a:t>Search Engine Robot</a:t>
            </a:r>
            <a:endParaRPr lang="en-US" kern="1200" spc="-50" dirty="0">
              <a:solidFill>
                <a:schemeClr val="tx2"/>
              </a:solidFill>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7916779" cy="4493508"/>
          </a:xfrm>
        </p:spPr>
        <p:txBody>
          <a:bodyPr wrap="square">
            <a:spAutoFit/>
          </a:bodyPr>
          <a:lstStyle/>
          <a:p>
            <a:pPr marL="255651" indent="-255651" eaLnBrk="1" hangingPunct="1">
              <a:tabLst/>
              <a:defRPr/>
            </a:pPr>
            <a:r>
              <a:rPr lang="en-US" altLang="en-US" sz="2000" kern="1200" dirty="0" smtClean="0">
                <a:solidFill>
                  <a:srgbClr val="000000"/>
                </a:solidFill>
                <a:latin typeface="Arial (Body)"/>
                <a:ea typeface="+mn-ea"/>
                <a:cs typeface="Times New Roman" panose="02020603050405020304" pitchFamily="18" charset="0"/>
              </a:rPr>
              <a:t>Also </a:t>
            </a:r>
            <a:r>
              <a:rPr lang="en-US" altLang="en-US" sz="2000" kern="1200" dirty="0">
                <a:solidFill>
                  <a:srgbClr val="000000"/>
                </a:solidFill>
                <a:latin typeface="Arial (Body)"/>
                <a:ea typeface="+mn-ea"/>
                <a:cs typeface="Times New Roman" panose="02020603050405020304" pitchFamily="18" charset="0"/>
              </a:rPr>
              <a:t>called a spider or bot</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A computer program that follows hyperlinks </a:t>
            </a:r>
            <a:r>
              <a:rPr lang="en-US" altLang="en-US" sz="2000" kern="1200" dirty="0" smtClean="0">
                <a:solidFill>
                  <a:srgbClr val="000000"/>
                </a:solidFill>
                <a:latin typeface="Arial (Body)"/>
                <a:ea typeface="+mn-ea"/>
                <a:cs typeface="Times New Roman" panose="02020603050405020304" pitchFamily="18" charset="0"/>
              </a:rPr>
              <a:t>and </a:t>
            </a:r>
            <a:r>
              <a:rPr lang="en-US" altLang="en-US" sz="2000" kern="1200" dirty="0">
                <a:solidFill>
                  <a:srgbClr val="000000"/>
                </a:solidFill>
                <a:latin typeface="Arial (Body)"/>
                <a:ea typeface="+mn-ea"/>
                <a:cs typeface="Times New Roman" panose="02020603050405020304" pitchFamily="18" charset="0"/>
              </a:rPr>
              <a:t>“walks” the Web -- accessing and documenting web </a:t>
            </a:r>
            <a:r>
              <a:rPr lang="en-US" altLang="en-US" sz="2000" kern="1200" dirty="0" smtClean="0">
                <a:solidFill>
                  <a:srgbClr val="000000"/>
                </a:solidFill>
                <a:latin typeface="Arial (Body)"/>
                <a:ea typeface="+mn-ea"/>
                <a:cs typeface="Times New Roman" panose="02020603050405020304" pitchFamily="18" charset="0"/>
              </a:rPr>
              <a:t>pages.</a:t>
            </a:r>
            <a:endParaRPr lang="en-US" altLang="en-US" sz="2000" kern="1200" dirty="0">
              <a:solidFill>
                <a:srgbClr val="000000"/>
              </a:solidFill>
              <a:latin typeface="Arial (Body)"/>
              <a:ea typeface="+mn-ea"/>
              <a:cs typeface="Times New Roman" panose="02020603050405020304" pitchFamily="18" charset="0"/>
            </a:endParaRP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Categorizes the pages and stores information in a </a:t>
            </a:r>
            <a:r>
              <a:rPr lang="en-US" altLang="en-US" sz="2000" kern="1200" dirty="0" smtClean="0">
                <a:solidFill>
                  <a:srgbClr val="000000"/>
                </a:solidFill>
                <a:latin typeface="Arial (Body)"/>
                <a:ea typeface="+mn-ea"/>
                <a:cs typeface="Times New Roman" panose="02020603050405020304" pitchFamily="18" charset="0"/>
              </a:rPr>
              <a:t>database.</a:t>
            </a:r>
            <a:endParaRPr lang="en-US" altLang="en-US" sz="2000" kern="1200" dirty="0">
              <a:solidFill>
                <a:srgbClr val="000000"/>
              </a:solidFill>
              <a:latin typeface="Arial (Body)"/>
              <a:ea typeface="+mn-ea"/>
              <a:cs typeface="Times New Roman" panose="02020603050405020304" pitchFamily="18" charset="0"/>
            </a:endParaRPr>
          </a:p>
          <a:p>
            <a:pPr marL="255651" indent="-255651" eaLnBrk="1" hangingPunct="1">
              <a:tabLst/>
              <a:defRPr/>
            </a:pPr>
            <a:r>
              <a:rPr lang="en-US" altLang="en-US" sz="2000" kern="1200" dirty="0">
                <a:solidFill>
                  <a:srgbClr val="000000"/>
                </a:solidFill>
                <a:latin typeface="Arial (Body)"/>
                <a:ea typeface="+mn-ea"/>
                <a:cs typeface="Times New Roman" panose="02020603050405020304" pitchFamily="18" charset="0"/>
              </a:rPr>
              <a:t>May access the following components of web </a:t>
            </a:r>
            <a:r>
              <a:rPr lang="en-US" altLang="en-US" sz="2000" kern="1200" dirty="0" smtClean="0">
                <a:solidFill>
                  <a:srgbClr val="000000"/>
                </a:solidFill>
                <a:latin typeface="Arial (Body)"/>
                <a:ea typeface="+mn-ea"/>
                <a:cs typeface="Times New Roman" panose="02020603050405020304" pitchFamily="18" charset="0"/>
              </a:rPr>
              <a:t>pages:</a:t>
            </a:r>
            <a:endParaRPr lang="en-US" altLang="en-US" sz="2000" kern="1200" dirty="0">
              <a:solidFill>
                <a:srgbClr val="000000"/>
              </a:solidFill>
              <a:latin typeface="Arial (Body)"/>
              <a:ea typeface="+mn-ea"/>
              <a:cs typeface="Times New Roman" panose="02020603050405020304" pitchFamily="18" charset="0"/>
            </a:endParaRP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title</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meta tag keywords &amp; </a:t>
            </a:r>
            <a:r>
              <a:rPr lang="en-US" altLang="en-US" sz="2000" kern="1200" dirty="0" smtClean="0">
                <a:solidFill>
                  <a:srgbClr val="000000"/>
                </a:solidFill>
                <a:latin typeface="Arial (Body)"/>
                <a:ea typeface="+mn-ea"/>
                <a:cs typeface="Times New Roman" panose="02020603050405020304" pitchFamily="18" charset="0"/>
              </a:rPr>
              <a:t>meta </a:t>
            </a:r>
            <a:r>
              <a:rPr lang="en-US" altLang="en-US" sz="2000" kern="1200" dirty="0">
                <a:solidFill>
                  <a:srgbClr val="000000"/>
                </a:solidFill>
                <a:latin typeface="Arial (Body)"/>
                <a:ea typeface="+mn-ea"/>
                <a:cs typeface="Times New Roman" panose="02020603050405020304" pitchFamily="18" charset="0"/>
              </a:rPr>
              <a:t>tag description</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text in headings</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other text on the page</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hyperlinks</a:t>
            </a:r>
          </a:p>
          <a:p>
            <a:pPr marL="255651" indent="-255651" eaLnBrk="1" hangingPunct="1">
              <a:tabLst/>
              <a:defRPr/>
            </a:pPr>
            <a:r>
              <a:rPr lang="en-US" altLang="en-US" sz="2000" kern="1200" dirty="0" smtClean="0">
                <a:solidFill>
                  <a:srgbClr val="000000"/>
                </a:solidFill>
                <a:latin typeface="Arial (Body)"/>
                <a:ea typeface="+mn-ea"/>
                <a:cs typeface="Times New Roman" panose="02020603050405020304" pitchFamily="18" charset="0"/>
              </a:rPr>
              <a:t>See </a:t>
            </a:r>
            <a:r>
              <a:rPr lang="en-US" altLang="en-US" sz="2000" kern="1200" dirty="0">
                <a:solidFill>
                  <a:srgbClr val="000000"/>
                </a:solidFill>
                <a:latin typeface="Arial (Body)"/>
                <a:ea typeface="+mn-ea"/>
                <a:cs typeface="Times New Roman" panose="02020603050405020304" pitchFamily="18" charset="0"/>
                <a:hlinkClick r:id="rId2" tooltip="http://www.robotstxt.org/"/>
              </a:rPr>
              <a:t>http://www.robotstxt.org</a:t>
            </a:r>
            <a:endParaRPr lang="en-US" altLang="en-US" sz="2000" kern="1200" dirty="0">
              <a:solidFill>
                <a:srgbClr val="000000"/>
              </a:solidFill>
              <a:latin typeface="Arial (Body)"/>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dirty="0">
                <a:solidFill>
                  <a:schemeClr val="tx2"/>
                </a:solidFill>
              </a:rPr>
              <a:t>Search Engine Database</a:t>
            </a:r>
            <a:endParaRPr lang="en-US" kern="1200" spc="-50" dirty="0">
              <a:solidFill>
                <a:schemeClr val="tx2"/>
              </a:solidFill>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293453"/>
          </a:xfrm>
        </p:spPr>
        <p:txBody>
          <a:bodyPr>
            <a:spAutoFit/>
          </a:bodyPr>
          <a:lstStyle/>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Database:</a:t>
            </a:r>
          </a:p>
          <a:p>
            <a:pPr marL="256032" indent="-256032" eaLnBrk="1" hangingPunct="1">
              <a:defRPr/>
            </a:pPr>
            <a:r>
              <a:rPr lang="en-US" altLang="en-US" sz="2400" kern="1200" dirty="0">
                <a:solidFill>
                  <a:srgbClr val="000000"/>
                </a:solidFill>
                <a:latin typeface="Arial (Body)"/>
                <a:ea typeface="+mn-ea"/>
                <a:cs typeface="Times New Roman" panose="02020603050405020304" pitchFamily="18" charset="0"/>
              </a:rPr>
              <a:t>A collection of information organized so that its contents can easily be accessed, managed, and </a:t>
            </a:r>
            <a:r>
              <a:rPr lang="en-US" altLang="en-US" sz="2400" kern="1200" dirty="0" smtClean="0">
                <a:solidFill>
                  <a:srgbClr val="000000"/>
                </a:solidFill>
                <a:latin typeface="Arial (Body)"/>
                <a:ea typeface="+mn-ea"/>
                <a:cs typeface="Times New Roman" panose="02020603050405020304" pitchFamily="18" charset="0"/>
              </a:rPr>
              <a:t>updated.</a:t>
            </a:r>
            <a:endParaRPr lang="en-US" altLang="en-US" sz="2400" kern="1200" dirty="0">
              <a:solidFill>
                <a:srgbClr val="000000"/>
              </a:solidFill>
              <a:latin typeface="Arial (Body)"/>
              <a:ea typeface="+mn-ea"/>
              <a:cs typeface="Times New Roman" panose="02020603050405020304" pitchFamily="18" charset="0"/>
            </a:endParaRPr>
          </a:p>
          <a:p>
            <a:pPr marL="0" indent="0" eaLnBrk="1" hangingPunct="1">
              <a:buNone/>
              <a:tabLst/>
              <a:defRPr/>
            </a:pPr>
            <a:r>
              <a:rPr lang="en-US" altLang="en-US" sz="2400" kern="1200" dirty="0">
                <a:solidFill>
                  <a:srgbClr val="000000"/>
                </a:solidFill>
                <a:latin typeface="Arial (Body)"/>
                <a:ea typeface="+mn-ea"/>
                <a:cs typeface="Times New Roman" panose="02020603050405020304" pitchFamily="18" charset="0"/>
              </a:rPr>
              <a:t>Database Management Systems (</a:t>
            </a:r>
            <a:r>
              <a:rPr lang="en-US" altLang="en-US" sz="2400" kern="1200" dirty="0" smtClean="0">
                <a:solidFill>
                  <a:srgbClr val="000000"/>
                </a:solidFill>
                <a:latin typeface="Arial (Body)"/>
                <a:ea typeface="+mn-ea"/>
                <a:cs typeface="Times New Roman" panose="02020603050405020304" pitchFamily="18" charset="0"/>
              </a:rPr>
              <a:t>D</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B</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M</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S</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s)</a:t>
            </a:r>
            <a:endParaRPr lang="en-US" altLang="en-US" sz="2400" kern="1200" dirty="0">
              <a:solidFill>
                <a:srgbClr val="000000"/>
              </a:solidFill>
              <a:latin typeface="Arial (Body)"/>
              <a:ea typeface="+mn-ea"/>
              <a:cs typeface="Times New Roman" panose="02020603050405020304" pitchFamily="18" charset="0"/>
            </a:endParaRPr>
          </a:p>
          <a:p>
            <a:pPr marL="256032" indent="-256032" eaLnBrk="1" hangingPunct="1">
              <a:defRPr/>
            </a:pPr>
            <a:r>
              <a:rPr lang="en-US" altLang="en-US" sz="2400" kern="1200" dirty="0">
                <a:solidFill>
                  <a:srgbClr val="000000"/>
                </a:solidFill>
                <a:latin typeface="Arial (Body)"/>
                <a:ea typeface="+mn-ea"/>
                <a:cs typeface="Times New Roman" panose="02020603050405020304" pitchFamily="18" charset="0"/>
              </a:rPr>
              <a:t>Configure and manage database</a:t>
            </a:r>
          </a:p>
          <a:p>
            <a:pPr marL="740664" lvl="1" eaLnBrk="1" hangingPunct="1">
              <a:buFontTx/>
              <a:buChar char="–"/>
              <a:defRPr/>
            </a:pPr>
            <a:r>
              <a:rPr lang="en-US" altLang="en-US" sz="2400" kern="1200" dirty="0">
                <a:solidFill>
                  <a:srgbClr val="000000"/>
                </a:solidFill>
                <a:latin typeface="Arial (Body)"/>
                <a:ea typeface="+mn-ea"/>
                <a:cs typeface="Times New Roman" panose="02020603050405020304" pitchFamily="18" charset="0"/>
              </a:rPr>
              <a:t>Oracle, </a:t>
            </a:r>
            <a:r>
              <a:rPr lang="en-US" altLang="en-US" sz="2400" kern="1200" dirty="0" smtClean="0">
                <a:solidFill>
                  <a:srgbClr val="000000"/>
                </a:solidFill>
                <a:latin typeface="Arial (Body)"/>
                <a:ea typeface="+mn-ea"/>
                <a:cs typeface="Times New Roman" panose="02020603050405020304" pitchFamily="18" charset="0"/>
              </a:rPr>
              <a:t>My</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S</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Q</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L</a:t>
            </a:r>
            <a:r>
              <a:rPr lang="en-US" altLang="en-US" sz="2400" kern="1200" dirty="0">
                <a:solidFill>
                  <a:srgbClr val="000000"/>
                </a:solidFill>
                <a:latin typeface="Arial (Body)"/>
                <a:ea typeface="+mn-ea"/>
                <a:cs typeface="Times New Roman" panose="02020603050405020304" pitchFamily="18" charset="0"/>
              </a:rPr>
              <a:t>, Microsoft </a:t>
            </a:r>
            <a:r>
              <a:rPr lang="en-US" altLang="en-US" sz="2400" kern="1200" dirty="0" smtClean="0">
                <a:solidFill>
                  <a:srgbClr val="000000"/>
                </a:solidFill>
                <a:latin typeface="Arial (Body)"/>
                <a:ea typeface="+mn-ea"/>
                <a:cs typeface="Times New Roman" panose="02020603050405020304" pitchFamily="18" charset="0"/>
              </a:rPr>
              <a:t>S</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Q</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L Server</a:t>
            </a:r>
            <a:r>
              <a:rPr lang="en-US" altLang="en-US" sz="2400" kern="1200" dirty="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I</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B</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M D</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B</a:t>
            </a:r>
            <a:r>
              <a:rPr lang="en-US" altLang="en-US" sz="100" kern="1200" dirty="0" smtClean="0">
                <a:solidFill>
                  <a:srgbClr val="000000"/>
                </a:solidFill>
                <a:latin typeface="Arial (Body)"/>
                <a:ea typeface="+mn-ea"/>
                <a:cs typeface="Times New Roman" panose="02020603050405020304" pitchFamily="18" charset="0"/>
              </a:rPr>
              <a:t> </a:t>
            </a:r>
            <a:r>
              <a:rPr lang="en-US" altLang="en-US" sz="2400" kern="1200" dirty="0" smtClean="0">
                <a:solidFill>
                  <a:srgbClr val="000000"/>
                </a:solidFill>
                <a:latin typeface="Arial (Body)"/>
                <a:ea typeface="+mn-ea"/>
                <a:cs typeface="Times New Roman" panose="02020603050405020304" pitchFamily="18" charset="0"/>
              </a:rPr>
              <a:t>2</a:t>
            </a:r>
          </a:p>
          <a:p>
            <a:pPr marL="0" indent="0" eaLnBrk="1" hangingPunct="1">
              <a:buNone/>
              <a:tabLst/>
              <a:defRPr/>
            </a:pPr>
            <a:r>
              <a:rPr lang="en-US" altLang="en-US" sz="2400" kern="1200" dirty="0" smtClean="0">
                <a:solidFill>
                  <a:srgbClr val="000000"/>
                </a:solidFill>
                <a:latin typeface="Arial (Body)"/>
                <a:ea typeface="+mn-ea"/>
                <a:cs typeface="Times New Roman" panose="02020603050405020304" pitchFamily="18" charset="0"/>
              </a:rPr>
              <a:t>Search Engine Database</a:t>
            </a:r>
          </a:p>
          <a:p>
            <a:pPr marL="256032" indent="-256032" eaLnBrk="1" hangingPunct="1">
              <a:defRPr/>
            </a:pPr>
            <a:r>
              <a:rPr lang="en-US" altLang="en-US" sz="2400" kern="1200" dirty="0" smtClean="0">
                <a:solidFill>
                  <a:srgbClr val="000000"/>
                </a:solidFill>
                <a:latin typeface="Arial (Body)"/>
                <a:ea typeface="+mn-ea"/>
                <a:cs typeface="Times New Roman" panose="02020603050405020304" pitchFamily="18" charset="0"/>
              </a:rPr>
              <a:t>Contains </a:t>
            </a:r>
            <a:r>
              <a:rPr lang="en-US" altLang="en-US" sz="2400" kern="1200" dirty="0">
                <a:solidFill>
                  <a:srgbClr val="000000"/>
                </a:solidFill>
                <a:latin typeface="Arial (Body)"/>
                <a:ea typeface="+mn-ea"/>
                <a:cs typeface="Times New Roman" panose="02020603050405020304" pitchFamily="18" charset="0"/>
              </a:rPr>
              <a:t>information about web </a:t>
            </a:r>
            <a:r>
              <a:rPr lang="en-US" altLang="en-US" sz="2400" kern="1200" dirty="0" smtClean="0">
                <a:solidFill>
                  <a:srgbClr val="000000"/>
                </a:solidFill>
                <a:latin typeface="Arial (Body)"/>
                <a:ea typeface="+mn-ea"/>
                <a:cs typeface="Times New Roman" panose="02020603050405020304" pitchFamily="18" charset="0"/>
              </a:rPr>
              <a:t>pages</a:t>
            </a:r>
            <a:endParaRPr lang="en-US" altLang="en-US" sz="2400" kern="1200" dirty="0">
              <a:solidFill>
                <a:srgbClr val="000000"/>
              </a:solidFill>
              <a:latin typeface="Arial (Body)"/>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Aft>
                <a:spcPts val="0"/>
              </a:spcAft>
              <a:defRPr/>
            </a:pPr>
            <a:r>
              <a:rPr lang="en-US" dirty="0">
                <a:solidFill>
                  <a:schemeClr val="tx2"/>
                </a:solidFill>
              </a:rPr>
              <a:t>Search Engine </a:t>
            </a:r>
            <a:r>
              <a:rPr lang="en-US" dirty="0" smtClean="0">
                <a:solidFill>
                  <a:schemeClr val="tx2"/>
                </a:solidFill>
              </a:rPr>
              <a:t>Search Form </a:t>
            </a:r>
            <a:r>
              <a:rPr lang="en-US" sz="2000" b="0" kern="1200" spc="-50" dirty="0" smtClean="0">
                <a:solidFill>
                  <a:srgbClr val="007FA3"/>
                </a:solidFill>
                <a:latin typeface="Times New Roman" panose="02020603050405020304" pitchFamily="18" charset="0"/>
                <a:ea typeface="+mj-ea"/>
                <a:cs typeface="+mj-cs"/>
                <a:sym typeface="Times New Roman"/>
              </a:rPr>
              <a:t>(1 of 2)</a:t>
            </a:r>
            <a:endParaRPr lang="en-US" sz="2000" b="0" kern="1200" spc="-50" dirty="0">
              <a:solidFill>
                <a:srgbClr val="007FA3"/>
              </a:solidFill>
              <a:latin typeface="Times New Roman" panose="02020603050405020304" pitchFamily="18" charset="0"/>
              <a:ea typeface="+mj-ea"/>
              <a:cs typeface="+mj-cs"/>
              <a:sym typeface="Times New Roman"/>
            </a:endParaRPr>
          </a:p>
        </p:txBody>
      </p:sp>
      <p:sp>
        <p:nvSpPr>
          <p:cNvPr id="3" name="Content Placeholder 2"/>
          <p:cNvSpPr>
            <a:spLocks noGrp="1"/>
          </p:cNvSpPr>
          <p:nvPr>
            <p:ph type="body" idx="1"/>
          </p:nvPr>
        </p:nvSpPr>
        <p:spPr>
          <a:xfrm>
            <a:off x="457200" y="1600200"/>
            <a:ext cx="8229600" cy="2416016"/>
          </a:xfrm>
        </p:spPr>
        <p:txBody>
          <a:bodyPr>
            <a:spAutoFit/>
          </a:bodyPr>
          <a:lstStyle/>
          <a:p>
            <a:pPr marL="255651" indent="-255651" eaLnBrk="1" fontAlgn="auto" hangingPunct="1">
              <a:spcBef>
                <a:spcPts val="1500"/>
              </a:spcBef>
              <a:buClr>
                <a:srgbClr val="007FA3"/>
              </a:buClr>
              <a:buSzPct val="100000"/>
              <a:buFont typeface="Arial" panose="020B0604020202020204" pitchFamily="34" charset="0"/>
              <a:buChar char="•"/>
              <a:defRPr/>
            </a:pPr>
            <a:r>
              <a:rPr lang="en-US" sz="2400" kern="1200" dirty="0">
                <a:latin typeface="+mn-lt"/>
                <a:ea typeface="+mn-ea"/>
                <a:cs typeface="+mn-cs"/>
                <a:sym typeface="Arial"/>
              </a:rPr>
              <a:t>The part you are most familiar with</a:t>
            </a:r>
            <a:r>
              <a:rPr lang="en-US" sz="2400" kern="1200" dirty="0" smtClean="0">
                <a:latin typeface="+mn-lt"/>
                <a:ea typeface="+mn-ea"/>
                <a:cs typeface="+mn-cs"/>
                <a:sym typeface="Arial"/>
              </a:rPr>
              <a:t>!</a:t>
            </a:r>
            <a:endParaRPr lang="en-US" sz="2400" kern="1200" dirty="0">
              <a:latin typeface="+mn-lt"/>
              <a:ea typeface="+mn-ea"/>
              <a:cs typeface="+mn-cs"/>
              <a:sym typeface="Arial"/>
            </a:endParaRPr>
          </a:p>
          <a:p>
            <a:pPr marL="255651" indent="-255651" eaLnBrk="1" fontAlgn="auto" hangingPunct="1">
              <a:spcBef>
                <a:spcPts val="1500"/>
              </a:spcBef>
              <a:buClr>
                <a:srgbClr val="007FA3"/>
              </a:buClr>
              <a:buSzPct val="100000"/>
              <a:buFont typeface="Arial" panose="020B0604020202020204" pitchFamily="34" charset="0"/>
              <a:buChar char="•"/>
              <a:defRPr/>
            </a:pPr>
            <a:r>
              <a:rPr lang="en-US" sz="2400" kern="1200" dirty="0">
                <a:latin typeface="+mn-lt"/>
                <a:ea typeface="+mn-ea"/>
                <a:cs typeface="Arial" pitchFamily="34" charset="0"/>
                <a:sym typeface="Arial"/>
              </a:rPr>
              <a:t>The search form is the graphical user interface that allows a user to request a word or phrase to search </a:t>
            </a:r>
            <a:r>
              <a:rPr lang="en-US" sz="2400" kern="1200" dirty="0" smtClean="0">
                <a:latin typeface="+mn-lt"/>
                <a:ea typeface="+mn-ea"/>
                <a:cs typeface="Arial" pitchFamily="34" charset="0"/>
                <a:sym typeface="Arial"/>
              </a:rPr>
              <a:t>for.</a:t>
            </a:r>
            <a:endParaRPr lang="en-US" sz="2400" kern="1200" dirty="0">
              <a:latin typeface="+mn-lt"/>
              <a:ea typeface="+mn-ea"/>
              <a:cs typeface="Arial" pitchFamily="34" charset="0"/>
              <a:sym typeface="Arial"/>
            </a:endParaRPr>
          </a:p>
          <a:p>
            <a:pPr marL="255651" indent="-255651" eaLnBrk="1" fontAlgn="auto" hangingPunct="1">
              <a:spcBef>
                <a:spcPts val="1500"/>
              </a:spcBef>
              <a:buClr>
                <a:srgbClr val="007FA3"/>
              </a:buClr>
              <a:buSzPct val="100000"/>
              <a:buFont typeface="Arial" panose="020B0604020202020204" pitchFamily="34" charset="0"/>
              <a:buChar char="•"/>
              <a:defRPr/>
            </a:pPr>
            <a:r>
              <a:rPr lang="en-US" sz="2400" kern="1200" dirty="0">
                <a:latin typeface="+mn-lt"/>
                <a:ea typeface="+mn-ea"/>
                <a:cs typeface="Arial" pitchFamily="34" charset="0"/>
                <a:sym typeface="Arial"/>
              </a:rPr>
              <a:t>The visitor to the search engine types words (called keywords) related to their search into the text </a:t>
            </a:r>
            <a:r>
              <a:rPr lang="en-US" sz="2400" kern="1200" dirty="0" smtClean="0">
                <a:latin typeface="+mn-lt"/>
                <a:ea typeface="+mn-ea"/>
                <a:cs typeface="Arial" pitchFamily="34" charset="0"/>
                <a:sym typeface="Arial"/>
              </a:rPr>
              <a:t>box.</a:t>
            </a:r>
            <a:endParaRPr lang="en-US" sz="2400" kern="1200" dirty="0">
              <a:latin typeface="+mn-lt"/>
              <a:ea typeface="+mn-ea"/>
              <a:cs typeface="Arial" pitchFamily="34" charset="0"/>
              <a:sym typeface="Arial"/>
            </a:endParaRPr>
          </a:p>
        </p:txBody>
      </p:sp>
      <p:pic>
        <p:nvPicPr>
          <p:cNvPr id="5" name="Picture 4" descr="A screen shot of a google search bar includes the following buttons from left to right. Google search. I'm feeling lucky. Searc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365" y="4418603"/>
            <a:ext cx="6977271" cy="124775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Bef>
                <a:spcPct val="0"/>
              </a:spcBef>
              <a:spcAft>
                <a:spcPts val="0"/>
              </a:spcAft>
              <a:buClrTx/>
              <a:defRPr/>
            </a:pPr>
            <a:r>
              <a:rPr lang="en-US" dirty="0">
                <a:solidFill>
                  <a:schemeClr val="tx2"/>
                </a:solidFill>
              </a:rPr>
              <a:t>Search Engine Search Form </a:t>
            </a:r>
            <a:r>
              <a:rPr lang="en-US" sz="2000" b="0" kern="1200" spc="-50" dirty="0" smtClean="0">
                <a:latin typeface="Times New Roman" panose="02020603050405020304" pitchFamily="18" charset="0"/>
              </a:rPr>
              <a:t>(2 </a:t>
            </a:r>
            <a:r>
              <a:rPr lang="en-US" sz="2000" b="0" kern="1200" spc="-50" dirty="0">
                <a:latin typeface="Times New Roman" panose="02020603050405020304" pitchFamily="18" charset="0"/>
              </a:rPr>
              <a:t>of 2)</a:t>
            </a:r>
            <a:endParaRPr lang="en-US" kern="1200" spc="-50" dirty="0">
              <a:latin typeface="Times New Roman" panose="02020603050405020304" pitchFamily="18" charset="0"/>
              <a:ea typeface="+mj-ea"/>
            </a:endParaRPr>
          </a:p>
        </p:txBody>
      </p:sp>
      <p:sp>
        <p:nvSpPr>
          <p:cNvPr id="3" name="Text Placeholder 2"/>
          <p:cNvSpPr>
            <a:spLocks noGrp="1"/>
          </p:cNvSpPr>
          <p:nvPr>
            <p:ph type="body" idx="1"/>
          </p:nvPr>
        </p:nvSpPr>
        <p:spPr/>
        <p:txBody>
          <a:bodyPr/>
          <a:lstStyle/>
          <a:p>
            <a:pPr marL="255651" indent="-255651" eaLnBrk="1" fontAlgn="auto" hangingPunct="1">
              <a:tabLst/>
              <a:defRPr/>
            </a:pPr>
            <a:r>
              <a:rPr lang="en-US" sz="2400" kern="1200" dirty="0" smtClean="0">
                <a:solidFill>
                  <a:srgbClr val="000000"/>
                </a:solidFill>
                <a:latin typeface="Arial (Body)"/>
                <a:ea typeface="+mn-ea"/>
                <a:cs typeface="Arial" pitchFamily="34" charset="0"/>
              </a:rPr>
              <a:t>When </a:t>
            </a:r>
            <a:r>
              <a:rPr lang="en-US" sz="2400" kern="1200" dirty="0">
                <a:solidFill>
                  <a:srgbClr val="000000"/>
                </a:solidFill>
                <a:latin typeface="Arial (Body)"/>
                <a:ea typeface="+mn-ea"/>
                <a:cs typeface="Arial" pitchFamily="34" charset="0"/>
              </a:rPr>
              <a:t>the form is submitted, the data typed into the text box is sent to server-side processing that searches the </a:t>
            </a:r>
            <a:r>
              <a:rPr lang="en-US" sz="2400" kern="1200" dirty="0" smtClean="0">
                <a:solidFill>
                  <a:srgbClr val="000000"/>
                </a:solidFill>
                <a:latin typeface="Arial (Body)"/>
                <a:ea typeface="+mn-ea"/>
                <a:cs typeface="Arial" pitchFamily="34" charset="0"/>
              </a:rPr>
              <a:t>database</a:t>
            </a:r>
            <a:r>
              <a:rPr lang="en-US" sz="2400" kern="1200" baseline="0" dirty="0" smtClean="0">
                <a:solidFill>
                  <a:srgbClr val="000000"/>
                </a:solidFill>
                <a:latin typeface="Arial (Body)"/>
                <a:ea typeface="+mn-ea"/>
                <a:cs typeface="Arial" pitchFamily="34" charset="0"/>
              </a:rPr>
              <a:t> </a:t>
            </a:r>
            <a:r>
              <a:rPr lang="en-US" sz="2400" kern="1200" dirty="0" smtClean="0">
                <a:solidFill>
                  <a:srgbClr val="000000"/>
                </a:solidFill>
                <a:latin typeface="Arial (Body)"/>
                <a:ea typeface="+mn-ea"/>
                <a:cs typeface="Arial" pitchFamily="34" charset="0"/>
              </a:rPr>
              <a:t>using </a:t>
            </a:r>
            <a:r>
              <a:rPr lang="en-US" sz="2400" kern="1200" dirty="0">
                <a:solidFill>
                  <a:srgbClr val="000000"/>
                </a:solidFill>
                <a:latin typeface="Arial (Body)"/>
                <a:ea typeface="+mn-ea"/>
                <a:cs typeface="Arial" pitchFamily="34" charset="0"/>
              </a:rPr>
              <a:t>the keywords you have </a:t>
            </a:r>
            <a:r>
              <a:rPr lang="en-US" sz="2400" kern="1200" dirty="0" smtClean="0">
                <a:solidFill>
                  <a:srgbClr val="000000"/>
                </a:solidFill>
                <a:latin typeface="Arial (Body)"/>
                <a:ea typeface="+mn-ea"/>
                <a:cs typeface="Arial" pitchFamily="34" charset="0"/>
              </a:rPr>
              <a:t>entered.</a:t>
            </a:r>
            <a:endParaRPr lang="en-US" sz="2400" kern="1200" dirty="0">
              <a:solidFill>
                <a:srgbClr val="000000"/>
              </a:solidFill>
              <a:latin typeface="Arial (Body)"/>
              <a:ea typeface="+mn-ea"/>
              <a:cs typeface="Arial" pitchFamily="34" charset="0"/>
            </a:endParaRPr>
          </a:p>
          <a:p>
            <a:pPr marL="255651" indent="-255651" eaLnBrk="1" fontAlgn="auto" hangingPunct="1">
              <a:tabLst/>
              <a:defRPr/>
            </a:pPr>
            <a:r>
              <a:rPr lang="en-US" sz="2400" kern="1200" dirty="0">
                <a:solidFill>
                  <a:srgbClr val="000000"/>
                </a:solidFill>
                <a:latin typeface="Arial (Body)"/>
                <a:ea typeface="+mn-ea"/>
                <a:cs typeface="Arial" pitchFamily="34" charset="0"/>
              </a:rPr>
              <a:t>The search results (also called a result set) is a list that contains information such as the </a:t>
            </a:r>
            <a:r>
              <a:rPr lang="en-US" sz="2400" kern="1200" dirty="0" smtClean="0">
                <a:solidFill>
                  <a:srgbClr val="000000"/>
                </a:solidFill>
                <a:latin typeface="Arial (Body)"/>
                <a:ea typeface="+mn-ea"/>
                <a:cs typeface="Arial" pitchFamily="34" charset="0"/>
              </a:rPr>
              <a:t>U</a:t>
            </a:r>
            <a:r>
              <a:rPr lang="en-US" sz="100" kern="1200" dirty="0" smtClean="0">
                <a:solidFill>
                  <a:srgbClr val="000000"/>
                </a:solidFill>
                <a:latin typeface="Arial (Body)"/>
                <a:ea typeface="+mn-ea"/>
                <a:cs typeface="Arial" pitchFamily="34" charset="0"/>
              </a:rPr>
              <a:t> </a:t>
            </a:r>
            <a:r>
              <a:rPr lang="en-US" sz="2400" kern="1200" dirty="0" smtClean="0">
                <a:solidFill>
                  <a:srgbClr val="000000"/>
                </a:solidFill>
                <a:latin typeface="Arial (Body)"/>
                <a:ea typeface="+mn-ea"/>
                <a:cs typeface="Arial" pitchFamily="34" charset="0"/>
              </a:rPr>
              <a:t>R</a:t>
            </a:r>
            <a:r>
              <a:rPr lang="en-US" sz="100" kern="1200" dirty="0" smtClean="0">
                <a:solidFill>
                  <a:srgbClr val="000000"/>
                </a:solidFill>
                <a:latin typeface="Arial (Body)"/>
                <a:ea typeface="+mn-ea"/>
                <a:cs typeface="Arial" pitchFamily="34" charset="0"/>
              </a:rPr>
              <a:t> </a:t>
            </a:r>
            <a:r>
              <a:rPr lang="en-US" sz="2400" kern="1200" dirty="0" smtClean="0">
                <a:solidFill>
                  <a:srgbClr val="000000"/>
                </a:solidFill>
                <a:latin typeface="Arial (Body)"/>
                <a:ea typeface="+mn-ea"/>
                <a:cs typeface="Arial" pitchFamily="34" charset="0"/>
              </a:rPr>
              <a:t>L</a:t>
            </a:r>
            <a:r>
              <a:rPr lang="en-US" sz="100" kern="1200" dirty="0" smtClean="0">
                <a:solidFill>
                  <a:srgbClr val="000000"/>
                </a:solidFill>
                <a:latin typeface="Arial (Body)"/>
                <a:ea typeface="+mn-ea"/>
                <a:cs typeface="Arial" pitchFamily="34" charset="0"/>
              </a:rPr>
              <a:t> </a:t>
            </a:r>
            <a:r>
              <a:rPr lang="en-US" sz="2400" kern="1200" dirty="0" smtClean="0">
                <a:solidFill>
                  <a:srgbClr val="000000"/>
                </a:solidFill>
                <a:latin typeface="Arial (Body)"/>
                <a:ea typeface="+mn-ea"/>
                <a:cs typeface="Arial" pitchFamily="34" charset="0"/>
              </a:rPr>
              <a:t>s </a:t>
            </a:r>
            <a:r>
              <a:rPr lang="en-US" sz="2400" kern="1200" dirty="0">
                <a:solidFill>
                  <a:srgbClr val="000000"/>
                </a:solidFill>
                <a:latin typeface="Arial (Body)"/>
                <a:ea typeface="+mn-ea"/>
                <a:cs typeface="Arial" pitchFamily="34" charset="0"/>
              </a:rPr>
              <a:t>for web pages that </a:t>
            </a:r>
            <a:r>
              <a:rPr lang="en-US" sz="2400" kern="1200" dirty="0" smtClean="0">
                <a:solidFill>
                  <a:srgbClr val="000000"/>
                </a:solidFill>
                <a:latin typeface="Arial (Body)"/>
                <a:ea typeface="+mn-ea"/>
                <a:cs typeface="Arial" pitchFamily="34" charset="0"/>
              </a:rPr>
              <a:t>meet</a:t>
            </a:r>
            <a:r>
              <a:rPr lang="en-US" sz="2400" kern="1200" baseline="0" dirty="0" smtClean="0">
                <a:solidFill>
                  <a:srgbClr val="000000"/>
                </a:solidFill>
                <a:latin typeface="Arial (Body)"/>
                <a:ea typeface="+mn-ea"/>
                <a:cs typeface="Arial" pitchFamily="34" charset="0"/>
              </a:rPr>
              <a:t> </a:t>
            </a:r>
            <a:r>
              <a:rPr lang="en-US" sz="2400" kern="1200" dirty="0" smtClean="0">
                <a:solidFill>
                  <a:srgbClr val="000000"/>
                </a:solidFill>
                <a:latin typeface="Arial (Body)"/>
                <a:ea typeface="+mn-ea"/>
                <a:cs typeface="Arial" pitchFamily="34" charset="0"/>
              </a:rPr>
              <a:t>your criteria.</a:t>
            </a:r>
            <a:endParaRPr lang="en-US" sz="2400" kern="1200" dirty="0">
              <a:solidFill>
                <a:srgbClr val="000000"/>
              </a:solidFill>
              <a:latin typeface="Arial (Body)"/>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4794"/>
            <a:ext cx="8229600" cy="707856"/>
          </a:xfrm>
        </p:spPr>
        <p:txBody>
          <a:bodyPr>
            <a:spAutoFit/>
          </a:bodyPr>
          <a:lstStyle/>
          <a:p>
            <a:pPr eaLnBrk="1" fontAlgn="auto" hangingPunct="1">
              <a:spcBef>
                <a:spcPct val="0"/>
              </a:spcBef>
              <a:spcAft>
                <a:spcPts val="0"/>
              </a:spcAft>
              <a:buClrTx/>
              <a:defRPr/>
            </a:pPr>
            <a:r>
              <a:rPr lang="en-US" dirty="0">
                <a:solidFill>
                  <a:schemeClr val="tx2"/>
                </a:solidFill>
              </a:rPr>
              <a:t>Search Engine Results Page (</a:t>
            </a:r>
            <a:r>
              <a:rPr lang="en-US" dirty="0" smtClean="0">
                <a:solidFill>
                  <a:schemeClr val="tx2"/>
                </a:solidFill>
              </a:rPr>
              <a:t>S</a:t>
            </a:r>
            <a:r>
              <a:rPr lang="en-US" sz="100" dirty="0" smtClean="0">
                <a:solidFill>
                  <a:schemeClr val="tx2"/>
                </a:solidFill>
              </a:rPr>
              <a:t> </a:t>
            </a:r>
            <a:r>
              <a:rPr lang="en-US" dirty="0" smtClean="0">
                <a:solidFill>
                  <a:schemeClr val="tx2"/>
                </a:solidFill>
              </a:rPr>
              <a:t>E</a:t>
            </a:r>
            <a:r>
              <a:rPr lang="en-US" sz="100" dirty="0" smtClean="0">
                <a:solidFill>
                  <a:schemeClr val="tx2"/>
                </a:solidFill>
              </a:rPr>
              <a:t> </a:t>
            </a:r>
            <a:r>
              <a:rPr lang="en-US" dirty="0" smtClean="0">
                <a:solidFill>
                  <a:schemeClr val="tx2"/>
                </a:solidFill>
              </a:rPr>
              <a:t>R</a:t>
            </a:r>
            <a:r>
              <a:rPr lang="en-US" sz="100" dirty="0" smtClean="0">
                <a:solidFill>
                  <a:schemeClr val="tx2"/>
                </a:solidFill>
              </a:rPr>
              <a:t> </a:t>
            </a:r>
            <a:r>
              <a:rPr lang="en-US" dirty="0" smtClean="0">
                <a:solidFill>
                  <a:schemeClr val="tx2"/>
                </a:solidFill>
              </a:rPr>
              <a:t>P</a:t>
            </a:r>
            <a:r>
              <a:rPr lang="en-US" dirty="0">
                <a:solidFill>
                  <a:schemeClr val="tx2"/>
                </a:solidFill>
              </a:rPr>
              <a:t>)</a:t>
            </a:r>
            <a:endParaRPr lang="en-US" kern="1200" spc="-50" dirty="0">
              <a:solidFill>
                <a:schemeClr val="tx2"/>
              </a:solidFill>
              <a:latin typeface="Times New Roman" panose="02020603050405020304" pitchFamily="18" charset="0"/>
              <a:ea typeface="+mj-ea"/>
              <a:cs typeface="+mj-cs"/>
            </a:endParaRPr>
          </a:p>
        </p:txBody>
      </p:sp>
      <p:sp>
        <p:nvSpPr>
          <p:cNvPr id="3" name="Text Placeholder 2"/>
          <p:cNvSpPr>
            <a:spLocks noGrp="1"/>
          </p:cNvSpPr>
          <p:nvPr>
            <p:ph type="body" idx="1"/>
          </p:nvPr>
        </p:nvSpPr>
        <p:spPr>
          <a:xfrm>
            <a:off x="457200" y="1600200"/>
            <a:ext cx="8229600" cy="4262675"/>
          </a:xfrm>
        </p:spPr>
        <p:txBody>
          <a:bodyPr>
            <a:spAutoFit/>
          </a:bodyPr>
          <a:lstStyle/>
          <a:p>
            <a:pPr marL="255651" indent="-255651" eaLnBrk="1" hangingPunct="1">
              <a:tabLst/>
              <a:defRPr/>
            </a:pPr>
            <a:r>
              <a:rPr lang="en-US" altLang="en-US" sz="2000" kern="1200" dirty="0">
                <a:solidFill>
                  <a:srgbClr val="000000"/>
                </a:solidFill>
                <a:latin typeface="Arial (Body)"/>
                <a:ea typeface="+mn-ea"/>
                <a:cs typeface="Times New Roman" panose="02020603050405020304" pitchFamily="18" charset="0"/>
              </a:rPr>
              <a:t>A list of items that describe web pages matching the search terms.</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Each item contains a link to a page along with additional information that might include the page title, a </a:t>
            </a:r>
            <a:r>
              <a:rPr lang="en-US" altLang="en-US" sz="2000" kern="1200" dirty="0" smtClean="0">
                <a:solidFill>
                  <a:srgbClr val="000000"/>
                </a:solidFill>
                <a:latin typeface="Arial (Body)"/>
                <a:ea typeface="+mn-ea"/>
                <a:cs typeface="Times New Roman" panose="02020603050405020304" pitchFamily="18" charset="0"/>
              </a:rPr>
              <a:t>brief</a:t>
            </a:r>
            <a:r>
              <a:rPr lang="en-US" altLang="en-US" sz="2000" kern="1200" baseline="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description</a:t>
            </a:r>
            <a:r>
              <a:rPr lang="en-US" altLang="en-US" sz="2000" kern="1200" dirty="0">
                <a:solidFill>
                  <a:srgbClr val="000000"/>
                </a:solidFill>
                <a:latin typeface="Arial (Body)"/>
                <a:ea typeface="+mn-ea"/>
                <a:cs typeface="Times New Roman" panose="02020603050405020304" pitchFamily="18" charset="0"/>
              </a:rPr>
              <a:t>, the first few lines of text, the size of the page, and so on.</a:t>
            </a:r>
          </a:p>
          <a:p>
            <a:pPr marL="255651" indent="-255651" eaLnBrk="1" hangingPunct="1">
              <a:tabLst/>
              <a:defRPr/>
            </a:pPr>
            <a:r>
              <a:rPr lang="en-US" altLang="en-US" sz="2000" kern="1200" dirty="0">
                <a:solidFill>
                  <a:srgbClr val="000000"/>
                </a:solidFill>
                <a:latin typeface="Arial (Body)"/>
                <a:ea typeface="+mn-ea"/>
                <a:cs typeface="Times New Roman" panose="02020603050405020304" pitchFamily="18" charset="0"/>
              </a:rPr>
              <a:t>The order the web page items are displayed in the </a:t>
            </a:r>
            <a:r>
              <a:rPr lang="en-US" altLang="en-US" sz="2000" kern="1200" dirty="0" smtClean="0">
                <a:solidFill>
                  <a:srgbClr val="000000"/>
                </a:solidFill>
                <a:latin typeface="Arial (Body)"/>
                <a:ea typeface="+mn-ea"/>
                <a:cs typeface="Times New Roman" panose="02020603050405020304" pitchFamily="18" charset="0"/>
              </a:rPr>
              <a:t>S</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E</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R</a:t>
            </a:r>
            <a:r>
              <a:rPr lang="en-US" altLang="en-US" sz="100" kern="1200" dirty="0" smtClean="0">
                <a:solidFill>
                  <a:srgbClr val="000000"/>
                </a:solidFill>
                <a:latin typeface="Arial (Body)"/>
                <a:ea typeface="+mn-ea"/>
                <a:cs typeface="Times New Roman" panose="02020603050405020304" pitchFamily="18" charset="0"/>
              </a:rPr>
              <a:t> </a:t>
            </a:r>
            <a:r>
              <a:rPr lang="en-US" altLang="en-US" sz="2000" kern="1200" dirty="0" smtClean="0">
                <a:solidFill>
                  <a:srgbClr val="000000"/>
                </a:solidFill>
                <a:latin typeface="Arial (Body)"/>
                <a:ea typeface="+mn-ea"/>
                <a:cs typeface="Times New Roman" panose="02020603050405020304" pitchFamily="18" charset="0"/>
              </a:rPr>
              <a:t>P may </a:t>
            </a:r>
            <a:r>
              <a:rPr lang="en-US" altLang="en-US" sz="2000" kern="1200" dirty="0">
                <a:solidFill>
                  <a:srgbClr val="000000"/>
                </a:solidFill>
                <a:latin typeface="Arial (Body)"/>
                <a:ea typeface="+mn-ea"/>
                <a:cs typeface="Times New Roman" panose="02020603050405020304" pitchFamily="18" charset="0"/>
              </a:rPr>
              <a:t>depend on:</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paid advertisements</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alphabetical order</a:t>
            </a:r>
          </a:p>
          <a:p>
            <a:pPr marL="741553" lvl="1" indent="-284353" eaLnBrk="1" hangingPunct="1">
              <a:buFont typeface="Arial" panose="020B0604020202020204" pitchFamily="34" charset="0"/>
              <a:buChar char="–"/>
              <a:defRPr/>
            </a:pPr>
            <a:r>
              <a:rPr lang="en-US" altLang="en-US" sz="2000" kern="1200" dirty="0">
                <a:solidFill>
                  <a:srgbClr val="000000"/>
                </a:solidFill>
                <a:latin typeface="Arial (Body)"/>
                <a:ea typeface="+mn-ea"/>
                <a:cs typeface="Times New Roman" panose="02020603050405020304" pitchFamily="18" charset="0"/>
              </a:rPr>
              <a:t>link popularity</a:t>
            </a:r>
          </a:p>
          <a:p>
            <a:pPr marL="255651" indent="-255651" eaLnBrk="1" hangingPunct="1">
              <a:tabLst/>
              <a:defRPr/>
            </a:pPr>
            <a:r>
              <a:rPr lang="en-US" altLang="en-US" sz="2000" kern="1200" dirty="0">
                <a:solidFill>
                  <a:srgbClr val="000000"/>
                </a:solidFill>
                <a:latin typeface="Arial (Body)"/>
                <a:ea typeface="+mn-ea"/>
                <a:cs typeface="Times New Roman" panose="02020603050405020304" pitchFamily="18" charset="0"/>
              </a:rPr>
              <a:t>Each search engine has their own policy for ordering the search </a:t>
            </a:r>
            <a:r>
              <a:rPr lang="en-US" altLang="en-US" sz="2000" kern="1200" dirty="0" smtClean="0">
                <a:solidFill>
                  <a:srgbClr val="000000"/>
                </a:solidFill>
                <a:latin typeface="Arial (Body)"/>
                <a:ea typeface="+mn-ea"/>
                <a:cs typeface="Times New Roman" panose="02020603050405020304" pitchFamily="18" charset="0"/>
              </a:rPr>
              <a:t>results.</a:t>
            </a:r>
            <a:endParaRPr lang="en-US" altLang="en-US" sz="2000" kern="1200" dirty="0">
              <a:solidFill>
                <a:srgbClr val="000000"/>
              </a:solidFill>
              <a:latin typeface="Arial (Body)"/>
              <a:ea typeface="+mn-ea"/>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8620</TotalTime>
  <Words>1672</Words>
  <Application>Microsoft Office PowerPoint</Application>
  <PresentationFormat>On-screen Show (4:3)</PresentationFormat>
  <Paragraphs>255</Paragraphs>
  <Slides>33</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1" baseType="lpstr">
      <vt:lpstr>Arial</vt:lpstr>
      <vt:lpstr>Arial (Body)</vt:lpstr>
      <vt:lpstr>Noto Sans Symbols</vt:lpstr>
      <vt:lpstr>Times New Roman</vt:lpstr>
      <vt:lpstr>Verdana</vt:lpstr>
      <vt:lpstr>508 Lecture</vt:lpstr>
      <vt:lpstr>1_508 Lecture</vt:lpstr>
      <vt:lpstr>Equation</vt:lpstr>
      <vt:lpstr>Web Development &amp; Design Foundations with H T M L 5</vt:lpstr>
      <vt:lpstr>Learning Objectives</vt:lpstr>
      <vt:lpstr>Popular Search Engines</vt:lpstr>
      <vt:lpstr>Search Engine Components</vt:lpstr>
      <vt:lpstr>Search Engine Robot</vt:lpstr>
      <vt:lpstr>Search Engine Database</vt:lpstr>
      <vt:lpstr>Search Engine Search Form (1 of 2)</vt:lpstr>
      <vt:lpstr>Search Engine Search Form (2 of 2)</vt:lpstr>
      <vt:lpstr>Search Engine Results Page (S E R P)</vt:lpstr>
      <vt:lpstr>Designing Web Pages for Promotion</vt:lpstr>
      <vt:lpstr>Description Meta Tag</vt:lpstr>
      <vt:lpstr>Example: Description Meta Tag</vt:lpstr>
      <vt:lpstr>Search Engine Optimization (S E O) (1 of 3)</vt:lpstr>
      <vt:lpstr>Search Engine Optimization (S E O) (2 of 3)</vt:lpstr>
      <vt:lpstr>Search Engine Optimization (S E O) (3 of 3)</vt:lpstr>
      <vt:lpstr>Listing in a Search Engine</vt:lpstr>
      <vt:lpstr>Preferential Placement (1 of 2)</vt:lpstr>
      <vt:lpstr>Preferential Placement (2 of 2)</vt:lpstr>
      <vt:lpstr>Mapping Your Site</vt:lpstr>
      <vt:lpstr>Checkpoint 13.1</vt:lpstr>
      <vt:lpstr>Monitor Search Engine Listings</vt:lpstr>
      <vt:lpstr>Link Popularity</vt:lpstr>
      <vt:lpstr>Social Media Optimization</vt:lpstr>
      <vt:lpstr>Other Site Promotion Activities (1 of 2)</vt:lpstr>
      <vt:lpstr>Other Site Promotion Activities (2 of 2)</vt:lpstr>
      <vt:lpstr>Q R (Quick Response) Code</vt:lpstr>
      <vt:lpstr>Checkpoint 13.2 (1 of 2)</vt:lpstr>
      <vt:lpstr>Checkpoint 13.2 (2 of 2)</vt:lpstr>
      <vt:lpstr>Inline Frame</vt:lpstr>
      <vt:lpstr>Use the Iframe Element to Embed A Youtube Video</vt:lpstr>
      <vt:lpstr>Summary (1 of 2)</vt:lpstr>
      <vt:lpstr>Summary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Development and Design Foundations with H T M L 5, Ninth Edition</dc:title>
  <dc:subject>Computer Science</dc:subject>
  <dc:creator>Felke-Morris</dc:creator>
  <cp:keywords>Web Development and Design Foundations</cp:keywords>
  <cp:lastModifiedBy>Windows User</cp:lastModifiedBy>
  <cp:revision>920</cp:revision>
  <dcterms:modified xsi:type="dcterms:W3CDTF">2018-03-14T14:09:52Z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