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8"/>
  </p:notesMasterIdLst>
  <p:handoutMasterIdLst>
    <p:handoutMasterId r:id="rId49"/>
  </p:handoutMasterIdLst>
  <p:sldIdLst>
    <p:sldId id="351" r:id="rId3"/>
    <p:sldId id="307" r:id="rId4"/>
    <p:sldId id="349"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071" userDrawn="1">
          <p15:clr>
            <a:srgbClr val="A4A3A4"/>
          </p15:clr>
        </p15:guide>
        <p15:guide id="2" pos="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94343" autoAdjust="0"/>
  </p:normalViewPr>
  <p:slideViewPr>
    <p:cSldViewPr snapToGrid="0" snapToObjects="1">
      <p:cViewPr varScale="1">
        <p:scale>
          <a:sx n="58" d="100"/>
          <a:sy n="58" d="100"/>
        </p:scale>
        <p:origin x="420" y="60"/>
      </p:cViewPr>
      <p:guideLst>
        <p:guide orient="horz" pos="1071"/>
        <p:guide pos="340"/>
      </p:guideLst>
    </p:cSldViewPr>
  </p:slideViewPr>
  <p:outlineViewPr>
    <p:cViewPr>
      <p:scale>
        <a:sx n="33" d="100"/>
        <a:sy n="33" d="100"/>
      </p:scale>
      <p:origin x="0" y="-201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dirty="0"/>
          </a:p>
        </p:txBody>
      </p:sp>
      <p:sp>
        <p:nvSpPr>
          <p:cNvPr id="16387"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34C6414F-A83E-4BD6-A02A-B83EEFBBC418}" type="datetimeFigureOut">
              <a:rPr lang="en-US" altLang="en-US"/>
              <a:pPr/>
              <a:t>3/23/2018</a:t>
            </a:fld>
            <a:endParaRPr lang="en-US" altLang="en-US" dirty="0"/>
          </a:p>
        </p:txBody>
      </p:sp>
      <p:sp>
        <p:nvSpPr>
          <p:cNvPr id="16388"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dirty="0"/>
          </a:p>
        </p:txBody>
      </p:sp>
      <p:sp>
        <p:nvSpPr>
          <p:cNvPr id="16389"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5624132-FA14-464F-B06A-4061B7ABBA2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Shape 3"/>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200"/>
            </a:lvl1pPr>
          </a:lstStyle>
          <a:p>
            <a:endParaRPr lang="en-US" altLang="en-US" dirty="0"/>
          </a:p>
        </p:txBody>
      </p:sp>
      <p:sp>
        <p:nvSpPr>
          <p:cNvPr id="15363" name="Shape 4"/>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a:lvl1pPr>
          </a:lstStyle>
          <a:p>
            <a:endParaRPr lang="en-US" altLang="en-US" dirty="0"/>
          </a:p>
        </p:txBody>
      </p:sp>
      <p:sp>
        <p:nvSpPr>
          <p:cNvPr id="15364" name="Shape 5"/>
          <p:cNvSpPr>
            <a:spLocks noGrp="1" noRot="1" noChangeAspect="1"/>
          </p:cNvSpPr>
          <p:nvPr>
            <p:ph type="sldImg" idx="3"/>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pPr lvl="0"/>
            <a:endParaRPr noProof="0">
              <a:sym typeface="Arial"/>
            </a:endParaRPr>
          </a:p>
        </p:txBody>
      </p:sp>
      <p:sp>
        <p:nvSpPr>
          <p:cNvPr id="15366" name="Shape 7"/>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200"/>
            </a:lvl1pPr>
          </a:lstStyle>
          <a:p>
            <a:endParaRPr lang="en-US" altLang="en-US" dirty="0"/>
          </a:p>
        </p:txBody>
      </p:sp>
      <p:sp>
        <p:nvSpPr>
          <p:cNvPr id="15367" name="Shape 8"/>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SzPct val="25000"/>
              <a:defRPr sz="1200"/>
            </a:lvl1pPr>
          </a:lstStyle>
          <a:p>
            <a:fld id="{EB0A9572-581A-4AD8-8140-FBAA76E3ABA6}" type="slidenum">
              <a:rPr lang="en-US" altLang="en-US"/>
              <a:pPr/>
              <a:t>‹#›</a:t>
            </a:fld>
            <a:endParaRPr lang="en-US" altLang="en-US" dirty="0"/>
          </a:p>
        </p:txBody>
      </p:sp>
    </p:spTree>
  </p:cSld>
  <p:clrMap bg1="lt1" tx1="dk1" bg2="dk2" tx2="lt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4648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dirty="0">
              <a:solidFill>
                <a:srgbClr val="FFFFFF"/>
              </a:solidFil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p:cNvSpPr txBox="1">
            <a:spLocks noGrp="1"/>
          </p:cNvSpPr>
          <p:nvPr>
            <p:ph type="ftr" idx="10"/>
          </p:nvPr>
        </p:nvSpPr>
        <p:spPr/>
        <p:txBody>
          <a:bodyPr/>
          <a:lstStyle>
            <a:lvl1pPr>
              <a:defRPr/>
            </a:lvl1pPr>
          </a:lstStyle>
          <a:p>
            <a:endParaRPr lang="en-US" altLang="en-US" dirty="0"/>
          </a:p>
        </p:txBody>
      </p:sp>
      <p:sp>
        <p:nvSpPr>
          <p:cNvPr id="6" name="Shape 22"/>
          <p:cNvSpPr txBox="1">
            <a:spLocks noGrp="1"/>
          </p:cNvSpPr>
          <p:nvPr>
            <p:ph type="dt" idx="11"/>
          </p:nvPr>
        </p:nvSpPr>
        <p:spPr/>
        <p:txBody>
          <a:bodyPr/>
          <a:lstStyle>
            <a:lvl1pPr>
              <a:defRPr/>
            </a:lvl1pPr>
          </a:lstStyle>
          <a:p>
            <a:endParaRPr lang="en-US" altLang="en-US" dirty="0"/>
          </a:p>
        </p:txBody>
      </p:sp>
      <p:sp>
        <p:nvSpPr>
          <p:cNvPr id="7" name="Shape 23"/>
          <p:cNvSpPr txBox="1">
            <a:spLocks noGrp="1"/>
          </p:cNvSpPr>
          <p:nvPr>
            <p:ph type="sldNum" idx="12"/>
          </p:nvPr>
        </p:nvSpPr>
        <p:spPr/>
        <p:txBody>
          <a:bodyPr/>
          <a:lstStyle>
            <a:lvl1pPr>
              <a:defRPr/>
            </a:lvl1pPr>
          </a:lstStyle>
          <a:p>
            <a:fld id="{B51AEADD-8D43-4A1B-A8B4-98A71DE13128}" type="slidenum">
              <a:rPr lang="en-US" altLang="en-US"/>
              <a:pPr/>
              <a:t>‹#›</a:t>
            </a:fld>
            <a:endParaRPr lang="en-US" altLang="en-US" dirty="0"/>
          </a:p>
        </p:txBody>
      </p:sp>
    </p:spTree>
    <p:extLst>
      <p:ext uri="{BB962C8B-B14F-4D97-AF65-F5344CB8AC3E}">
        <p14:creationId xmlns:p14="http://schemas.microsoft.com/office/powerpoint/2010/main" val="1996523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5" name="Shape 12"/>
          <p:cNvSpPr txBox="1">
            <a:spLocks noGrp="1"/>
          </p:cNvSpPr>
          <p:nvPr>
            <p:ph type="ftr" idx="12"/>
          </p:nvPr>
        </p:nvSpPr>
        <p:spPr>
          <a:ln/>
        </p:spPr>
        <p:txBody>
          <a:bodyPr/>
          <a:lstStyle>
            <a:lvl1pPr>
              <a:defRPr/>
            </a:lvl1pPr>
          </a:lstStyle>
          <a:p>
            <a:endParaRPr lang="en-US" altLang="en-US" dirty="0"/>
          </a:p>
        </p:txBody>
      </p:sp>
      <p:sp>
        <p:nvSpPr>
          <p:cNvPr id="6" name="Shape 13"/>
          <p:cNvSpPr txBox="1">
            <a:spLocks noGrp="1"/>
          </p:cNvSpPr>
          <p:nvPr>
            <p:ph type="dt" idx="13"/>
          </p:nvPr>
        </p:nvSpPr>
        <p:spPr>
          <a:ln/>
        </p:spPr>
        <p:txBody>
          <a:bodyPr/>
          <a:lstStyle>
            <a:lvl1pPr>
              <a:defRPr/>
            </a:lvl1pPr>
          </a:lstStyle>
          <a:p>
            <a:endParaRPr lang="en-US" altLang="en-US" dirty="0"/>
          </a:p>
        </p:txBody>
      </p:sp>
      <p:sp>
        <p:nvSpPr>
          <p:cNvPr id="7" name="Shape 14"/>
          <p:cNvSpPr txBox="1">
            <a:spLocks noGrp="1"/>
          </p:cNvSpPr>
          <p:nvPr>
            <p:ph type="sldNum" idx="14"/>
          </p:nvPr>
        </p:nvSpPr>
        <p:spPr>
          <a:ln/>
        </p:spPr>
        <p:txBody>
          <a:bodyPr/>
          <a:lstStyle>
            <a:lvl1pPr>
              <a:defRPr/>
            </a:lvl1pPr>
          </a:lstStyle>
          <a:p>
            <a:fld id="{6D4AF123-DC03-4770-B0D5-3CE13392FAE4}" type="slidenum">
              <a:rPr lang="en-US" altLang="en-US"/>
              <a:pPr/>
              <a:t>‹#›</a:t>
            </a:fld>
            <a:endParaRPr lang="en-US" altLang="en-US" dirty="0"/>
          </a:p>
        </p:txBody>
      </p:sp>
    </p:spTree>
    <p:extLst>
      <p:ext uri="{BB962C8B-B14F-4D97-AF65-F5344CB8AC3E}">
        <p14:creationId xmlns:p14="http://schemas.microsoft.com/office/powerpoint/2010/main" val="347376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2" name="Shape 80"/>
          <p:cNvSpPr txBox="1">
            <a:spLocks noGrp="1"/>
          </p:cNvSpPr>
          <p:nvPr>
            <p:ph type="ftr" idx="10"/>
          </p:nvPr>
        </p:nvSpPr>
        <p:spPr/>
        <p:txBody>
          <a:bodyPr/>
          <a:lstStyle>
            <a:lvl1pPr>
              <a:defRPr/>
            </a:lvl1pPr>
          </a:lstStyle>
          <a:p>
            <a:endParaRPr lang="en-US" altLang="en-US" dirty="0"/>
          </a:p>
        </p:txBody>
      </p:sp>
      <p:sp>
        <p:nvSpPr>
          <p:cNvPr id="3" name="Shape 81"/>
          <p:cNvSpPr txBox="1">
            <a:spLocks noGrp="1"/>
          </p:cNvSpPr>
          <p:nvPr>
            <p:ph type="dt" idx="11"/>
          </p:nvPr>
        </p:nvSpPr>
        <p:spPr/>
        <p:txBody>
          <a:bodyPr/>
          <a:lstStyle>
            <a:lvl1pPr>
              <a:defRPr>
                <a:solidFill>
                  <a:srgbClr val="000000"/>
                </a:solidFill>
              </a:defRPr>
            </a:lvl1pPr>
          </a:lstStyle>
          <a:p>
            <a:endParaRPr lang="en-US" altLang="en-US" dirty="0"/>
          </a:p>
        </p:txBody>
      </p:sp>
      <p:sp>
        <p:nvSpPr>
          <p:cNvPr id="4" name="Shape 82"/>
          <p:cNvSpPr txBox="1">
            <a:spLocks noGrp="1"/>
          </p:cNvSpPr>
          <p:nvPr>
            <p:ph type="sldNum" idx="12"/>
          </p:nvPr>
        </p:nvSpPr>
        <p:spPr/>
        <p:txBody>
          <a:bodyPr/>
          <a:lstStyle>
            <a:lvl1pPr>
              <a:defRPr>
                <a:solidFill>
                  <a:srgbClr val="000000"/>
                </a:solidFill>
              </a:defRPr>
            </a:lvl1pPr>
          </a:lstStyle>
          <a:p>
            <a:fld id="{AA962DC4-A30E-4285-AE0A-0A48FACB7F5F}" type="slidenum">
              <a:rPr lang="en-US" altLang="en-US"/>
              <a:pPr/>
              <a:t>‹#›</a:t>
            </a:fld>
            <a:endParaRPr lang="en-US" altLang="en-US" dirty="0"/>
          </a:p>
        </p:txBody>
      </p:sp>
    </p:spTree>
    <p:extLst>
      <p:ext uri="{BB962C8B-B14F-4D97-AF65-F5344CB8AC3E}">
        <p14:creationId xmlns:p14="http://schemas.microsoft.com/office/powerpoint/2010/main" val="2525668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ltLang="en-US" dirty="0"/>
          </a:p>
        </p:txBody>
      </p:sp>
      <p:sp>
        <p:nvSpPr>
          <p:cNvPr id="5" name="Date Placeholder 3"/>
          <p:cNvSpPr>
            <a:spLocks noGrp="1"/>
          </p:cNvSpPr>
          <p:nvPr>
            <p:ph type="dt" sz="half" idx="11"/>
          </p:nvPr>
        </p:nvSpPr>
        <p:spPr/>
        <p:txBody>
          <a:bodyPr/>
          <a:lstStyle>
            <a:lvl1pPr>
              <a:defRPr/>
            </a:lvl1pPr>
          </a:lstStyle>
          <a:p>
            <a:fld id="{282BE2F1-4D8F-4FBE-902D-4F0BEE4253FD}" type="datetimeFigureOut">
              <a:rPr lang="en-US" altLang="en-US"/>
              <a:pPr/>
              <a:t>3/23/2018</a:t>
            </a:fld>
            <a:endParaRPr lang="en-US" altLang="en-US" dirty="0"/>
          </a:p>
        </p:txBody>
      </p:sp>
      <p:sp>
        <p:nvSpPr>
          <p:cNvPr id="6" name="Slide Number Placeholder 5"/>
          <p:cNvSpPr>
            <a:spLocks noGrp="1"/>
          </p:cNvSpPr>
          <p:nvPr>
            <p:ph type="sldNum" sz="quarter" idx="12"/>
          </p:nvPr>
        </p:nvSpPr>
        <p:spPr/>
        <p:txBody>
          <a:bodyPr/>
          <a:lstStyle>
            <a:lvl1pPr algn="l">
              <a:buSzTx/>
              <a:defRPr sz="1400">
                <a:solidFill>
                  <a:srgbClr val="000000"/>
                </a:solidFill>
              </a:defRPr>
            </a:lvl1pPr>
          </a:lstStyle>
          <a:p>
            <a:fld id="{431A873B-E072-4B32-85D7-37B676C7E33E}" type="slidenum">
              <a:rPr lang="en-US" altLang="en-US"/>
              <a:pPr/>
              <a:t>‹#›</a:t>
            </a:fld>
            <a:endParaRPr lang="en-US" altLang="en-US" dirty="0"/>
          </a:p>
        </p:txBody>
      </p:sp>
    </p:spTree>
    <p:extLst>
      <p:ext uri="{BB962C8B-B14F-4D97-AF65-F5344CB8AC3E}">
        <p14:creationId xmlns:p14="http://schemas.microsoft.com/office/powerpoint/2010/main" val="177225770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5"/>
          </p:nvPr>
        </p:nvSpPr>
        <p:spPr/>
        <p:txBody>
          <a:bodyPr/>
          <a:lstStyle>
            <a:lvl1pPr>
              <a:defRPr/>
            </a:lvl1pPr>
          </a:lstStyle>
          <a:p>
            <a:endParaRPr lang="en-US" altLang="en-US" dirty="0"/>
          </a:p>
        </p:txBody>
      </p:sp>
      <p:sp>
        <p:nvSpPr>
          <p:cNvPr id="7" name="Date Placeholder 3"/>
          <p:cNvSpPr>
            <a:spLocks noGrp="1"/>
          </p:cNvSpPr>
          <p:nvPr>
            <p:ph type="dt" sz="half" idx="16"/>
          </p:nvPr>
        </p:nvSpPr>
        <p:spPr/>
        <p:txBody>
          <a:bodyPr/>
          <a:lstStyle>
            <a:lvl1pPr>
              <a:defRPr/>
            </a:lvl1pPr>
          </a:lstStyle>
          <a:p>
            <a:fld id="{52510562-F318-43EE-9C1B-5DCEB0F8B9E8}" type="datetimeFigureOut">
              <a:rPr lang="en-US" altLang="en-US"/>
              <a:pPr/>
              <a:t>3/23/2018</a:t>
            </a:fld>
            <a:endParaRPr lang="en-US" altLang="en-US" dirty="0"/>
          </a:p>
        </p:txBody>
      </p:sp>
      <p:sp>
        <p:nvSpPr>
          <p:cNvPr id="10" name="Slide Number Placeholder 5"/>
          <p:cNvSpPr>
            <a:spLocks noGrp="1"/>
          </p:cNvSpPr>
          <p:nvPr>
            <p:ph type="sldNum" sz="quarter" idx="17"/>
          </p:nvPr>
        </p:nvSpPr>
        <p:spPr/>
        <p:txBody>
          <a:bodyPr/>
          <a:lstStyle>
            <a:lvl1pPr algn="l">
              <a:buSzTx/>
              <a:defRPr sz="1400">
                <a:solidFill>
                  <a:srgbClr val="000000"/>
                </a:solidFill>
              </a:defRPr>
            </a:lvl1pPr>
          </a:lstStyle>
          <a:p>
            <a:fld id="{C14EADBD-BCC9-4FFC-A94C-AAC1D07A6647}" type="slidenum">
              <a:rPr lang="en-US" altLang="en-US"/>
              <a:pPr/>
              <a:t>‹#›</a:t>
            </a:fld>
            <a:endParaRPr lang="en-US" altLang="en-US" dirty="0"/>
          </a:p>
        </p:txBody>
      </p:sp>
    </p:spTree>
    <p:extLst>
      <p:ext uri="{BB962C8B-B14F-4D97-AF65-F5344CB8AC3E}">
        <p14:creationId xmlns:p14="http://schemas.microsoft.com/office/powerpoint/2010/main" val="234840399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6"/>
          </p:nvPr>
        </p:nvSpPr>
        <p:spPr/>
        <p:txBody>
          <a:bodyPr/>
          <a:lstStyle>
            <a:lvl1pPr>
              <a:defRPr/>
            </a:lvl1pPr>
          </a:lstStyle>
          <a:p>
            <a:endParaRPr lang="en-US" altLang="en-US" dirty="0"/>
          </a:p>
        </p:txBody>
      </p:sp>
      <p:sp>
        <p:nvSpPr>
          <p:cNvPr id="11" name="Date Placeholder 3"/>
          <p:cNvSpPr>
            <a:spLocks noGrp="1"/>
          </p:cNvSpPr>
          <p:nvPr>
            <p:ph type="dt" sz="half" idx="17"/>
          </p:nvPr>
        </p:nvSpPr>
        <p:spPr/>
        <p:txBody>
          <a:bodyPr/>
          <a:lstStyle>
            <a:lvl1pPr>
              <a:defRPr/>
            </a:lvl1pPr>
          </a:lstStyle>
          <a:p>
            <a:fld id="{02212297-8B61-42CB-8FF7-89D49C603917}" type="datetimeFigureOut">
              <a:rPr lang="en-US" altLang="en-US"/>
              <a:pPr/>
              <a:t>3/23/2018</a:t>
            </a:fld>
            <a:endParaRPr lang="en-US" altLang="en-US" dirty="0"/>
          </a:p>
        </p:txBody>
      </p:sp>
      <p:sp>
        <p:nvSpPr>
          <p:cNvPr id="12" name="Slide Number Placeholder 5"/>
          <p:cNvSpPr>
            <a:spLocks noGrp="1"/>
          </p:cNvSpPr>
          <p:nvPr>
            <p:ph type="sldNum" sz="quarter" idx="18"/>
          </p:nvPr>
        </p:nvSpPr>
        <p:spPr/>
        <p:txBody>
          <a:bodyPr/>
          <a:lstStyle>
            <a:lvl1pPr algn="l">
              <a:buSzTx/>
              <a:defRPr sz="1400">
                <a:solidFill>
                  <a:srgbClr val="000000"/>
                </a:solidFill>
              </a:defRPr>
            </a:lvl1pPr>
          </a:lstStyle>
          <a:p>
            <a:fld id="{1B2D714A-8C4C-4E66-B07F-A7744A2B221C}" type="slidenum">
              <a:rPr lang="en-US" altLang="en-US"/>
              <a:pPr/>
              <a:t>‹#›</a:t>
            </a:fld>
            <a:endParaRPr lang="en-US" altLang="en-US" dirty="0"/>
          </a:p>
        </p:txBody>
      </p:sp>
    </p:spTree>
    <p:extLst>
      <p:ext uri="{BB962C8B-B14F-4D97-AF65-F5344CB8AC3E}">
        <p14:creationId xmlns:p14="http://schemas.microsoft.com/office/powerpoint/2010/main" val="229548395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7" name="Shape 42"/>
          <p:cNvSpPr txBox="1">
            <a:spLocks noGrp="1"/>
          </p:cNvSpPr>
          <p:nvPr>
            <p:ph type="ftr" idx="14"/>
          </p:nvPr>
        </p:nvSpPr>
        <p:spPr>
          <a:xfrm>
            <a:off x="93663" y="6165850"/>
            <a:ext cx="8596312" cy="234950"/>
          </a:xfrm>
        </p:spPr>
        <p:txBody>
          <a:bodyPr/>
          <a:lstStyle>
            <a:lvl1pPr>
              <a:defRPr/>
            </a:lvl1pPr>
          </a:lstStyle>
          <a:p>
            <a:endParaRPr lang="en-US" altLang="en-US" dirty="0"/>
          </a:p>
        </p:txBody>
      </p:sp>
      <p:sp>
        <p:nvSpPr>
          <p:cNvPr id="8" name="Shape 43"/>
          <p:cNvSpPr txBox="1">
            <a:spLocks noGrp="1"/>
          </p:cNvSpPr>
          <p:nvPr>
            <p:ph type="dt" idx="15"/>
          </p:nvPr>
        </p:nvSpPr>
        <p:spPr/>
        <p:txBody>
          <a:bodyPr/>
          <a:lstStyle>
            <a:lvl1pPr>
              <a:defRPr/>
            </a:lvl1pPr>
          </a:lstStyle>
          <a:p>
            <a:endParaRPr lang="en-US" altLang="en-US" dirty="0"/>
          </a:p>
        </p:txBody>
      </p:sp>
      <p:sp>
        <p:nvSpPr>
          <p:cNvPr id="10" name="Shape 44"/>
          <p:cNvSpPr txBox="1">
            <a:spLocks noGrp="1"/>
          </p:cNvSpPr>
          <p:nvPr>
            <p:ph type="sldNum" idx="16"/>
          </p:nvPr>
        </p:nvSpPr>
        <p:spPr/>
        <p:txBody>
          <a:bodyPr/>
          <a:lstStyle>
            <a:lvl1pPr>
              <a:defRPr/>
            </a:lvl1pPr>
          </a:lstStyle>
          <a:p>
            <a:fld id="{769086B3-21AB-4EC0-ACEC-D44DE5582DCC}" type="slidenum">
              <a:rPr lang="en-US" altLang="en-US"/>
              <a:pPr/>
              <a:t>‹#›</a:t>
            </a:fld>
            <a:endParaRPr lang="en-US" altLang="en-US" dirty="0"/>
          </a:p>
        </p:txBody>
      </p:sp>
    </p:spTree>
    <p:extLst>
      <p:ext uri="{BB962C8B-B14F-4D97-AF65-F5344CB8AC3E}">
        <p14:creationId xmlns:p14="http://schemas.microsoft.com/office/powerpoint/2010/main" val="621551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US" altLang="en-US" dirty="0"/>
          </a:p>
        </p:txBody>
      </p:sp>
      <p:sp>
        <p:nvSpPr>
          <p:cNvPr id="3" name="Date Placeholder 2"/>
          <p:cNvSpPr>
            <a:spLocks noGrp="1"/>
          </p:cNvSpPr>
          <p:nvPr>
            <p:ph type="dt" idx="11"/>
          </p:nvPr>
        </p:nvSpPr>
        <p:spPr/>
        <p:txBody>
          <a:bodyPr/>
          <a:lstStyle>
            <a:lvl1pPr>
              <a:defRPr/>
            </a:lvl1pPr>
          </a:lstStyle>
          <a:p>
            <a:endParaRPr lang="en-US" altLang="en-US" dirty="0"/>
          </a:p>
        </p:txBody>
      </p:sp>
      <p:sp>
        <p:nvSpPr>
          <p:cNvPr id="4" name="Slide Number Placeholder 3"/>
          <p:cNvSpPr>
            <a:spLocks noGrp="1"/>
          </p:cNvSpPr>
          <p:nvPr>
            <p:ph type="sldNum" idx="12"/>
          </p:nvPr>
        </p:nvSpPr>
        <p:spPr/>
        <p:txBody>
          <a:bodyPr/>
          <a:lstStyle>
            <a:lvl1pPr>
              <a:defRPr/>
            </a:lvl1pPr>
          </a:lstStyle>
          <a:p>
            <a:fld id="{AE9479FB-8E28-4CE0-917B-CC8FB1B50216}" type="slidenum">
              <a:rPr lang="en-US" altLang="en-US"/>
              <a:pPr/>
              <a:t>‹#›</a:t>
            </a:fld>
            <a:endParaRPr lang="en-US" altLang="en-US" dirty="0"/>
          </a:p>
        </p:txBody>
      </p:sp>
    </p:spTree>
    <p:extLst>
      <p:ext uri="{BB962C8B-B14F-4D97-AF65-F5344CB8AC3E}">
        <p14:creationId xmlns:p14="http://schemas.microsoft.com/office/powerpoint/2010/main" val="385501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Shape 56"/>
          <p:cNvSpPr txBox="1">
            <a:spLocks noGrp="1"/>
          </p:cNvSpPr>
          <p:nvPr>
            <p:ph type="ftr" idx="10"/>
          </p:nvPr>
        </p:nvSpPr>
        <p:spPr/>
        <p:txBody>
          <a:bodyPr/>
          <a:lstStyle>
            <a:lvl1pPr>
              <a:defRPr/>
            </a:lvl1pPr>
          </a:lstStyle>
          <a:p>
            <a:endParaRPr lang="en-US" altLang="en-US" dirty="0"/>
          </a:p>
        </p:txBody>
      </p:sp>
      <p:sp>
        <p:nvSpPr>
          <p:cNvPr id="5" name="Shape 57"/>
          <p:cNvSpPr txBox="1">
            <a:spLocks noGrp="1"/>
          </p:cNvSpPr>
          <p:nvPr>
            <p:ph type="dt" idx="11"/>
          </p:nvPr>
        </p:nvSpPr>
        <p:spPr/>
        <p:txBody>
          <a:bodyPr/>
          <a:lstStyle>
            <a:lvl1pPr>
              <a:defRPr>
                <a:solidFill>
                  <a:srgbClr val="000000"/>
                </a:solidFill>
              </a:defRPr>
            </a:lvl1pPr>
          </a:lstStyle>
          <a:p>
            <a:endParaRPr lang="en-US" altLang="en-US" dirty="0"/>
          </a:p>
        </p:txBody>
      </p:sp>
      <p:sp>
        <p:nvSpPr>
          <p:cNvPr id="6" name="Shape 58"/>
          <p:cNvSpPr txBox="1">
            <a:spLocks noGrp="1"/>
          </p:cNvSpPr>
          <p:nvPr>
            <p:ph type="sldNum" idx="12"/>
          </p:nvPr>
        </p:nvSpPr>
        <p:spPr/>
        <p:txBody>
          <a:bodyPr/>
          <a:lstStyle>
            <a:lvl1pPr>
              <a:defRPr>
                <a:solidFill>
                  <a:srgbClr val="000000"/>
                </a:solidFill>
              </a:defRPr>
            </a:lvl1pPr>
          </a:lstStyle>
          <a:p>
            <a:fld id="{0BEA235C-1D9D-4ED5-B57C-DBC22C1194C7}" type="slidenum">
              <a:rPr lang="en-US" altLang="en-US"/>
              <a:pPr/>
              <a:t>‹#›</a:t>
            </a:fld>
            <a:endParaRPr lang="en-US" altLang="en-US" dirty="0"/>
          </a:p>
        </p:txBody>
      </p:sp>
    </p:spTree>
    <p:extLst>
      <p:ext uri="{BB962C8B-B14F-4D97-AF65-F5344CB8AC3E}">
        <p14:creationId xmlns:p14="http://schemas.microsoft.com/office/powerpoint/2010/main" val="87360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extLst>
      <p:ext uri="{BB962C8B-B14F-4D97-AF65-F5344CB8AC3E}">
        <p14:creationId xmlns:p14="http://schemas.microsoft.com/office/powerpoint/2010/main" val="261684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08631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386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a:defRPr/>
            </a:lvl1pPr>
          </a:lstStyle>
          <a:p>
            <a:endParaRPr lang="en-US" altLang="en-US" dirty="0"/>
          </a:p>
        </p:txBody>
      </p:sp>
      <p:sp>
        <p:nvSpPr>
          <p:cNvPr id="7" name="Shape 43"/>
          <p:cNvSpPr txBox="1">
            <a:spLocks noGrp="1"/>
          </p:cNvSpPr>
          <p:nvPr>
            <p:ph type="dt" idx="11"/>
          </p:nvPr>
        </p:nvSpPr>
        <p:spPr/>
        <p:txBody>
          <a:bodyPr/>
          <a:lstStyle>
            <a:lvl1pPr>
              <a:defRPr/>
            </a:lvl1pPr>
          </a:lstStyle>
          <a:p>
            <a:endParaRPr lang="en-US" altLang="en-US" dirty="0"/>
          </a:p>
        </p:txBody>
      </p:sp>
      <p:sp>
        <p:nvSpPr>
          <p:cNvPr id="8" name="Shape 44"/>
          <p:cNvSpPr txBox="1">
            <a:spLocks noGrp="1"/>
          </p:cNvSpPr>
          <p:nvPr>
            <p:ph type="sldNum" idx="12"/>
          </p:nvPr>
        </p:nvSpPr>
        <p:spPr/>
        <p:txBody>
          <a:bodyPr/>
          <a:lstStyle>
            <a:lvl1pPr>
              <a:defRPr/>
            </a:lvl1pPr>
          </a:lstStyle>
          <a:p>
            <a:fld id="{5B1F7136-4AA5-4CBC-8220-317E49BE4289}" type="slidenum">
              <a:rPr lang="en-US" altLang="en-US"/>
              <a:pPr/>
              <a:t>‹#›</a:t>
            </a:fld>
            <a:endParaRPr lang="en-US" altLang="en-US" dirty="0"/>
          </a:p>
        </p:txBody>
      </p:sp>
    </p:spTree>
    <p:extLst>
      <p:ext uri="{BB962C8B-B14F-4D97-AF65-F5344CB8AC3E}">
        <p14:creationId xmlns:p14="http://schemas.microsoft.com/office/powerpoint/2010/main" val="33497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 name="Shape 12"/>
          <p:cNvSpPr txBox="1">
            <a:spLocks noGrp="1"/>
          </p:cNvSpPr>
          <p:nvPr>
            <p:ph type="ftr" idx="12"/>
          </p:nvPr>
        </p:nvSpPr>
        <p:spPr>
          <a:ln/>
        </p:spPr>
        <p:txBody>
          <a:bodyPr/>
          <a:lstStyle>
            <a:lvl1pPr>
              <a:defRPr/>
            </a:lvl1pPr>
          </a:lstStyle>
          <a:p>
            <a:endParaRPr lang="en-US" altLang="en-US" dirty="0"/>
          </a:p>
        </p:txBody>
      </p:sp>
      <p:sp>
        <p:nvSpPr>
          <p:cNvPr id="6" name="Shape 13"/>
          <p:cNvSpPr txBox="1">
            <a:spLocks noGrp="1"/>
          </p:cNvSpPr>
          <p:nvPr>
            <p:ph type="dt" idx="13"/>
          </p:nvPr>
        </p:nvSpPr>
        <p:spPr>
          <a:ln/>
        </p:spPr>
        <p:txBody>
          <a:bodyPr/>
          <a:lstStyle>
            <a:lvl1pPr>
              <a:defRPr/>
            </a:lvl1pPr>
          </a:lstStyle>
          <a:p>
            <a:endParaRPr lang="en-US" altLang="en-US" dirty="0"/>
          </a:p>
        </p:txBody>
      </p:sp>
      <p:sp>
        <p:nvSpPr>
          <p:cNvPr id="7" name="Shape 14"/>
          <p:cNvSpPr txBox="1">
            <a:spLocks noGrp="1"/>
          </p:cNvSpPr>
          <p:nvPr>
            <p:ph type="sldNum" idx="14"/>
          </p:nvPr>
        </p:nvSpPr>
        <p:spPr>
          <a:ln/>
        </p:spPr>
        <p:txBody>
          <a:bodyPr/>
          <a:lstStyle>
            <a:lvl1pPr>
              <a:defRPr/>
            </a:lvl1pPr>
          </a:lstStyle>
          <a:p>
            <a:fld id="{E62B29D4-3F1E-4F2F-A93F-F1C5DB56E080}" type="slidenum">
              <a:rPr lang="en-US" altLang="en-US"/>
              <a:pPr/>
              <a:t>‹#›</a:t>
            </a:fld>
            <a:endParaRPr lang="en-US" altLang="en-US" dirty="0"/>
          </a:p>
        </p:txBody>
      </p:sp>
    </p:spTree>
    <p:extLst>
      <p:ext uri="{BB962C8B-B14F-4D97-AF65-F5344CB8AC3E}">
        <p14:creationId xmlns:p14="http://schemas.microsoft.com/office/powerpoint/2010/main" val="416236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endParaRPr lang="en-US" altLang="en-US" dirty="0"/>
          </a:p>
        </p:txBody>
      </p:sp>
      <p:sp>
        <p:nvSpPr>
          <p:cNvPr id="5" name="Shape 13"/>
          <p:cNvSpPr txBox="1">
            <a:spLocks noGrp="1"/>
          </p:cNvSpPr>
          <p:nvPr>
            <p:ph type="dt" idx="13"/>
          </p:nvPr>
        </p:nvSpPr>
        <p:spPr>
          <a:ln/>
        </p:spPr>
        <p:txBody>
          <a:bodyPr/>
          <a:lstStyle>
            <a:lvl1pPr>
              <a:defRPr/>
            </a:lvl1pPr>
          </a:lstStyle>
          <a:p>
            <a:endParaRPr lang="en-US" altLang="en-US" dirty="0"/>
          </a:p>
        </p:txBody>
      </p:sp>
      <p:sp>
        <p:nvSpPr>
          <p:cNvPr id="6" name="Shape 14"/>
          <p:cNvSpPr txBox="1">
            <a:spLocks noGrp="1"/>
          </p:cNvSpPr>
          <p:nvPr>
            <p:ph type="sldNum" idx="14"/>
          </p:nvPr>
        </p:nvSpPr>
        <p:spPr>
          <a:ln/>
        </p:spPr>
        <p:txBody>
          <a:bodyPr/>
          <a:lstStyle>
            <a:lvl1pPr>
              <a:defRPr/>
            </a:lvl1pPr>
          </a:lstStyle>
          <a:p>
            <a:fld id="{738D36FA-00BF-4C09-A557-131FFDB7483C}" type="slidenum">
              <a:rPr lang="en-US" altLang="en-US"/>
              <a:pPr/>
              <a:t>‹#›</a:t>
            </a:fld>
            <a:endParaRPr lang="en-US" altLang="en-US" dirty="0"/>
          </a:p>
        </p:txBody>
      </p:sp>
    </p:spTree>
    <p:extLst>
      <p:ext uri="{BB962C8B-B14F-4D97-AF65-F5344CB8AC3E}">
        <p14:creationId xmlns:p14="http://schemas.microsoft.com/office/powerpoint/2010/main" val="33003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2"/>
          <p:cNvSpPr txBox="1">
            <a:spLocks noGrp="1"/>
          </p:cNvSpPr>
          <p:nvPr>
            <p:ph type="ftr" idx="12"/>
          </p:nvPr>
        </p:nvSpPr>
        <p:spPr>
          <a:ln/>
        </p:spPr>
        <p:txBody>
          <a:bodyPr/>
          <a:lstStyle>
            <a:lvl1pPr>
              <a:defRPr/>
            </a:lvl1pPr>
          </a:lstStyle>
          <a:p>
            <a:endParaRPr lang="en-US" altLang="en-US" dirty="0"/>
          </a:p>
        </p:txBody>
      </p:sp>
      <p:sp>
        <p:nvSpPr>
          <p:cNvPr id="4" name="Shape 13"/>
          <p:cNvSpPr txBox="1">
            <a:spLocks noGrp="1"/>
          </p:cNvSpPr>
          <p:nvPr>
            <p:ph type="dt" idx="13"/>
          </p:nvPr>
        </p:nvSpPr>
        <p:spPr>
          <a:ln/>
        </p:spPr>
        <p:txBody>
          <a:bodyPr/>
          <a:lstStyle>
            <a:lvl1pPr>
              <a:defRPr/>
            </a:lvl1pPr>
          </a:lstStyle>
          <a:p>
            <a:endParaRPr lang="en-US" altLang="en-US" dirty="0"/>
          </a:p>
        </p:txBody>
      </p:sp>
      <p:sp>
        <p:nvSpPr>
          <p:cNvPr id="5" name="Shape 14"/>
          <p:cNvSpPr txBox="1">
            <a:spLocks noGrp="1"/>
          </p:cNvSpPr>
          <p:nvPr>
            <p:ph type="sldNum" idx="14"/>
          </p:nvPr>
        </p:nvSpPr>
        <p:spPr>
          <a:ln/>
        </p:spPr>
        <p:txBody>
          <a:bodyPr/>
          <a:lstStyle>
            <a:lvl1pPr>
              <a:defRPr/>
            </a:lvl1pPr>
          </a:lstStyle>
          <a:p>
            <a:fld id="{8765B1EF-81C3-47C4-A834-AB8A5C2C605A}" type="slidenum">
              <a:rPr lang="en-US" altLang="en-US"/>
              <a:pPr/>
              <a:t>‹#›</a:t>
            </a:fld>
            <a:endParaRPr lang="en-US" altLang="en-US" dirty="0"/>
          </a:p>
        </p:txBody>
      </p:sp>
    </p:spTree>
    <p:extLst>
      <p:ext uri="{BB962C8B-B14F-4D97-AF65-F5344CB8AC3E}">
        <p14:creationId xmlns:p14="http://schemas.microsoft.com/office/powerpoint/2010/main" val="89678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dirty="0"/>
          </a:p>
        </p:txBody>
      </p:sp>
      <p:sp>
        <p:nvSpPr>
          <p:cNvPr id="1029"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dirty="0"/>
          </a:p>
        </p:txBody>
      </p:sp>
      <p:sp>
        <p:nvSpPr>
          <p:cNvPr id="1030"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8F41D424-873E-4B97-91BA-3D1DDB3BE417}" type="slidenum">
              <a:rPr lang="en-US" altLang="en-US"/>
              <a:pPr/>
              <a:t>‹#›</a:t>
            </a:fld>
            <a:endParaRPr lang="en-US" altLang="en-US" dirty="0"/>
          </a:p>
        </p:txBody>
      </p:sp>
      <p:pic>
        <p:nvPicPr>
          <p:cNvPr id="1031" name="Shape 15" descr="Pearson Logo"/>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Placeholder 5"/>
          <p:cNvSpPr txBox="1">
            <a:spLocks/>
          </p:cNvSpPr>
          <p:nvPr userDrawn="1"/>
        </p:nvSpPr>
        <p:spPr bwMode="auto">
          <a:xfrm>
            <a:off x="2713038" y="6461125"/>
            <a:ext cx="60467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55588" indent="-255588">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r>
              <a:rPr lang="en-US" altLang="en-US" sz="1200" dirty="0">
                <a:solidFill>
                  <a:schemeClr val="tx1"/>
                </a:solidFill>
                <a:latin typeface="Verdana" panose="020B0604030504040204" pitchFamily="34" charset="0"/>
              </a:rPr>
              <a:t>Copyright © 2019, 2017, 2015 Pearson Education, Inc. All Rights Reserved</a:t>
            </a:r>
          </a:p>
        </p:txBody>
      </p:sp>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06" r:id="rId7"/>
    <p:sldLayoutId id="2147483707" r:id="rId8"/>
    <p:sldLayoutId id="2147483708" r:id="rId9"/>
    <p:sldLayoutId id="2147483709" r:id="rId10"/>
    <p:sldLayoutId id="2147483716" r:id="rId11"/>
    <p:sldLayoutId id="2147483717" r:id="rId12"/>
    <p:sldLayoutId id="2147483718" r:id="rId13"/>
    <p:sldLayoutId id="2147483719" r:id="rId14"/>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2051"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2052"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dirty="0"/>
          </a:p>
        </p:txBody>
      </p:sp>
      <p:sp>
        <p:nvSpPr>
          <p:cNvPr id="2053"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dirty="0"/>
          </a:p>
        </p:txBody>
      </p:sp>
      <p:sp>
        <p:nvSpPr>
          <p:cNvPr id="2054"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D56D1409-F8E1-4E54-99B6-1067F53544AF}" type="slidenum">
              <a:rPr lang="en-US" altLang="en-US"/>
              <a:pPr/>
              <a:t>‹#›</a:t>
            </a:fld>
            <a:endParaRPr lang="en-US" altLang="en-US" dirty="0"/>
          </a:p>
        </p:txBody>
      </p:sp>
      <p:pic>
        <p:nvPicPr>
          <p:cNvPr id="2055" name="Shape 15" descr="Pearson Logo"/>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720" r:id="rId1"/>
    <p:sldLayoutId id="2147483721"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jquery.org/" TargetMode="External"/><Relationship Id="rId2" Type="http://schemas.openxmlformats.org/officeDocument/2006/relationships/hyperlink" Target="http://jquery.com/"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jquery.com/download"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api.jquery.com/category/selectors"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api.jquery.com/"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opensource.org/licenses/MIT" TargetMode="External"/><Relationship Id="rId7" Type="http://schemas.openxmlformats.org/officeDocument/2006/relationships/image" Target="../media/image31.png"/><Relationship Id="rId2" Type="http://schemas.openxmlformats.org/officeDocument/2006/relationships/hyperlink" Target="http://plugins.jquery.com/" TargetMode="Externa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s://jqueryvalidation.org/" TargetMode="External"/><Relationship Id="rId4" Type="http://schemas.openxmlformats.org/officeDocument/2006/relationships/hyperlink" Target="http://fotorama.io/"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388220" cy="1045386"/>
          </a:xfrm>
        </p:spPr>
        <p:txBody>
          <a:bodyPr anchor="ctr"/>
          <a:lstStyle/>
          <a:p>
            <a:pPr>
              <a:defRPr/>
            </a:pPr>
            <a:r>
              <a:rPr lang="en-US" dirty="0"/>
              <a:t>Web Development &amp; Design Foundations with H</a:t>
            </a:r>
            <a:r>
              <a:rPr lang="en-US" sz="100" dirty="0"/>
              <a:t> </a:t>
            </a:r>
            <a:r>
              <a:rPr lang="en-US" dirty="0"/>
              <a:t>T</a:t>
            </a:r>
            <a:r>
              <a:rPr lang="en-US" sz="100" dirty="0"/>
              <a:t> </a:t>
            </a:r>
            <a:r>
              <a:rPr lang="en-US" dirty="0"/>
              <a:t>M</a:t>
            </a:r>
            <a:r>
              <a:rPr lang="en-US" sz="100" dirty="0"/>
              <a:t> </a:t>
            </a:r>
            <a:r>
              <a:rPr lang="en-US" dirty="0"/>
              <a:t>L</a:t>
            </a:r>
            <a:r>
              <a:rPr lang="en-US" sz="100" dirty="0"/>
              <a:t> </a:t>
            </a:r>
            <a:r>
              <a:rPr lang="en-US" dirty="0"/>
              <a:t>5</a:t>
            </a:r>
            <a:endParaRPr lang="en-US" alt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50134"/>
            <a:ext cx="8388220" cy="389592"/>
          </a:xfrm>
        </p:spPr>
        <p:txBody>
          <a:bodyPr/>
          <a:lstStyle/>
          <a:p>
            <a:r>
              <a:rPr lang="en-US" dirty="0">
                <a:latin typeface="+mn-lt"/>
              </a:rPr>
              <a:t>Ninth Edition</a:t>
            </a:r>
          </a:p>
        </p:txBody>
      </p:sp>
      <p:sp>
        <p:nvSpPr>
          <p:cNvPr id="4" name="Text Placeholder 3"/>
          <p:cNvSpPr>
            <a:spLocks noGrp="1"/>
          </p:cNvSpPr>
          <p:nvPr>
            <p:ph type="body" idx="2"/>
          </p:nvPr>
        </p:nvSpPr>
        <p:spPr>
          <a:xfrm>
            <a:off x="4773168" y="1923051"/>
            <a:ext cx="3913631" cy="1102032"/>
          </a:xfrm>
        </p:spPr>
        <p:txBody>
          <a:bodyPr/>
          <a:lstStyle/>
          <a:p>
            <a:pPr lvl="0" algn="ctr"/>
            <a:r>
              <a:rPr lang="en-US" b="1" dirty="0">
                <a:latin typeface="+mn-lt"/>
              </a:rPr>
              <a:t>Chapter 14</a:t>
            </a:r>
          </a:p>
        </p:txBody>
      </p:sp>
      <p:sp>
        <p:nvSpPr>
          <p:cNvPr id="5" name="Text Placeholder 4"/>
          <p:cNvSpPr>
            <a:spLocks noGrp="1"/>
          </p:cNvSpPr>
          <p:nvPr>
            <p:ph type="body" idx="3"/>
          </p:nvPr>
        </p:nvSpPr>
        <p:spPr>
          <a:xfrm>
            <a:off x="4773168" y="3114461"/>
            <a:ext cx="3913631" cy="857038"/>
          </a:xfrm>
        </p:spPr>
        <p:txBody>
          <a:bodyPr/>
          <a:lstStyle/>
          <a:p>
            <a:pPr algn="ctr"/>
            <a:r>
              <a:rPr lang="en-US" dirty="0">
                <a:solidFill>
                  <a:schemeClr val="tx1"/>
                </a:solidFill>
                <a:latin typeface="+mn-lt"/>
              </a:rPr>
              <a:t>A Brief Look at JavaScript and jQuery</a:t>
            </a:r>
            <a:endParaRPr lang="en-US" dirty="0">
              <a:solidFill>
                <a:schemeClr val="tx1"/>
              </a:solidFill>
              <a:latin typeface="+mn-lt"/>
              <a:cs typeface="Arial" panose="020B0604020202020204" pitchFamily="34" charset="0"/>
            </a:endParaRPr>
          </a:p>
        </p:txBody>
      </p:sp>
      <p:pic>
        <p:nvPicPr>
          <p:cNvPr id="7" name="Picture 6" descr="Front Cover: Web Development &amp; Design Foundations With H T M L 5 Ninth Edition by Felke-Morr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6" y="1881497"/>
            <a:ext cx="3423935" cy="4382639"/>
          </a:xfrm>
          <a:prstGeom prst="rect">
            <a:avLst/>
          </a:prstGeom>
          <a:ln w="9525">
            <a:solidFill>
              <a:schemeClr val="tx1"/>
            </a:solidFill>
          </a:ln>
        </p:spPr>
      </p:pic>
      <p:sp>
        <p:nvSpPr>
          <p:cNvPr id="6" name="Text Placeholder 5"/>
          <p:cNvSpPr>
            <a:spLocks noGrp="1"/>
          </p:cNvSpPr>
          <p:nvPr>
            <p:ph type="body" idx="13"/>
          </p:nvPr>
        </p:nvSpPr>
        <p:spPr>
          <a:xfrm>
            <a:off x="2625213" y="6419554"/>
            <a:ext cx="6141058" cy="319359"/>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2017, 2015 Pearson Education, Inc. All Rights Reserved</a:t>
            </a:r>
          </a:p>
        </p:txBody>
      </p:sp>
      <p:sp>
        <p:nvSpPr>
          <p:cNvPr id="8" name="TextBox 7"/>
          <p:cNvSpPr txBox="1"/>
          <p:nvPr/>
        </p:nvSpPr>
        <p:spPr>
          <a:xfrm>
            <a:off x="5377070" y="4611757"/>
            <a:ext cx="2922104"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263434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pPr eaLnBrk="1" fontAlgn="auto" hangingPunct="1">
              <a:lnSpc>
                <a:spcPct val="85000"/>
              </a:lnSpc>
              <a:spcBef>
                <a:spcPct val="0"/>
              </a:spcBef>
              <a:spcAft>
                <a:spcPts val="0"/>
              </a:spcAft>
              <a:buClrTx/>
              <a:defRPr/>
            </a:pPr>
            <a:r>
              <a:rPr lang="en-US" kern="1200" spc="-50" dirty="0">
                <a:latin typeface="Times New Roman" panose="02020603050405020304" pitchFamily="18" charset="0"/>
                <a:ea typeface="+mj-ea"/>
                <a:cs typeface="+mj-cs"/>
              </a:rPr>
              <a:t>Document Object Model (D</a:t>
            </a:r>
            <a:r>
              <a:rPr lang="en-US" sz="100" kern="1200" spc="-50" dirty="0">
                <a:latin typeface="Times New Roman" panose="02020603050405020304" pitchFamily="18" charset="0"/>
                <a:ea typeface="+mj-ea"/>
                <a:cs typeface="+mj-cs"/>
              </a:rPr>
              <a:t> </a:t>
            </a:r>
            <a:r>
              <a:rPr lang="en-US" kern="1200" spc="-50" dirty="0">
                <a:latin typeface="Times New Roman" panose="02020603050405020304" pitchFamily="18" charset="0"/>
                <a:ea typeface="+mj-ea"/>
                <a:cs typeface="+mj-cs"/>
              </a:rPr>
              <a:t>O</a:t>
            </a:r>
            <a:r>
              <a:rPr lang="en-US" sz="100" kern="1200" spc="-50" dirty="0">
                <a:latin typeface="Times New Roman" panose="02020603050405020304" pitchFamily="18" charset="0"/>
                <a:ea typeface="+mj-ea"/>
                <a:cs typeface="+mj-cs"/>
              </a:rPr>
              <a:t> </a:t>
            </a:r>
            <a:r>
              <a:rPr lang="en-US" kern="1200" spc="-50" dirty="0">
                <a:latin typeface="Times New Roman" panose="02020603050405020304" pitchFamily="18" charset="0"/>
                <a:ea typeface="+mj-ea"/>
                <a:cs typeface="+mj-cs"/>
              </a:rPr>
              <a:t>M)</a:t>
            </a:r>
          </a:p>
        </p:txBody>
      </p:sp>
      <p:sp>
        <p:nvSpPr>
          <p:cNvPr id="3" name="Text Placeholder 2"/>
          <p:cNvSpPr>
            <a:spLocks noGrp="1"/>
          </p:cNvSpPr>
          <p:nvPr>
            <p:ph type="body" idx="1"/>
          </p:nvPr>
        </p:nvSpPr>
        <p:spPr>
          <a:xfrm>
            <a:off x="457200" y="1600200"/>
            <a:ext cx="8398042" cy="2115934"/>
          </a:xfrm>
        </p:spPr>
        <p:txBody>
          <a:bodyPr wrap="square">
            <a:spAutoFit/>
          </a:bodyPr>
          <a:lstStyle/>
          <a:p>
            <a:pPr marL="255651" indent="-255651" eaLnBrk="1" hangingPunct="1">
              <a:buFont typeface="Arial" panose="020B0604020202020204" pitchFamily="34" charset="0"/>
              <a:buChar char="•"/>
              <a:defRPr/>
            </a:pPr>
            <a:r>
              <a:rPr lang="en-US" altLang="en-US" sz="2200" kern="1200" dirty="0">
                <a:solidFill>
                  <a:srgbClr val="000000"/>
                </a:solidFill>
                <a:latin typeface="Arial (Body)"/>
                <a:ea typeface="+mn-ea"/>
                <a:cs typeface="Arial" panose="020B0604020202020204" pitchFamily="34" charset="0"/>
              </a:rPr>
              <a:t>A portion of the D</a:t>
            </a:r>
            <a:r>
              <a:rPr lang="en-US" altLang="en-US" sz="100" kern="1200" dirty="0">
                <a:solidFill>
                  <a:srgbClr val="000000"/>
                </a:solidFill>
                <a:latin typeface="Arial (Body)"/>
                <a:ea typeface="+mn-ea"/>
                <a:cs typeface="Arial" panose="020B0604020202020204" pitchFamily="34" charset="0"/>
              </a:rPr>
              <a:t> </a:t>
            </a:r>
            <a:r>
              <a:rPr lang="en-US" altLang="en-US" sz="2200" kern="1200" dirty="0">
                <a:solidFill>
                  <a:srgbClr val="000000"/>
                </a:solidFill>
                <a:latin typeface="Arial (Body)"/>
                <a:ea typeface="+mn-ea"/>
                <a:cs typeface="Arial" panose="020B0604020202020204" pitchFamily="34" charset="0"/>
              </a:rPr>
              <a:t>O</a:t>
            </a:r>
            <a:r>
              <a:rPr lang="en-US" altLang="en-US" sz="100" kern="1200" dirty="0">
                <a:solidFill>
                  <a:srgbClr val="000000"/>
                </a:solidFill>
                <a:latin typeface="Arial (Body)"/>
                <a:ea typeface="+mn-ea"/>
                <a:cs typeface="Arial" panose="020B0604020202020204" pitchFamily="34" charset="0"/>
              </a:rPr>
              <a:t> </a:t>
            </a:r>
            <a:r>
              <a:rPr lang="en-US" altLang="en-US" sz="2200" kern="1200" dirty="0">
                <a:solidFill>
                  <a:srgbClr val="000000"/>
                </a:solidFill>
                <a:latin typeface="Arial (Body)"/>
                <a:ea typeface="+mn-ea"/>
                <a:cs typeface="Arial" panose="020B0604020202020204" pitchFamily="34" charset="0"/>
              </a:rPr>
              <a:t>M is shown at the left.</a:t>
            </a:r>
          </a:p>
          <a:p>
            <a:pPr marL="255651" indent="-255651" eaLnBrk="1" hangingPunct="1">
              <a:buFont typeface="Arial" panose="020B0604020202020204" pitchFamily="34" charset="0"/>
              <a:buChar char="•"/>
              <a:defRPr/>
            </a:pPr>
            <a:r>
              <a:rPr lang="en-US" altLang="en-US" sz="2200" kern="1200" dirty="0">
                <a:solidFill>
                  <a:srgbClr val="000000"/>
                </a:solidFill>
                <a:latin typeface="Arial (Body)"/>
                <a:ea typeface="+mn-ea"/>
                <a:cs typeface="Arial" panose="020B0604020202020204" pitchFamily="34" charset="0"/>
              </a:rPr>
              <a:t>Defines every object and element on a web page</a:t>
            </a:r>
          </a:p>
          <a:p>
            <a:pPr marL="255651" indent="-255651" eaLnBrk="1" hangingPunct="1">
              <a:buFont typeface="Arial" panose="020B0604020202020204" pitchFamily="34" charset="0"/>
              <a:buChar char="•"/>
              <a:defRPr/>
            </a:pPr>
            <a:r>
              <a:rPr lang="en-US" altLang="en-US" sz="2200" kern="1200" dirty="0">
                <a:solidFill>
                  <a:srgbClr val="000000"/>
                </a:solidFill>
                <a:latin typeface="Arial (Body)"/>
                <a:ea typeface="+mn-ea"/>
                <a:cs typeface="Arial" panose="020B0604020202020204" pitchFamily="34" charset="0"/>
              </a:rPr>
              <a:t>Hierarchical structure</a:t>
            </a:r>
          </a:p>
          <a:p>
            <a:pPr marL="255651" indent="-255651" eaLnBrk="1" hangingPunct="1">
              <a:buFont typeface="Arial" panose="020B0604020202020204" pitchFamily="34" charset="0"/>
              <a:buChar char="•"/>
              <a:defRPr/>
            </a:pPr>
            <a:r>
              <a:rPr lang="en-US" altLang="en-US" sz="2200" kern="1200" dirty="0">
                <a:solidFill>
                  <a:srgbClr val="000000"/>
                </a:solidFill>
                <a:latin typeface="Arial (Body)"/>
                <a:ea typeface="+mn-ea"/>
                <a:cs typeface="Arial" panose="020B0604020202020204" pitchFamily="34" charset="0"/>
              </a:rPr>
              <a:t>Accesses page elements and apply styles to page elements</a:t>
            </a:r>
          </a:p>
        </p:txBody>
      </p:sp>
      <p:pic>
        <p:nvPicPr>
          <p:cNvPr id="6" name="Picture 2" descr="A four level hierarchy diagram depicting the Document Object Model. From the top level rectangle with the caption Window, a line descends from the bottom of the rectangle, splitting into four addition lines to the tops of four rectangles on the second level, which have the captions document, history, location, and navigator. The document and navigator second level rectangles have lines descending from them. The document second level rectangle has a line that descends from the bottom of the it, splitting into four additional lines to the tops of four rectangles at the third level, which have the captions anchor, form, image, and link. A line descends from the bottom of the form rectangle to the top of a rectangle at the fourth level. This rectangle has the caption element. At the third level, a line descends from the bottom of the image rectangle to the top of a rectangle at the fourth level. This rectangle has the caption s r c. The navigator second level rectangle has a line that descends from the bottom of the it, splitting into two additional lines to the tops of two rectangles at the third level, which have the app name and app version.">
            <a:extLst>
              <a:ext uri="{FF2B5EF4-FFF2-40B4-BE49-F238E27FC236}">
                <a16:creationId xmlns:a16="http://schemas.microsoft.com/office/drawing/2014/main" id="{4491F42B-AFF4-4380-BA05-DB86E4AB2C43}"/>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81008" y="3850991"/>
            <a:ext cx="3615167" cy="25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pPr eaLnBrk="1" fontAlgn="auto" hangingPunct="1">
              <a:lnSpc>
                <a:spcPct val="85000"/>
              </a:lnSpc>
              <a:spcBef>
                <a:spcPct val="0"/>
              </a:spcBef>
              <a:spcAft>
                <a:spcPts val="0"/>
              </a:spcAft>
              <a:buClrTx/>
              <a:defRPr/>
            </a:pPr>
            <a:r>
              <a:rPr lang="en-US" kern="1200" spc="-50" dirty="0">
                <a:latin typeface="Times New Roman" panose="02020603050405020304" pitchFamily="18" charset="0"/>
                <a:ea typeface="+mj-ea"/>
                <a:cs typeface="+mj-cs"/>
              </a:rPr>
              <a:t>Object</a:t>
            </a:r>
          </a:p>
        </p:txBody>
      </p:sp>
      <p:sp>
        <p:nvSpPr>
          <p:cNvPr id="3" name="Text Placeholder 2"/>
          <p:cNvSpPr>
            <a:spLocks noGrp="1"/>
          </p:cNvSpPr>
          <p:nvPr>
            <p:ph type="body" idx="1"/>
          </p:nvPr>
        </p:nvSpPr>
        <p:spPr>
          <a:xfrm>
            <a:off x="457200" y="1600200"/>
            <a:ext cx="8229600" cy="2239044"/>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mn-cs"/>
              </a:rPr>
              <a:t>An object is a thing or entity.</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Browser window</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Submit button</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Web page document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pPr eaLnBrk="1" fontAlgn="auto" hangingPunct="1">
              <a:lnSpc>
                <a:spcPct val="85000"/>
              </a:lnSpc>
              <a:spcBef>
                <a:spcPct val="0"/>
              </a:spcBef>
              <a:spcAft>
                <a:spcPts val="0"/>
              </a:spcAft>
              <a:buClrTx/>
              <a:defRPr/>
            </a:pPr>
            <a:r>
              <a:rPr lang="en-US" kern="1200" spc="-50" dirty="0">
                <a:latin typeface="Times New Roman" panose="02020603050405020304" pitchFamily="18" charset="0"/>
                <a:ea typeface="+mj-ea"/>
                <a:cs typeface="+mj-cs"/>
              </a:rPr>
              <a:t>Property</a:t>
            </a:r>
          </a:p>
        </p:txBody>
      </p:sp>
      <p:sp>
        <p:nvSpPr>
          <p:cNvPr id="3" name="Text Placeholder 2"/>
          <p:cNvSpPr>
            <a:spLocks noGrp="1"/>
          </p:cNvSpPr>
          <p:nvPr>
            <p:ph type="body" idx="1"/>
          </p:nvPr>
        </p:nvSpPr>
        <p:spPr>
          <a:xfrm>
            <a:off x="457200" y="1600200"/>
            <a:ext cx="8229600" cy="2977708"/>
          </a:xfrm>
        </p:spPr>
        <p:txBody>
          <a:bodyPr>
            <a:spAutoFit/>
          </a:bodyPr>
          <a:lstStyle/>
          <a:p>
            <a:pPr marL="0" indent="0" eaLnBrk="1" hangingPunct="1">
              <a:buNone/>
              <a:tabLst/>
              <a:defRPr/>
            </a:pPr>
            <a:r>
              <a:rPr lang="en-US" altLang="en-US" sz="2400" kern="1200" dirty="0">
                <a:solidFill>
                  <a:schemeClr val="tx1"/>
                </a:solidFill>
                <a:latin typeface="+mn-lt"/>
                <a:ea typeface="+mn-ea"/>
                <a:cs typeface="+mn-cs"/>
              </a:rPr>
              <a:t>A property is a characteristic or attribute of an object.</a:t>
            </a:r>
          </a:p>
          <a:p>
            <a:pPr marL="255600" lvl="1" indent="-255600" eaLnBrk="1" hangingPunct="1">
              <a:spcBef>
                <a:spcPts val="1500"/>
              </a:spcBef>
              <a:buFont typeface="Arial" panose="020B0604020202020204" pitchFamily="34" charset="0"/>
              <a:buChar char="•"/>
              <a:defRPr/>
            </a:pPr>
            <a:r>
              <a:rPr lang="en-US" altLang="en-US" sz="2400" kern="1200" dirty="0">
                <a:solidFill>
                  <a:schemeClr val="tx1"/>
                </a:solidFill>
                <a:latin typeface="+mn-lt"/>
                <a:ea typeface="+mn-ea"/>
                <a:cs typeface="+mn-cs"/>
              </a:rPr>
              <a:t>The background color of a web page document</a:t>
            </a:r>
            <a:r>
              <a:rPr lang="en-US" altLang="en-US" sz="2400" kern="1200" baseline="0" dirty="0">
                <a:solidFill>
                  <a:schemeClr val="tx1"/>
                </a:solidFill>
                <a:latin typeface="+mn-lt"/>
                <a:ea typeface="+mn-ea"/>
                <a:cs typeface="+mn-cs"/>
              </a:rPr>
              <a:t> </a:t>
            </a:r>
            <a:r>
              <a:rPr lang="en-US" altLang="en-US" sz="2400" b="1" kern="1200" dirty="0">
                <a:solidFill>
                  <a:schemeClr val="tx1"/>
                </a:solidFill>
                <a:latin typeface="+mn-lt"/>
                <a:ea typeface="+mn-ea"/>
                <a:cs typeface="+mn-cs"/>
              </a:rPr>
              <a:t>document.bgcolor</a:t>
            </a:r>
          </a:p>
          <a:p>
            <a:pPr marL="255600" lvl="1" indent="-255600" eaLnBrk="1" hangingPunct="1">
              <a:spcBef>
                <a:spcPts val="1500"/>
              </a:spcBef>
              <a:buFont typeface="Arial" panose="020B0604020202020204" pitchFamily="34" charset="0"/>
              <a:buChar char="•"/>
              <a:defRPr/>
            </a:pPr>
            <a:r>
              <a:rPr lang="en-US" altLang="en-US" sz="2400" kern="1200" dirty="0">
                <a:solidFill>
                  <a:schemeClr val="tx1"/>
                </a:solidFill>
                <a:latin typeface="+mn-lt"/>
                <a:ea typeface="+mn-ea"/>
                <a:cs typeface="+mn-cs"/>
              </a:rPr>
              <a:t>The date the web page file was last modified </a:t>
            </a:r>
            <a:r>
              <a:rPr lang="en-US" altLang="en-US" sz="2400" b="1" kern="1200" dirty="0">
                <a:solidFill>
                  <a:schemeClr val="tx1"/>
                </a:solidFill>
                <a:latin typeface="+mn-lt"/>
                <a:ea typeface="+mn-ea"/>
                <a:cs typeface="+mn-cs"/>
              </a:rPr>
              <a:t>document.lastmodified</a:t>
            </a:r>
          </a:p>
          <a:p>
            <a:pPr marL="255600" lvl="1" indent="-255600" eaLnBrk="1" hangingPunct="1">
              <a:spcBef>
                <a:spcPts val="1500"/>
              </a:spcBef>
              <a:buFont typeface="Arial" panose="020B0604020202020204" pitchFamily="34" charset="0"/>
              <a:buChar char="•"/>
              <a:defRPr/>
            </a:pPr>
            <a:r>
              <a:rPr lang="en-US" altLang="en-US" sz="2400" dirty="0">
                <a:solidFill>
                  <a:schemeClr val="tx1"/>
                </a:solidFill>
                <a:latin typeface="+mn-lt"/>
              </a:rPr>
              <a:t>The src file of an image object </a:t>
            </a:r>
            <a:r>
              <a:rPr lang="en-US" altLang="en-US" sz="2400" b="1" dirty="0">
                <a:solidFill>
                  <a:schemeClr val="tx1"/>
                </a:solidFill>
                <a:latin typeface="+mn-lt"/>
              </a:rPr>
              <a:t>image1.src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pPr eaLnBrk="1" fontAlgn="auto" hangingPunct="1">
              <a:lnSpc>
                <a:spcPct val="85000"/>
              </a:lnSpc>
              <a:spcBef>
                <a:spcPct val="0"/>
              </a:spcBef>
              <a:spcAft>
                <a:spcPts val="0"/>
              </a:spcAft>
              <a:buClrTx/>
              <a:defRPr/>
            </a:pPr>
            <a:r>
              <a:rPr lang="en-US" kern="1200" spc="-50" dirty="0">
                <a:latin typeface="Times New Roman" panose="02020603050405020304" pitchFamily="18" charset="0"/>
                <a:ea typeface="+mj-ea"/>
                <a:cs typeface="+mj-cs"/>
              </a:rPr>
              <a:t>Method</a:t>
            </a:r>
          </a:p>
        </p:txBody>
      </p:sp>
      <p:sp>
        <p:nvSpPr>
          <p:cNvPr id="3" name="Text Placeholder 2"/>
          <p:cNvSpPr>
            <a:spLocks noGrp="1"/>
          </p:cNvSpPr>
          <p:nvPr>
            <p:ph type="body" idx="1"/>
          </p:nvPr>
        </p:nvSpPr>
        <p:spPr>
          <a:xfrm>
            <a:off x="457200" y="1600200"/>
            <a:ext cx="8229600" cy="1115660"/>
          </a:xfrm>
        </p:spPr>
        <p:txBody>
          <a:bodyPr>
            <a:spAutoFit/>
          </a:bodyPr>
          <a:lstStyle/>
          <a:p>
            <a:pPr marL="0" indent="0" eaLnBrk="1" hangingPunct="1">
              <a:buNone/>
              <a:tabLst/>
              <a:defRPr/>
            </a:pPr>
            <a:r>
              <a:rPr lang="en-US" altLang="en-US" sz="2400" kern="1200" dirty="0">
                <a:solidFill>
                  <a:schemeClr val="tx1"/>
                </a:solidFill>
                <a:latin typeface="Arial (Body)"/>
                <a:ea typeface="+mn-ea"/>
                <a:cs typeface="+mn-cs"/>
              </a:rPr>
              <a:t>A method is an action (a verb)</a:t>
            </a:r>
          </a:p>
          <a:p>
            <a:pPr marL="255600" lvl="1" indent="-255600" eaLnBrk="1" hangingPunct="1">
              <a:spcBef>
                <a:spcPts val="1500"/>
              </a:spcBef>
              <a:buFont typeface="Arial" panose="020B0604020202020204" pitchFamily="34" charset="0"/>
              <a:buChar char="•"/>
              <a:defRPr/>
            </a:pPr>
            <a:r>
              <a:rPr lang="en-US" altLang="en-US" sz="2400" kern="1200" dirty="0">
                <a:solidFill>
                  <a:schemeClr val="tx1"/>
                </a:solidFill>
                <a:latin typeface="Arial (Body)"/>
                <a:ea typeface="+mn-ea"/>
                <a:cs typeface="+mn-cs"/>
              </a:rPr>
              <a:t>Writing text to a web page document</a:t>
            </a:r>
            <a:endParaRPr lang="en-US" altLang="en-US" sz="2400" b="1" kern="1200" dirty="0">
              <a:solidFill>
                <a:schemeClr val="tx1"/>
              </a:solidFill>
              <a:latin typeface="Arial (Body)"/>
              <a:ea typeface="+mn-ea"/>
              <a:cs typeface="+mn-cs"/>
            </a:endParaRPr>
          </a:p>
        </p:txBody>
      </p:sp>
      <p:pic>
        <p:nvPicPr>
          <p:cNvPr id="5" name="Picture 4" descr="Text reads as follows. Document period write left parenthesis right parenthesis"/>
          <p:cNvPicPr>
            <a:picLocks noChangeAspect="1"/>
          </p:cNvPicPr>
          <p:nvPr/>
        </p:nvPicPr>
        <p:blipFill rotWithShape="1">
          <a:blip r:embed="rId2"/>
          <a:srcRect l="12931" t="14166" b="20676"/>
          <a:stretch/>
        </p:blipFill>
        <p:spPr>
          <a:xfrm>
            <a:off x="789781" y="2785393"/>
            <a:ext cx="2675314" cy="417096"/>
          </a:xfrm>
          <a:prstGeom prst="rect">
            <a:avLst/>
          </a:prstGeom>
        </p:spPr>
      </p:pic>
      <p:sp>
        <p:nvSpPr>
          <p:cNvPr id="4" name="Text Placeholder 3"/>
          <p:cNvSpPr>
            <a:spLocks noGrp="1"/>
          </p:cNvSpPr>
          <p:nvPr>
            <p:ph type="body" idx="2"/>
          </p:nvPr>
        </p:nvSpPr>
        <p:spPr>
          <a:xfrm>
            <a:off x="457200" y="3272592"/>
            <a:ext cx="8229600" cy="561474"/>
          </a:xfrm>
        </p:spPr>
        <p:txBody>
          <a:bodyPr/>
          <a:lstStyle/>
          <a:p>
            <a:pPr marL="255600" lvl="1" indent="-255600" eaLnBrk="1" hangingPunct="1">
              <a:spcBef>
                <a:spcPts val="1500"/>
              </a:spcBef>
              <a:buFont typeface="Arial" panose="020B0604020202020204" pitchFamily="34" charset="0"/>
              <a:buChar char="•"/>
              <a:defRPr/>
            </a:pPr>
            <a:r>
              <a:rPr lang="en-US" altLang="en-US" sz="2400" kern="1200" dirty="0">
                <a:solidFill>
                  <a:schemeClr val="tx1"/>
                </a:solidFill>
                <a:latin typeface="Arial (Body)"/>
              </a:rPr>
              <a:t>Submitting a form</a:t>
            </a:r>
          </a:p>
        </p:txBody>
      </p:sp>
      <p:pic>
        <p:nvPicPr>
          <p:cNvPr id="6" name="Picture 5" descr="Text reads as follows. Form 1 period submit left parenthesis right parenthesis"/>
          <p:cNvPicPr>
            <a:picLocks noChangeAspect="1"/>
          </p:cNvPicPr>
          <p:nvPr/>
        </p:nvPicPr>
        <p:blipFill rotWithShape="1">
          <a:blip r:embed="rId3"/>
          <a:srcRect l="13420" t="12710" b="22133"/>
          <a:stretch/>
        </p:blipFill>
        <p:spPr>
          <a:xfrm>
            <a:off x="757697" y="3904169"/>
            <a:ext cx="2380566" cy="4170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JavaScript and Events </a:t>
            </a:r>
            <a:r>
              <a:rPr lang="en-US" sz="2000" b="0" dirty="0">
                <a:solidFill>
                  <a:schemeClr val="tx2"/>
                </a:solidFill>
              </a:rPr>
              <a:t>(1 of 2)</a:t>
            </a:r>
          </a:p>
        </p:txBody>
      </p:sp>
      <p:sp>
        <p:nvSpPr>
          <p:cNvPr id="3" name="Text Placeholder 2"/>
          <p:cNvSpPr>
            <a:spLocks noGrp="1"/>
          </p:cNvSpPr>
          <p:nvPr>
            <p:ph type="body" idx="1"/>
          </p:nvPr>
        </p:nvSpPr>
        <p:spPr>
          <a:xfrm>
            <a:off x="457200" y="1600200"/>
            <a:ext cx="8229600" cy="2785348"/>
          </a:xfrm>
        </p:spPr>
        <p:txBody>
          <a:bodyPr>
            <a:spAutoFit/>
          </a:bodyPr>
          <a:lstStyle/>
          <a:p>
            <a:pPr marL="255651" indent="-255651" eaLnBrk="1" hangingPunct="1">
              <a:tabLst/>
              <a:defRPr/>
            </a:pPr>
            <a:r>
              <a:rPr lang="en-US" altLang="en-US" sz="2400" kern="1200" dirty="0">
                <a:solidFill>
                  <a:srgbClr val="000000"/>
                </a:solidFill>
                <a:latin typeface="Arial (Body)"/>
                <a:ea typeface="+mn-ea"/>
                <a:cs typeface="+mn-cs"/>
              </a:rPr>
              <a:t>Events: actions taken by the web page visitor</a:t>
            </a:r>
          </a:p>
          <a:p>
            <a:pPr marL="741553" lvl="1" indent="-284353"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clicking (onclick),</a:t>
            </a:r>
          </a:p>
          <a:p>
            <a:pPr marL="741553" lvl="1" indent="-284353"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placing the mouse on an element (onmouseover),</a:t>
            </a:r>
          </a:p>
          <a:p>
            <a:pPr marL="741553" lvl="1" indent="-284353"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removing the mouse from an element (onmouseout),</a:t>
            </a:r>
          </a:p>
          <a:p>
            <a:pPr marL="741553" lvl="1" indent="-284353"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loading the page (onload),</a:t>
            </a:r>
          </a:p>
          <a:p>
            <a:pPr marL="741553" lvl="1" indent="-284353"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unloading the page (onunload), etc.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Events</a:t>
            </a:r>
          </a:p>
        </p:txBody>
      </p:sp>
      <p:graphicFrame>
        <p:nvGraphicFramePr>
          <p:cNvPr id="4" name="Table"/>
          <p:cNvGraphicFramePr>
            <a:graphicFrameLocks/>
          </p:cNvGraphicFramePr>
          <p:nvPr>
            <p:extLst>
              <p:ext uri="{D42A27DB-BD31-4B8C-83A1-F6EECF244321}">
                <p14:modId xmlns:p14="http://schemas.microsoft.com/office/powerpoint/2010/main" val="2103129306"/>
              </p:ext>
            </p:extLst>
          </p:nvPr>
        </p:nvGraphicFramePr>
        <p:xfrm>
          <a:off x="2304415" y="1899031"/>
          <a:ext cx="4535170" cy="2986942"/>
        </p:xfrm>
        <a:graphic>
          <a:graphicData uri="http://schemas.openxmlformats.org/drawingml/2006/table">
            <a:tbl>
              <a:tblPr firstRow="1">
                <a:tableStyleId>{5940675A-B579-460E-94D1-54222C63F5DA}</a:tableStyleId>
              </a:tblPr>
              <a:tblGrid>
                <a:gridCol w="2081530">
                  <a:extLst>
                    <a:ext uri="{9D8B030D-6E8A-4147-A177-3AD203B41FA5}">
                      <a16:colId xmlns:a16="http://schemas.microsoft.com/office/drawing/2014/main" val="20000"/>
                    </a:ext>
                  </a:extLst>
                </a:gridCol>
                <a:gridCol w="2453640">
                  <a:extLst>
                    <a:ext uri="{9D8B030D-6E8A-4147-A177-3AD203B41FA5}">
                      <a16:colId xmlns:a16="http://schemas.microsoft.com/office/drawing/2014/main" val="20001"/>
                    </a:ext>
                  </a:extLst>
                </a:gridCol>
              </a:tblGrid>
              <a:tr h="24606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a:ln>
                            <a:noFill/>
                          </a:ln>
                          <a:effectLst/>
                        </a:rPr>
                        <a:t>Event</a:t>
                      </a:r>
                      <a:endParaRPr kumimoji="0" lang="en-US" sz="2200" b="1" i="0" u="none" strike="noStrike" cap="none" normalizeH="0" baseline="0" dirty="0">
                        <a:ln>
                          <a:noFill/>
                        </a:ln>
                        <a:solidFill>
                          <a:schemeClr val="tx1"/>
                        </a:solidFill>
                        <a:effectLst/>
                        <a:latin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a:ln>
                            <a:noFill/>
                          </a:ln>
                          <a:effectLst/>
                        </a:rPr>
                        <a:t>Event Handler</a:t>
                      </a:r>
                      <a:endParaRPr kumimoji="0" lang="en-US" sz="2200" b="1" i="0" u="none" strike="noStrike" cap="none" normalizeH="0" baseline="0" dirty="0">
                        <a:ln>
                          <a:noFill/>
                        </a:ln>
                        <a:solidFill>
                          <a:schemeClr val="tx1"/>
                        </a:solidFill>
                        <a:effectLst/>
                        <a:latin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7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click</a:t>
                      </a:r>
                      <a:endParaRPr kumimoji="0" lang="en-US" sz="2200" b="0" i="0" u="none" strike="noStrike" cap="none" normalizeH="0" baseline="0" dirty="0">
                        <a:ln>
                          <a:noFill/>
                        </a:ln>
                        <a:solidFill>
                          <a:schemeClr val="tx1"/>
                        </a:solidFill>
                        <a:effectLst/>
                        <a:latin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onclick</a:t>
                      </a:r>
                      <a:endParaRPr kumimoji="0" lang="en-US" sz="2200" b="0" i="0" u="none" strike="noStrike" cap="none" normalizeH="0" baseline="0" dirty="0">
                        <a:ln>
                          <a:noFill/>
                        </a:ln>
                        <a:solidFill>
                          <a:schemeClr val="tx1"/>
                        </a:solidFill>
                        <a:effectLst/>
                        <a:latin typeface="Arial" pitchFamily="34" charset="0"/>
                        <a:ea typeface="Times New Roman" pitchFamily="18" charset="0"/>
                        <a:cs typeface="Courier New" pitchFamily="49"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606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load</a:t>
                      </a:r>
                      <a:endParaRPr kumimoji="0" lang="en-US" sz="2200" b="0" i="0" u="none" strike="noStrike" cap="none" normalizeH="0" baseline="0" dirty="0">
                        <a:ln>
                          <a:noFill/>
                        </a:ln>
                        <a:solidFill>
                          <a:schemeClr val="tx1"/>
                        </a:solidFill>
                        <a:effectLst/>
                        <a:latin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onload</a:t>
                      </a:r>
                      <a:endParaRPr kumimoji="0" lang="en-US" sz="2200" b="0" i="0" u="none" strike="noStrike" cap="none" normalizeH="0" baseline="0" dirty="0">
                        <a:ln>
                          <a:noFill/>
                        </a:ln>
                        <a:solidFill>
                          <a:schemeClr val="tx1"/>
                        </a:solidFill>
                        <a:effectLst/>
                        <a:latin typeface="Arial" pitchFamily="34" charset="0"/>
                        <a:ea typeface="Times New Roman" pitchFamily="18" charset="0"/>
                        <a:cs typeface="Courier New" pitchFamily="49"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43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mouseover</a:t>
                      </a:r>
                      <a:endParaRPr kumimoji="0" lang="en-US" sz="2200" b="0" i="0" u="none" strike="noStrike" cap="none" normalizeH="0" baseline="0" dirty="0">
                        <a:ln>
                          <a:noFill/>
                        </a:ln>
                        <a:solidFill>
                          <a:schemeClr val="tx1"/>
                        </a:solidFill>
                        <a:effectLst/>
                        <a:latin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onmouseover</a:t>
                      </a:r>
                      <a:endParaRPr kumimoji="0" lang="en-US" sz="2200" b="0" i="0" u="none" strike="noStrike" cap="none" normalizeH="0" baseline="0" dirty="0">
                        <a:ln>
                          <a:noFill/>
                        </a:ln>
                        <a:solidFill>
                          <a:schemeClr val="tx1"/>
                        </a:solidFill>
                        <a:effectLst/>
                        <a:latin typeface="Arial" pitchFamily="34" charset="0"/>
                        <a:ea typeface="Times New Roman" pitchFamily="18" charset="0"/>
                        <a:cs typeface="Courier New" pitchFamily="49"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37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mouseout</a:t>
                      </a:r>
                      <a:endParaRPr kumimoji="0" lang="en-US" sz="2200" b="0" i="0" u="none" strike="noStrike" cap="none" normalizeH="0" baseline="0" dirty="0">
                        <a:ln>
                          <a:noFill/>
                        </a:ln>
                        <a:solidFill>
                          <a:schemeClr val="tx1"/>
                        </a:solidFill>
                        <a:effectLst/>
                        <a:latin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onmouseout</a:t>
                      </a:r>
                      <a:endParaRPr kumimoji="0" lang="en-US" sz="2200" b="0" i="0" u="none" strike="noStrike" cap="none" normalizeH="0" baseline="0" dirty="0">
                        <a:ln>
                          <a:noFill/>
                        </a:ln>
                        <a:solidFill>
                          <a:schemeClr val="tx1"/>
                        </a:solidFill>
                        <a:effectLst/>
                        <a:latin typeface="Arial" pitchFamily="34" charset="0"/>
                        <a:ea typeface="Times New Roman" pitchFamily="18" charset="0"/>
                        <a:cs typeface="Courier New" pitchFamily="49"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7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submit</a:t>
                      </a:r>
                      <a:endParaRPr kumimoji="0" lang="en-US" sz="2200" b="0" i="0" u="none" strike="noStrike" cap="none" normalizeH="0" baseline="0" dirty="0">
                        <a:ln>
                          <a:noFill/>
                        </a:ln>
                        <a:solidFill>
                          <a:schemeClr val="tx1"/>
                        </a:solidFill>
                        <a:effectLst/>
                        <a:latin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onsubmit</a:t>
                      </a:r>
                      <a:endParaRPr kumimoji="0" lang="en-US" sz="2200" b="0" i="0" u="none" strike="noStrike" cap="none" normalizeH="0" baseline="0" dirty="0">
                        <a:ln>
                          <a:noFill/>
                        </a:ln>
                        <a:solidFill>
                          <a:schemeClr val="tx1"/>
                        </a:solidFill>
                        <a:effectLst/>
                        <a:latin typeface="Arial" pitchFamily="34" charset="0"/>
                        <a:ea typeface="Times New Roman" pitchFamily="18" charset="0"/>
                        <a:cs typeface="Courier New" pitchFamily="49"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46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unload</a:t>
                      </a:r>
                      <a:endParaRPr kumimoji="0" lang="en-US" sz="2200" b="0" i="0" u="none" strike="noStrike" cap="none" normalizeH="0" baseline="0" dirty="0">
                        <a:ln>
                          <a:noFill/>
                        </a:ln>
                        <a:solidFill>
                          <a:schemeClr val="tx1"/>
                        </a:solidFill>
                        <a:effectLst/>
                        <a:latin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onunload</a:t>
                      </a:r>
                      <a:endParaRPr kumimoji="0" lang="en-US" sz="2200" b="0" i="0" u="none" strike="noStrike" cap="none" normalizeH="0" baseline="0" dirty="0">
                        <a:ln>
                          <a:noFill/>
                        </a:ln>
                        <a:solidFill>
                          <a:schemeClr val="tx1"/>
                        </a:solidFill>
                        <a:effectLst/>
                        <a:latin typeface="Arial" pitchFamily="34" charset="0"/>
                        <a:ea typeface="Times New Roman" pitchFamily="18" charset="0"/>
                        <a:cs typeface="Courier New" pitchFamily="49"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dirty="0">
                <a:solidFill>
                  <a:schemeClr val="tx2"/>
                </a:solidFill>
              </a:rPr>
              <a:t>JavaScript and Events </a:t>
            </a:r>
            <a:r>
              <a:rPr lang="en-US" sz="2000" b="0" dirty="0">
                <a:solidFill>
                  <a:schemeClr val="tx2"/>
                </a:solidFill>
              </a:rPr>
              <a:t>(2 of 2)</a:t>
            </a:r>
            <a:endParaRPr lang="en-US" sz="200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908732"/>
          </a:xfrm>
        </p:spPr>
        <p:txBody>
          <a:bodyPr>
            <a:spAutoFit/>
          </a:bodyPr>
          <a:lstStyle/>
          <a:p>
            <a:pPr marL="0" indent="0" eaLnBrk="1" hangingPunct="1">
              <a:buNone/>
              <a:defRPr/>
            </a:pPr>
            <a:r>
              <a:rPr lang="en-US" altLang="en-US" sz="2400" kern="1200" dirty="0">
                <a:solidFill>
                  <a:srgbClr val="000000"/>
                </a:solidFill>
                <a:latin typeface="Arial (Body)"/>
                <a:ea typeface="+mn-ea"/>
                <a:cs typeface="+mn-cs"/>
              </a:rPr>
              <a:t>JavaScript can be configured to perform actions when events occur.</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The event name is coded as an attribute of an H</a:t>
            </a:r>
            <a:r>
              <a:rPr lang="en-US" altLang="en-US" sz="100" kern="1200" dirty="0">
                <a:solidFill>
                  <a:srgbClr val="000000"/>
                </a:solidFill>
                <a:latin typeface="Arial (Body)"/>
                <a:ea typeface="+mn-ea"/>
                <a:cs typeface="+mn-cs"/>
              </a:rPr>
              <a:t> </a:t>
            </a:r>
            <a:r>
              <a:rPr lang="en-US" altLang="en-US" sz="2400" kern="1200" dirty="0">
                <a:solidFill>
                  <a:srgbClr val="000000"/>
                </a:solidFill>
                <a:latin typeface="Arial (Body)"/>
                <a:ea typeface="+mn-ea"/>
                <a:cs typeface="+mn-cs"/>
              </a:rPr>
              <a:t>T</a:t>
            </a:r>
            <a:r>
              <a:rPr lang="en-US" altLang="en-US" sz="100" kern="1200" dirty="0">
                <a:solidFill>
                  <a:srgbClr val="000000"/>
                </a:solidFill>
                <a:latin typeface="Arial (Body)"/>
                <a:ea typeface="+mn-ea"/>
                <a:cs typeface="+mn-cs"/>
              </a:rPr>
              <a:t> </a:t>
            </a:r>
            <a:r>
              <a:rPr lang="en-US" altLang="en-US" sz="2400" kern="1200" dirty="0">
                <a:solidFill>
                  <a:srgbClr val="000000"/>
                </a:solidFill>
                <a:latin typeface="Arial (Body)"/>
                <a:ea typeface="+mn-ea"/>
                <a:cs typeface="+mn-cs"/>
              </a:rPr>
              <a:t>M</a:t>
            </a:r>
            <a:r>
              <a:rPr lang="en-US" altLang="en-US" sz="100" kern="1200" dirty="0">
                <a:solidFill>
                  <a:srgbClr val="000000"/>
                </a:solidFill>
                <a:latin typeface="Arial (Body)"/>
                <a:ea typeface="+mn-ea"/>
                <a:cs typeface="+mn-cs"/>
              </a:rPr>
              <a:t> </a:t>
            </a:r>
            <a:r>
              <a:rPr lang="en-US" altLang="en-US" sz="2400" kern="1200" dirty="0">
                <a:solidFill>
                  <a:srgbClr val="000000"/>
                </a:solidFill>
                <a:latin typeface="Arial (Body)"/>
                <a:ea typeface="+mn-ea"/>
                <a:cs typeface="+mn-cs"/>
              </a:rPr>
              <a:t>L tag</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The value of the event attribute contains the JavaScript code</a:t>
            </a:r>
            <a:endParaRPr lang="en-US" altLang="en-US" sz="2400" kern="1200" dirty="0">
              <a:solidFill>
                <a:srgbClr val="000000"/>
              </a:solidFill>
              <a:latin typeface="Arial (Body)"/>
              <a:ea typeface="+mn-ea"/>
              <a:cs typeface="Times New Roman" panose="02020603050405020304" pitchFamily="18" charset="0"/>
            </a:endParaRPr>
          </a:p>
          <a:p>
            <a:pPr marL="0" indent="0" eaLnBrk="1" hangingPunct="1">
              <a:buNone/>
              <a:defRPr/>
            </a:pPr>
            <a:r>
              <a:rPr lang="en-US" altLang="en-US" sz="2400" kern="1200" dirty="0">
                <a:solidFill>
                  <a:srgbClr val="000000"/>
                </a:solidFill>
                <a:latin typeface="Arial (Body)"/>
                <a:ea typeface="+mn-ea"/>
                <a:cs typeface="Times New Roman" panose="02020603050405020304" pitchFamily="18" charset="0"/>
              </a:rPr>
              <a:t>Example:</a:t>
            </a:r>
          </a:p>
          <a:p>
            <a:pPr marL="0" indent="0" eaLnBrk="1" hangingPunct="1">
              <a:buNone/>
              <a:defRPr/>
            </a:pPr>
            <a:r>
              <a:rPr lang="en-US" altLang="en-US" sz="2400" b="1" kern="1200" dirty="0">
                <a:solidFill>
                  <a:srgbClr val="000000"/>
                </a:solidFill>
                <a:latin typeface="Arial (Body)"/>
                <a:ea typeface="+mn-ea"/>
                <a:cs typeface="Times New Roman" panose="02020603050405020304" pitchFamily="18" charset="0"/>
              </a:rPr>
              <a:t>Display an alert box when the mouse is placed over a hyperlink.</a:t>
            </a:r>
          </a:p>
        </p:txBody>
      </p:sp>
      <p:pic>
        <p:nvPicPr>
          <p:cNvPr id="6" name="Picture 5" descr="Computer code reads, left angle bracket a h r e f equals double quote home period h t m double quote on mouse over equals double quote alert left parenthesis single quote click to go home single quote right parenthesis double quote right angle bracket home left angle bracket slash a right angle bracket."/>
          <p:cNvPicPr>
            <a:picLocks noChangeAspect="1"/>
          </p:cNvPicPr>
          <p:nvPr/>
        </p:nvPicPr>
        <p:blipFill rotWithShape="1">
          <a:blip r:embed="rId2"/>
          <a:srcRect l="1389" t="-1" b="22326"/>
          <a:stretch/>
        </p:blipFill>
        <p:spPr>
          <a:xfrm>
            <a:off x="448675" y="5589760"/>
            <a:ext cx="8246649" cy="41344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3277"/>
            <a:ext cx="8229600" cy="629373"/>
          </a:xfrm>
        </p:spPr>
        <p:txBody>
          <a:bodyPr>
            <a:spAutoFit/>
          </a:bodyPr>
          <a:lstStyle/>
          <a:p>
            <a:pPr eaLnBrk="1" fontAlgn="auto" hangingPunct="1">
              <a:lnSpc>
                <a:spcPct val="85000"/>
              </a:lnSpc>
              <a:spcBef>
                <a:spcPct val="0"/>
              </a:spcBef>
              <a:spcAft>
                <a:spcPts val="0"/>
              </a:spcAft>
              <a:buClrTx/>
              <a:defRPr/>
            </a:pPr>
            <a:r>
              <a:rPr lang="en-US" kern="1200" spc="-50" dirty="0">
                <a:latin typeface="Times New Roman" panose="02020603050405020304" pitchFamily="18" charset="0"/>
                <a:ea typeface="+mj-ea"/>
                <a:cs typeface="+mj-cs"/>
              </a:rPr>
              <a:t>JavaScript Debugging </a:t>
            </a:r>
            <a:r>
              <a:rPr lang="en-US" sz="2000" b="0" kern="1200" spc="-50" dirty="0">
                <a:latin typeface="Times New Roman" panose="02020603050405020304" pitchFamily="18" charset="0"/>
                <a:ea typeface="+mj-ea"/>
                <a:cs typeface="+mj-cs"/>
              </a:rPr>
              <a:t>(1 of 2)</a:t>
            </a:r>
          </a:p>
        </p:txBody>
      </p:sp>
      <p:sp>
        <p:nvSpPr>
          <p:cNvPr id="3" name="Text Placeholder 2"/>
          <p:cNvSpPr>
            <a:spLocks noGrp="1"/>
          </p:cNvSpPr>
          <p:nvPr>
            <p:ph type="body" idx="1"/>
          </p:nvPr>
        </p:nvSpPr>
        <p:spPr>
          <a:xfrm>
            <a:off x="457200" y="1600200"/>
            <a:ext cx="8229600" cy="4608924"/>
          </a:xfrm>
        </p:spPr>
        <p:txBody>
          <a:bodyPr>
            <a:spAutoFit/>
          </a:bodyPr>
          <a:lstStyle/>
          <a:p>
            <a:pPr marL="255651" indent="-255651" eaLnBrk="1" fontAlgn="auto" hangingPunct="1">
              <a:tabLst/>
              <a:defRPr/>
            </a:pPr>
            <a:r>
              <a:rPr lang="en-US" sz="2400" kern="1200" dirty="0">
                <a:solidFill>
                  <a:srgbClr val="000000"/>
                </a:solidFill>
                <a:latin typeface="Arial (Body)"/>
                <a:ea typeface="+mn-ea"/>
                <a:cs typeface="Arial" pitchFamily="34" charset="0"/>
              </a:rPr>
              <a:t>Check the syntax of the statements</a:t>
            </a: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cs typeface="Arial" pitchFamily="34" charset="0"/>
              </a:rPr>
              <a:t>Pay very close attention to upper and lower case letters, spaces, and quotations</a:t>
            </a:r>
          </a:p>
          <a:p>
            <a:pPr marL="255651" indent="-255651" eaLnBrk="1" fontAlgn="auto" hangingPunct="1">
              <a:tabLst/>
              <a:defRPr/>
            </a:pPr>
            <a:r>
              <a:rPr lang="en-US" sz="2400" kern="1200" dirty="0">
                <a:solidFill>
                  <a:srgbClr val="000000"/>
                </a:solidFill>
                <a:latin typeface="Arial (Body)"/>
                <a:ea typeface="+mn-ea"/>
                <a:cs typeface="Arial" pitchFamily="34" charset="0"/>
              </a:rPr>
              <a:t>Verify that you have saved the page with your most recent changes</a:t>
            </a:r>
          </a:p>
          <a:p>
            <a:pPr marL="255651" indent="-255651" eaLnBrk="1" fontAlgn="auto" hangingPunct="1">
              <a:tabLst/>
              <a:defRPr/>
            </a:pPr>
            <a:r>
              <a:rPr lang="en-US" sz="2400" kern="1200" dirty="0">
                <a:solidFill>
                  <a:srgbClr val="000000"/>
                </a:solidFill>
                <a:latin typeface="Arial (Body)"/>
                <a:cs typeface="Arial" pitchFamily="34" charset="0"/>
              </a:rPr>
              <a:t>Verify that you are testing the most recent version of the page (refresh or reload the page)</a:t>
            </a:r>
          </a:p>
          <a:p>
            <a:pPr marL="255651" indent="-255651" eaLnBrk="1" fontAlgn="auto" hangingPunct="1">
              <a:tabLst/>
              <a:defRPr/>
            </a:pPr>
            <a:r>
              <a:rPr lang="en-US" sz="2400" kern="1200" dirty="0">
                <a:solidFill>
                  <a:srgbClr val="000000"/>
                </a:solidFill>
                <a:latin typeface="Arial (Body)"/>
                <a:cs typeface="Arial" pitchFamily="34" charset="0"/>
              </a:rPr>
              <a:t>If you get an error message, use the error messages that are displayed by the browser</a:t>
            </a: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cs typeface="Arial" pitchFamily="34" charset="0"/>
              </a:rPr>
              <a:t>In Firefox:</a:t>
            </a:r>
            <a:endParaRPr lang="en-US" sz="2400" kern="1200" dirty="0">
              <a:solidFill>
                <a:srgbClr val="000000"/>
              </a:solidFill>
              <a:latin typeface="Arial (Body)"/>
              <a:ea typeface="+mn-ea"/>
              <a:cs typeface="Arial" pitchFamily="34" charset="0"/>
            </a:endParaRPr>
          </a:p>
        </p:txBody>
      </p:sp>
      <p:pic>
        <p:nvPicPr>
          <p:cNvPr id="4" name="Picture 3" descr="Text reads as follows. Select tools right brace error console"/>
          <p:cNvPicPr>
            <a:picLocks noChangeAspect="1"/>
          </p:cNvPicPr>
          <p:nvPr/>
        </p:nvPicPr>
        <p:blipFill rotWithShape="1">
          <a:blip r:embed="rId2"/>
          <a:srcRect l="9243" t="15541" b="31831"/>
          <a:stretch/>
        </p:blipFill>
        <p:spPr>
          <a:xfrm>
            <a:off x="2727159" y="5711818"/>
            <a:ext cx="4072321" cy="33688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3277"/>
            <a:ext cx="8229600" cy="629373"/>
          </a:xfrm>
        </p:spPr>
        <p:txBody>
          <a:bodyPr>
            <a:spAutoFit/>
          </a:bodyPr>
          <a:lstStyle/>
          <a:p>
            <a:pPr eaLnBrk="1" fontAlgn="auto" hangingPunct="1">
              <a:lnSpc>
                <a:spcPct val="85000"/>
              </a:lnSpc>
              <a:spcBef>
                <a:spcPct val="0"/>
              </a:spcBef>
              <a:spcAft>
                <a:spcPts val="0"/>
              </a:spcAft>
              <a:buClrTx/>
              <a:defRPr/>
            </a:pPr>
            <a:r>
              <a:rPr lang="en-US" kern="1200" spc="-50" dirty="0">
                <a:latin typeface="Times New Roman" panose="02020603050405020304" pitchFamily="18" charset="0"/>
              </a:rPr>
              <a:t>JavaScript Debugging </a:t>
            </a:r>
            <a:r>
              <a:rPr lang="en-US" sz="2000" b="0" kern="1200" spc="-50" dirty="0">
                <a:latin typeface="Times New Roman" panose="02020603050405020304" pitchFamily="18" charset="0"/>
              </a:rPr>
              <a:t>(2 of 2)</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354187"/>
          </a:xfrm>
        </p:spPr>
        <p:txBody>
          <a:bodyPr wrap="square">
            <a:spAutoFit/>
          </a:bodyPr>
          <a:lstStyle/>
          <a:p>
            <a:pPr eaLnBrk="1" hangingPunct="1">
              <a:defRPr/>
            </a:pPr>
            <a:r>
              <a:rPr lang="en-US" altLang="en-US" sz="2200" kern="1200" dirty="0">
                <a:solidFill>
                  <a:srgbClr val="000000"/>
                </a:solidFill>
                <a:latin typeface="Arial (Body)"/>
                <a:ea typeface="+mn-ea"/>
                <a:cs typeface="Arial" panose="020B0604020202020204" pitchFamily="34" charset="0"/>
              </a:rPr>
              <a:t>Using the Firefox browser:</a:t>
            </a:r>
          </a:p>
          <a:p>
            <a:pPr lvl="1" eaLnBrk="1" hangingPunct="1">
              <a:defRPr/>
            </a:pPr>
            <a:r>
              <a:rPr lang="en-US" altLang="en-US" sz="2200" kern="1200" dirty="0">
                <a:solidFill>
                  <a:srgbClr val="000000"/>
                </a:solidFill>
                <a:latin typeface="Arial (Body)"/>
                <a:ea typeface="+mn-ea"/>
                <a:cs typeface="Arial" panose="020B0604020202020204" pitchFamily="34" charset="0"/>
              </a:rPr>
              <a:t>Select the top right menu icon (“Hamburger” icon)</a:t>
            </a:r>
          </a:p>
          <a:p>
            <a:pPr lvl="1" eaLnBrk="1" hangingPunct="1">
              <a:defRPr/>
            </a:pPr>
            <a:r>
              <a:rPr lang="en-US" altLang="en-US" sz="2200" kern="1200" dirty="0">
                <a:solidFill>
                  <a:srgbClr val="000000"/>
                </a:solidFill>
                <a:latin typeface="Arial (Body)"/>
                <a:ea typeface="+mn-ea"/>
                <a:cs typeface="Arial" panose="020B0604020202020204" pitchFamily="34" charset="0"/>
              </a:rPr>
              <a:t> </a:t>
            </a:r>
          </a:p>
        </p:txBody>
      </p:sp>
      <p:pic>
        <p:nvPicPr>
          <p:cNvPr id="4" name="Picture 3" descr="Text reads as follows. Select developer right brace web console"/>
          <p:cNvPicPr>
            <a:picLocks noChangeAspect="1"/>
          </p:cNvPicPr>
          <p:nvPr/>
        </p:nvPicPr>
        <p:blipFill rotWithShape="1">
          <a:blip r:embed="rId2"/>
          <a:srcRect l="8790" t="13029" b="24578"/>
          <a:stretch/>
        </p:blipFill>
        <p:spPr>
          <a:xfrm>
            <a:off x="1267325" y="2509063"/>
            <a:ext cx="4331735" cy="368968"/>
          </a:xfrm>
          <a:prstGeom prst="rect">
            <a:avLst/>
          </a:prstGeom>
        </p:spPr>
      </p:pic>
      <p:sp>
        <p:nvSpPr>
          <p:cNvPr id="5" name="Text Placeholder 4"/>
          <p:cNvSpPr>
            <a:spLocks noGrp="1"/>
          </p:cNvSpPr>
          <p:nvPr>
            <p:ph type="body" idx="2"/>
          </p:nvPr>
        </p:nvSpPr>
        <p:spPr>
          <a:xfrm>
            <a:off x="457200" y="2903626"/>
            <a:ext cx="4365086" cy="3272584"/>
          </a:xfrm>
        </p:spPr>
        <p:txBody>
          <a:bodyPr/>
          <a:lstStyle/>
          <a:p>
            <a:pPr lvl="1" eaLnBrk="1" hangingPunct="1">
              <a:defRPr/>
            </a:pPr>
            <a:r>
              <a:rPr lang="en-US" altLang="en-US" sz="2200" kern="1200" dirty="0">
                <a:solidFill>
                  <a:srgbClr val="000000"/>
                </a:solidFill>
                <a:latin typeface="Arial (Body)"/>
                <a:cs typeface="Arial" panose="020B0604020202020204" pitchFamily="34" charset="0"/>
              </a:rPr>
              <a:t>The Web Console will indicate an issue and the line number</a:t>
            </a:r>
          </a:p>
          <a:p>
            <a:pPr marL="1144800" lvl="2" indent="-230400" eaLnBrk="1" hangingPunct="1">
              <a:defRPr/>
            </a:pPr>
            <a:r>
              <a:rPr lang="en-US" altLang="en-US" sz="2200" kern="1200" dirty="0">
                <a:solidFill>
                  <a:srgbClr val="000000"/>
                </a:solidFill>
                <a:latin typeface="Arial (Body)"/>
                <a:cs typeface="Arial" panose="020B0604020202020204" pitchFamily="34" charset="0"/>
              </a:rPr>
              <a:t>This may not be exactly where the problem is</a:t>
            </a:r>
          </a:p>
          <a:p>
            <a:pPr marL="1144800" lvl="2" indent="-230400" eaLnBrk="1" hangingPunct="1">
              <a:defRPr/>
            </a:pPr>
            <a:r>
              <a:rPr lang="en-US" altLang="en-US" sz="2200" kern="1200" dirty="0">
                <a:solidFill>
                  <a:srgbClr val="000000"/>
                </a:solidFill>
                <a:latin typeface="Arial (Body)"/>
                <a:cs typeface="Arial" panose="020B0604020202020204" pitchFamily="34" charset="0"/>
              </a:rPr>
              <a:t>Sometimes the error is one or two lines above </a:t>
            </a:r>
            <a:br>
              <a:rPr lang="en-US" altLang="en-US" sz="2200" kern="1200" dirty="0">
                <a:solidFill>
                  <a:srgbClr val="000000"/>
                </a:solidFill>
                <a:latin typeface="Arial (Body)"/>
                <a:cs typeface="Arial" panose="020B0604020202020204" pitchFamily="34" charset="0"/>
              </a:rPr>
            </a:br>
            <a:r>
              <a:rPr lang="en-US" altLang="en-US" sz="2200" kern="1200" dirty="0">
                <a:solidFill>
                  <a:srgbClr val="000000"/>
                </a:solidFill>
                <a:latin typeface="Arial (Body)"/>
                <a:cs typeface="Arial" panose="020B0604020202020204" pitchFamily="34" charset="0"/>
              </a:rPr>
              <a:t>the indicated line number.</a:t>
            </a:r>
          </a:p>
        </p:txBody>
      </p:sp>
      <p:pic>
        <p:nvPicPr>
          <p:cNvPr id="9" name="Picture 1" descr="Because to the mistyping, a reference error appears that reads, Reference Error colon an alert is not defined. This followed by a link to learn more about the error.">
            <a:extLst>
              <a:ext uri="{FF2B5EF4-FFF2-40B4-BE49-F238E27FC236}">
                <a16:creationId xmlns:a16="http://schemas.microsoft.com/office/drawing/2014/main" id="{2D1028BF-B974-4192-9DD7-85E70772A3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1376" y="3480410"/>
            <a:ext cx="3244533" cy="283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3277"/>
            <a:ext cx="8229600" cy="629373"/>
          </a:xfrm>
        </p:spPr>
        <p:txBody>
          <a:bodyPr>
            <a:spAutoFit/>
          </a:bodyPr>
          <a:lstStyle/>
          <a:p>
            <a:pPr eaLnBrk="1" fontAlgn="auto" hangingPunct="1">
              <a:lnSpc>
                <a:spcPct val="85000"/>
              </a:lnSpc>
              <a:spcBef>
                <a:spcPct val="0"/>
              </a:spcBef>
              <a:spcAft>
                <a:spcPts val="0"/>
              </a:spcAft>
              <a:buClrTx/>
              <a:defRPr/>
            </a:pPr>
            <a:r>
              <a:rPr lang="en-US" kern="1200" spc="-50" dirty="0">
                <a:latin typeface="Times New Roman" panose="02020603050405020304" pitchFamily="18" charset="0"/>
                <a:ea typeface="+mj-ea"/>
                <a:cs typeface="+mj-cs"/>
              </a:rPr>
              <a:t>Checkpoint 14.2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154679"/>
          </a:xfrm>
        </p:spPr>
        <p:txBody>
          <a:bodyPr>
            <a:spAutoFit/>
          </a:bodyPr>
          <a:lstStyle/>
          <a:p>
            <a:pPr marL="432054" indent="-432054" eaLnBrk="1" hangingPunct="1">
              <a:buSzPts val="2400"/>
              <a:buFontTx/>
              <a:buAutoNum type="arabicPeriod"/>
              <a:tabLst/>
              <a:defRPr/>
            </a:pPr>
            <a:r>
              <a:rPr lang="en-US" altLang="en-US" sz="2400" kern="1200" dirty="0">
                <a:solidFill>
                  <a:srgbClr val="000000"/>
                </a:solidFill>
                <a:latin typeface="Arial (Body)"/>
                <a:ea typeface="+mn-ea"/>
                <a:cs typeface="+mn-cs"/>
              </a:rPr>
              <a:t>With respect to objects, describe the difference between a property and a method. Feel free to use words like “thing,” “action,” “description,” “attribute,” and so forth.</a:t>
            </a:r>
          </a:p>
          <a:p>
            <a:pPr marL="432054" indent="-432054" eaLnBrk="1" hangingPunct="1">
              <a:buSzPts val="2400"/>
              <a:buFontTx/>
              <a:buAutoNum type="arabicPeriod"/>
              <a:tabLst/>
              <a:defRPr/>
            </a:pPr>
            <a:r>
              <a:rPr lang="en-US" altLang="en-US" sz="2400" kern="1200" dirty="0">
                <a:solidFill>
                  <a:srgbClr val="000000"/>
                </a:solidFill>
                <a:latin typeface="Arial (Body)"/>
                <a:ea typeface="+mn-ea"/>
                <a:cs typeface="+mn-cs"/>
              </a:rPr>
              <a:t>What is the difference between an event and an event handler?</a:t>
            </a:r>
          </a:p>
          <a:p>
            <a:pPr marL="432054" indent="-432054" eaLnBrk="1" hangingPunct="1">
              <a:buSzPts val="2400"/>
              <a:buFontTx/>
              <a:buAutoNum type="arabicPeriod"/>
              <a:tabLst/>
              <a:defRPr/>
            </a:pPr>
            <a:r>
              <a:rPr lang="en-US" altLang="en-US" sz="2400" kern="1200" dirty="0">
                <a:solidFill>
                  <a:srgbClr val="000000"/>
                </a:solidFill>
                <a:latin typeface="Arial (Body)"/>
                <a:ea typeface="+mn-ea"/>
                <a:cs typeface="+mn-cs"/>
              </a:rPr>
              <a:t>Where are event handlers placed in the H</a:t>
            </a:r>
            <a:r>
              <a:rPr lang="en-US" altLang="en-US" sz="100" kern="1200" dirty="0">
                <a:solidFill>
                  <a:srgbClr val="000000"/>
                </a:solidFill>
                <a:latin typeface="Arial (Body)"/>
                <a:ea typeface="+mn-ea"/>
                <a:cs typeface="+mn-cs"/>
              </a:rPr>
              <a:t> </a:t>
            </a:r>
            <a:r>
              <a:rPr lang="en-US" altLang="en-US" sz="2400" kern="1200" dirty="0">
                <a:solidFill>
                  <a:srgbClr val="000000"/>
                </a:solidFill>
                <a:latin typeface="Arial (Body)"/>
                <a:ea typeface="+mn-ea"/>
                <a:cs typeface="+mn-cs"/>
              </a:rPr>
              <a:t>T</a:t>
            </a:r>
            <a:r>
              <a:rPr lang="en-US" altLang="en-US" sz="100" kern="1200" dirty="0">
                <a:solidFill>
                  <a:srgbClr val="000000"/>
                </a:solidFill>
                <a:latin typeface="Arial (Body)"/>
                <a:ea typeface="+mn-ea"/>
                <a:cs typeface="+mn-cs"/>
              </a:rPr>
              <a:t> </a:t>
            </a:r>
            <a:r>
              <a:rPr lang="en-US" altLang="en-US" sz="2400" kern="1200" dirty="0">
                <a:solidFill>
                  <a:srgbClr val="000000"/>
                </a:solidFill>
                <a:latin typeface="Arial (Body)"/>
                <a:ea typeface="+mn-ea"/>
                <a:cs typeface="+mn-cs"/>
              </a:rPr>
              <a:t>M</a:t>
            </a:r>
            <a:r>
              <a:rPr lang="en-US" altLang="en-US" sz="100" kern="1200" dirty="0">
                <a:solidFill>
                  <a:srgbClr val="000000"/>
                </a:solidFill>
                <a:latin typeface="Arial (Body)"/>
                <a:ea typeface="+mn-ea"/>
                <a:cs typeface="+mn-cs"/>
              </a:rPr>
              <a:t> </a:t>
            </a:r>
            <a:r>
              <a:rPr lang="en-US" altLang="en-US" sz="2400" kern="1200" dirty="0">
                <a:solidFill>
                  <a:srgbClr val="000000"/>
                </a:solidFill>
                <a:latin typeface="Arial (Body)"/>
                <a:ea typeface="+mn-ea"/>
                <a:cs typeface="+mn-cs"/>
              </a:rPr>
              <a:t>L document?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a:solidFill>
                  <a:srgbClr val="007FA3"/>
                </a:solidFill>
                <a:latin typeface="Times New Roman" panose="02020603050405020304" pitchFamily="18" charset="0"/>
                <a:ea typeface="+mj-ea"/>
                <a:cs typeface="+mj-cs"/>
                <a:sym typeface="Times New Roman"/>
              </a:rPr>
              <a:t>Learning Objectives </a:t>
            </a:r>
            <a:r>
              <a:rPr lang="en-US" sz="2000" b="0" kern="1200" spc="-50" dirty="0">
                <a:solidFill>
                  <a:srgbClr val="007FA3"/>
                </a:solidFill>
                <a:latin typeface="Times New Roman" panose="02020603050405020304" pitchFamily="18" charset="0"/>
                <a:ea typeface="+mj-ea"/>
                <a:cs typeface="+mj-cs"/>
                <a:sym typeface="Times New Roman"/>
              </a:rPr>
              <a:t>(1 of 2)</a:t>
            </a:r>
          </a:p>
        </p:txBody>
      </p:sp>
      <p:sp>
        <p:nvSpPr>
          <p:cNvPr id="3" name="Content Placeholder 2"/>
          <p:cNvSpPr>
            <a:spLocks noGrp="1"/>
          </p:cNvSpPr>
          <p:nvPr>
            <p:ph type="body" idx="1"/>
          </p:nvPr>
        </p:nvSpPr>
        <p:spPr>
          <a:xfrm>
            <a:off x="457200" y="1600200"/>
            <a:ext cx="8229600" cy="4101092"/>
          </a:xfrm>
        </p:spPr>
        <p:txBody>
          <a:bodyPr>
            <a:spAutoFit/>
          </a:bodyPr>
          <a:lstStyle/>
          <a:p>
            <a:pPr marL="0" lvl="1" indent="0" eaLnBrk="1" fontAlgn="auto" hangingPunct="1">
              <a:spcBef>
                <a:spcPts val="1500"/>
              </a:spcBef>
              <a:buSzPct val="100000"/>
              <a:buNone/>
              <a:defRPr/>
            </a:pPr>
            <a:r>
              <a:rPr lang="en-US" sz="2400" b="1" kern="1200" dirty="0">
                <a:solidFill>
                  <a:schemeClr val="tx2"/>
                </a:solidFill>
                <a:latin typeface="Arial (Body)"/>
                <a:ea typeface="+mn-ea"/>
                <a:cs typeface="+mn-cs"/>
                <a:sym typeface="Arial"/>
              </a:rPr>
              <a:t>14.1 </a:t>
            </a:r>
            <a:r>
              <a:rPr lang="en-US" sz="2400" kern="1200" dirty="0">
                <a:latin typeface="Arial (Body)"/>
                <a:ea typeface="+mn-ea"/>
                <a:cs typeface="+mn-cs"/>
                <a:sym typeface="Arial"/>
              </a:rPr>
              <a:t>Describe common uses of JavaScript in web pages.</a:t>
            </a:r>
          </a:p>
          <a:p>
            <a:pPr marL="0" lvl="1" indent="0" eaLnBrk="1" fontAlgn="auto" hangingPunct="1">
              <a:spcBef>
                <a:spcPts val="1500"/>
              </a:spcBef>
              <a:buSzPct val="100000"/>
              <a:buNone/>
              <a:defRPr/>
            </a:pPr>
            <a:r>
              <a:rPr lang="en-US" sz="2400" b="1" kern="1200" dirty="0">
                <a:solidFill>
                  <a:schemeClr val="tx2"/>
                </a:solidFill>
                <a:latin typeface="Arial (Body)"/>
                <a:ea typeface="+mn-ea"/>
                <a:cs typeface="+mn-cs"/>
                <a:sym typeface="Arial"/>
              </a:rPr>
              <a:t>14.2</a:t>
            </a:r>
            <a:r>
              <a:rPr lang="en-US" sz="2400" kern="1200" dirty="0">
                <a:latin typeface="Arial (Body)"/>
                <a:ea typeface="+mn-ea"/>
                <a:cs typeface="+mn-cs"/>
                <a:sym typeface="Arial"/>
              </a:rPr>
              <a:t> Describe the purpose of the Document Object Model and list some common events.</a:t>
            </a:r>
          </a:p>
          <a:p>
            <a:pPr marL="0" lvl="1" indent="0" eaLnBrk="1" fontAlgn="auto" hangingPunct="1">
              <a:spcBef>
                <a:spcPts val="1500"/>
              </a:spcBef>
              <a:buSzPct val="100000"/>
              <a:buNone/>
              <a:defRPr/>
            </a:pPr>
            <a:r>
              <a:rPr lang="en-US" sz="2400" b="1" kern="1200" dirty="0">
                <a:solidFill>
                  <a:schemeClr val="tx2"/>
                </a:solidFill>
                <a:latin typeface="Arial (Body)"/>
                <a:ea typeface="+mn-ea"/>
                <a:cs typeface="+mn-cs"/>
                <a:sym typeface="Arial"/>
              </a:rPr>
              <a:t>14.3</a:t>
            </a:r>
            <a:r>
              <a:rPr lang="en-US" sz="2400" kern="1200" dirty="0">
                <a:latin typeface="Arial (Body)"/>
                <a:ea typeface="+mn-ea"/>
                <a:cs typeface="+mn-cs"/>
                <a:sym typeface="Arial"/>
              </a:rPr>
              <a:t> Create a simple JavaScript using the script element and the alert() method.</a:t>
            </a:r>
          </a:p>
          <a:p>
            <a:pPr marL="0" lvl="1" indent="0" eaLnBrk="1" fontAlgn="auto" hangingPunct="1">
              <a:spcBef>
                <a:spcPts val="1500"/>
              </a:spcBef>
              <a:buSzPct val="100000"/>
              <a:buNone/>
              <a:defRPr/>
            </a:pPr>
            <a:r>
              <a:rPr lang="en-US" sz="2400" b="1" kern="1200" dirty="0">
                <a:solidFill>
                  <a:schemeClr val="tx2"/>
                </a:solidFill>
                <a:latin typeface="Arial (Body)"/>
                <a:ea typeface="+mn-ea"/>
                <a:cs typeface="+mn-cs"/>
                <a:sym typeface="Arial"/>
              </a:rPr>
              <a:t>14.4</a:t>
            </a:r>
            <a:r>
              <a:rPr lang="en-US" sz="2400" kern="1200" dirty="0">
                <a:latin typeface="Arial (Body)"/>
                <a:ea typeface="+mn-ea"/>
                <a:cs typeface="+mn-cs"/>
                <a:sym typeface="Arial"/>
              </a:rPr>
              <a:t> Use variables, operators and the if control structure.</a:t>
            </a:r>
          </a:p>
          <a:p>
            <a:pPr marL="0" lvl="1" indent="0" eaLnBrk="1" fontAlgn="auto" hangingPunct="1">
              <a:spcBef>
                <a:spcPts val="1500"/>
              </a:spcBef>
              <a:buSzPct val="100000"/>
              <a:buNone/>
              <a:defRPr/>
            </a:pPr>
            <a:r>
              <a:rPr lang="en-US" sz="2400" b="1" kern="1200" dirty="0">
                <a:solidFill>
                  <a:schemeClr val="tx2"/>
                </a:solidFill>
                <a:latin typeface="Arial (Body)"/>
                <a:ea typeface="+mn-ea"/>
                <a:cs typeface="+mn-cs"/>
                <a:sym typeface="Arial"/>
              </a:rPr>
              <a:t>14.5</a:t>
            </a:r>
            <a:r>
              <a:rPr lang="en-US" sz="2400" kern="1200" dirty="0">
                <a:latin typeface="Arial (Body)"/>
                <a:ea typeface="+mn-ea"/>
                <a:cs typeface="+mn-cs"/>
                <a:sym typeface="Arial"/>
              </a:rPr>
              <a:t> Create a basic form validation script.</a:t>
            </a:r>
          </a:p>
          <a:p>
            <a:pPr marL="0" lvl="1" indent="0" eaLnBrk="1" fontAlgn="auto" hangingPunct="1">
              <a:spcBef>
                <a:spcPts val="1500"/>
              </a:spcBef>
              <a:buSzPct val="100000"/>
              <a:buNone/>
              <a:defRPr/>
            </a:pPr>
            <a:r>
              <a:rPr lang="en-US" sz="2400" b="1" kern="1200" dirty="0">
                <a:solidFill>
                  <a:schemeClr val="tx2"/>
                </a:solidFill>
                <a:latin typeface="Arial (Body)"/>
                <a:ea typeface="+mn-ea"/>
                <a:cs typeface="+mn-cs"/>
                <a:sym typeface="Arial"/>
              </a:rPr>
              <a:t>14.6</a:t>
            </a:r>
            <a:r>
              <a:rPr lang="en-US" sz="2400" kern="1200" dirty="0">
                <a:latin typeface="Arial (Body)"/>
                <a:ea typeface="+mn-ea"/>
                <a:cs typeface="+mn-cs"/>
                <a:sym typeface="Arial"/>
              </a:rPr>
              <a:t> Describe common uses of jQuery.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pPr eaLnBrk="1" fontAlgn="auto" hangingPunct="1">
              <a:lnSpc>
                <a:spcPct val="85000"/>
              </a:lnSpc>
              <a:spcBef>
                <a:spcPct val="0"/>
              </a:spcBef>
              <a:spcAft>
                <a:spcPts val="0"/>
              </a:spcAft>
              <a:buClrTx/>
              <a:defRPr/>
            </a:pPr>
            <a:r>
              <a:rPr lang="en-US" kern="1200" spc="-50" dirty="0">
                <a:latin typeface="Times New Roman" panose="02020603050405020304" pitchFamily="18" charset="0"/>
                <a:ea typeface="+mj-ea"/>
                <a:cs typeface="+mj-cs"/>
              </a:rPr>
              <a:t>Variable</a:t>
            </a:r>
          </a:p>
        </p:txBody>
      </p:sp>
      <p:sp>
        <p:nvSpPr>
          <p:cNvPr id="3" name="Text Placeholder 2"/>
          <p:cNvSpPr>
            <a:spLocks noGrp="1"/>
          </p:cNvSpPr>
          <p:nvPr>
            <p:ph type="body" idx="1"/>
          </p:nvPr>
        </p:nvSpPr>
        <p:spPr>
          <a:xfrm>
            <a:off x="457200" y="1600200"/>
            <a:ext cx="8229600" cy="1115660"/>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mn-cs"/>
              </a:rPr>
              <a:t>A variable is a placeholder for information.</a:t>
            </a:r>
          </a:p>
          <a:p>
            <a:pPr marL="0" indent="0" eaLnBrk="1" hangingPunct="1">
              <a:buNone/>
              <a:tabLst/>
              <a:defRPr/>
            </a:pPr>
            <a:r>
              <a:rPr lang="en-US" altLang="en-US" sz="2400" kern="1200" dirty="0">
                <a:solidFill>
                  <a:srgbClr val="000000"/>
                </a:solidFill>
                <a:latin typeface="Arial (Body)"/>
                <a:ea typeface="+mn-ea"/>
                <a:cs typeface="+mn-cs"/>
              </a:rPr>
              <a:t>The variable is stored in the computer’s memory (R</a:t>
            </a:r>
            <a:r>
              <a:rPr lang="en-US" altLang="en-US" sz="100" kern="1200" dirty="0">
                <a:solidFill>
                  <a:srgbClr val="000000"/>
                </a:solidFill>
                <a:latin typeface="Arial (Body)"/>
                <a:ea typeface="+mn-ea"/>
                <a:cs typeface="+mn-cs"/>
              </a:rPr>
              <a:t> </a:t>
            </a:r>
            <a:r>
              <a:rPr lang="en-US" altLang="en-US" sz="2400" kern="1200" dirty="0">
                <a:solidFill>
                  <a:srgbClr val="000000"/>
                </a:solidFill>
                <a:latin typeface="Arial (Body)"/>
                <a:ea typeface="+mn-ea"/>
                <a:cs typeface="+mn-cs"/>
              </a:rPr>
              <a:t>A</a:t>
            </a:r>
            <a:r>
              <a:rPr lang="en-US" altLang="en-US" sz="100" kern="1200" dirty="0">
                <a:solidFill>
                  <a:srgbClr val="000000"/>
                </a:solidFill>
                <a:latin typeface="Arial (Body)"/>
                <a:ea typeface="+mn-ea"/>
                <a:cs typeface="+mn-cs"/>
              </a:rPr>
              <a:t> </a:t>
            </a:r>
            <a:r>
              <a:rPr lang="en-US" altLang="en-US" sz="2400" kern="1200" dirty="0">
                <a:solidFill>
                  <a:srgbClr val="000000"/>
                </a:solidFill>
                <a:latin typeface="Arial (Body)"/>
                <a:ea typeface="+mn-ea"/>
                <a:cs typeface="+mn-cs"/>
              </a:rPr>
              <a:t>M).</a:t>
            </a:r>
          </a:p>
        </p:txBody>
      </p:sp>
      <p:pic>
        <p:nvPicPr>
          <p:cNvPr id="5" name="Picture 4" descr="Computer code has 3 lines. the lines read as follows. line 1. v a r user name semicolon. line 2. username equals double quote Karen double quote semicolon. line 3. document period write left parenthesis user name right parenthesis semicolon."/>
          <p:cNvPicPr>
            <a:picLocks noChangeAspect="1"/>
          </p:cNvPicPr>
          <p:nvPr/>
        </p:nvPicPr>
        <p:blipFill>
          <a:blip r:embed="rId2"/>
          <a:stretch>
            <a:fillRect/>
          </a:stretch>
        </p:blipFill>
        <p:spPr>
          <a:xfrm>
            <a:off x="557489" y="2740173"/>
            <a:ext cx="4526673" cy="158265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Prompts</a:t>
            </a:r>
          </a:p>
        </p:txBody>
      </p:sp>
      <p:pic>
        <p:nvPicPr>
          <p:cNvPr id="6" name="Picture 5" descr="Text reads as follows. Prompt left parenthesis right parenthesis meth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95" y="1714829"/>
            <a:ext cx="2311781" cy="283381"/>
          </a:xfrm>
          <a:prstGeom prst="rect">
            <a:avLst/>
          </a:prstGeom>
        </p:spPr>
      </p:pic>
      <p:sp>
        <p:nvSpPr>
          <p:cNvPr id="3" name="Text Placeholder 2"/>
          <p:cNvSpPr>
            <a:spLocks noGrp="1"/>
          </p:cNvSpPr>
          <p:nvPr>
            <p:ph type="body" idx="1"/>
          </p:nvPr>
        </p:nvSpPr>
        <p:spPr>
          <a:xfrm>
            <a:off x="457200" y="2067310"/>
            <a:ext cx="8229600" cy="553968"/>
          </a:xfrm>
        </p:spPr>
        <p:txBody>
          <a:bodyPr wrap="square">
            <a:spAutoFit/>
          </a:bodyPr>
          <a:lstStyle/>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Displays a message and accepts a value from the user</a:t>
            </a:r>
          </a:p>
        </p:txBody>
      </p:sp>
      <p:pic>
        <p:nvPicPr>
          <p:cNvPr id="5" name="Picture 4" descr="Computer code reads, my name equals prompt left parenthesis double quote prompt message double quote right parenthesis semicolon."/>
          <p:cNvPicPr>
            <a:picLocks noChangeAspect="1"/>
          </p:cNvPicPr>
          <p:nvPr/>
        </p:nvPicPr>
        <p:blipFill rotWithShape="1">
          <a:blip r:embed="rId3"/>
          <a:srcRect l="3202" t="11908" b="16669"/>
          <a:stretch/>
        </p:blipFill>
        <p:spPr>
          <a:xfrm>
            <a:off x="745958" y="2710832"/>
            <a:ext cx="5529567" cy="457201"/>
          </a:xfrm>
          <a:prstGeom prst="rect">
            <a:avLst/>
          </a:prstGeom>
        </p:spPr>
      </p:pic>
      <p:sp>
        <p:nvSpPr>
          <p:cNvPr id="4" name="Text Placeholder 3"/>
          <p:cNvSpPr>
            <a:spLocks noGrp="1"/>
          </p:cNvSpPr>
          <p:nvPr>
            <p:ph type="body" idx="2"/>
          </p:nvPr>
        </p:nvSpPr>
        <p:spPr>
          <a:xfrm>
            <a:off x="457200" y="3410259"/>
            <a:ext cx="8229600" cy="868680"/>
          </a:xfrm>
        </p:spPr>
        <p:txBody>
          <a:bodyPr/>
          <a:lstStyle/>
          <a:p>
            <a:pPr marL="256032" lvl="1" indent="-256032">
              <a:spcBef>
                <a:spcPts val="1500"/>
              </a:spcBef>
              <a:buFont typeface="Arial"/>
              <a:buChar char="•"/>
            </a:pPr>
            <a:r>
              <a:rPr lang="en-US" altLang="en-US" sz="2400" kern="1200" dirty="0">
                <a:solidFill>
                  <a:srgbClr val="000000"/>
                </a:solidFill>
                <a:latin typeface="Arial (Body)"/>
              </a:rPr>
              <a:t>The value typed by the user is stored in the variable  myName</a:t>
            </a:r>
          </a:p>
        </p:txBody>
      </p:sp>
    </p:spTree>
    <p:extLst>
      <p:ext uri="{BB962C8B-B14F-4D97-AF65-F5344CB8AC3E}">
        <p14:creationId xmlns:p14="http://schemas.microsoft.com/office/powerpoint/2010/main" val="2182550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Arithmetic Operators</a:t>
            </a:r>
          </a:p>
        </p:txBody>
      </p:sp>
      <p:graphicFrame>
        <p:nvGraphicFramePr>
          <p:cNvPr id="4" name="Table"/>
          <p:cNvGraphicFramePr>
            <a:graphicFrameLocks/>
          </p:cNvGraphicFramePr>
          <p:nvPr>
            <p:extLst>
              <p:ext uri="{D42A27DB-BD31-4B8C-83A1-F6EECF244321}">
                <p14:modId xmlns:p14="http://schemas.microsoft.com/office/powerpoint/2010/main" val="1080716547"/>
              </p:ext>
            </p:extLst>
          </p:nvPr>
        </p:nvGraphicFramePr>
        <p:xfrm>
          <a:off x="457199" y="1698841"/>
          <a:ext cx="8229601" cy="2999873"/>
        </p:xfrm>
        <a:graphic>
          <a:graphicData uri="http://schemas.openxmlformats.org/drawingml/2006/table">
            <a:tbl>
              <a:tblPr firstRow="1"/>
              <a:tblGrid>
                <a:gridCol w="1371600">
                  <a:extLst>
                    <a:ext uri="{9D8B030D-6E8A-4147-A177-3AD203B41FA5}">
                      <a16:colId xmlns:a16="http://schemas.microsoft.com/office/drawing/2014/main" val="20000"/>
                    </a:ext>
                  </a:extLst>
                </a:gridCol>
                <a:gridCol w="2017059">
                  <a:extLst>
                    <a:ext uri="{9D8B030D-6E8A-4147-A177-3AD203B41FA5}">
                      <a16:colId xmlns:a16="http://schemas.microsoft.com/office/drawing/2014/main" val="20001"/>
                    </a:ext>
                  </a:extLst>
                </a:gridCol>
                <a:gridCol w="2501154">
                  <a:extLst>
                    <a:ext uri="{9D8B030D-6E8A-4147-A177-3AD203B41FA5}">
                      <a16:colId xmlns:a16="http://schemas.microsoft.com/office/drawing/2014/main" val="20002"/>
                    </a:ext>
                  </a:extLst>
                </a:gridCol>
                <a:gridCol w="2339788">
                  <a:extLst>
                    <a:ext uri="{9D8B030D-6E8A-4147-A177-3AD203B41FA5}">
                      <a16:colId xmlns:a16="http://schemas.microsoft.com/office/drawing/2014/main" val="20003"/>
                    </a:ext>
                  </a:extLst>
                </a:gridCol>
              </a:tblGrid>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Times New Roman" pitchFamily="18" charset="0"/>
                        </a:rPr>
                        <a:t>Operator</a:t>
                      </a:r>
                      <a:endParaRPr kumimoji="0" lang="en-US" sz="2000" b="1"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Times New Roman" pitchFamily="18" charset="0"/>
                        </a:rPr>
                        <a:t>Description</a:t>
                      </a:r>
                      <a:endParaRPr kumimoji="0" lang="en-US" sz="2000" b="1"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Times New Roman" pitchFamily="18" charset="0"/>
                        </a:rPr>
                        <a:t>Example</a:t>
                      </a:r>
                      <a:endParaRPr kumimoji="0" lang="en-US" sz="2000" b="1"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Times New Roman" pitchFamily="18" charset="0"/>
                        </a:rPr>
                        <a:t>Value of Quantity</a:t>
                      </a:r>
                      <a:endParaRPr kumimoji="0" lang="en-US" sz="2000" b="1"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 =</a:t>
                      </a:r>
                      <a:endParaRPr kumimoji="0" lang="en-US" sz="4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assign</a:t>
                      </a:r>
                      <a:endParaRPr kumimoji="0" lang="en-US" sz="4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quantity = 10</a:t>
                      </a:r>
                      <a:endParaRPr kumimoji="0" lang="en-US" sz="4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10</a:t>
                      </a:r>
                      <a:endParaRPr kumimoji="0" lang="en-US" sz="4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a:t>
                      </a:r>
                      <a:endParaRPr kumimoji="0" lang="en-US" sz="4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addition</a:t>
                      </a:r>
                      <a:endParaRPr kumimoji="0" lang="en-US" sz="4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quantity = 10 + 6</a:t>
                      </a:r>
                      <a:endParaRPr kumimoji="0" lang="en-US" sz="4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16</a:t>
                      </a:r>
                      <a:endParaRPr kumimoji="0" lang="en-US" sz="4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panose="020B0604020202020204" pitchFamily="34" charset="0"/>
                        </a:rPr>
                        <a:t>−</a:t>
                      </a:r>
                      <a:endParaRPr kumimoji="0" lang="en-US" sz="2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subtraction</a:t>
                      </a:r>
                      <a:endParaRPr kumimoji="0" lang="en-US" sz="4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quantity = 10 </a:t>
                      </a:r>
                      <a:r>
                        <a:rPr kumimoji="0" lang="en-US" sz="2000" b="0" i="0" u="none" strike="noStrike" cap="none" normalizeH="0" baseline="0" dirty="0">
                          <a:ln>
                            <a:noFill/>
                          </a:ln>
                          <a:solidFill>
                            <a:schemeClr val="tx1"/>
                          </a:solidFill>
                          <a:effectLst/>
                          <a:latin typeface="+mn-lt"/>
                          <a:cs typeface="Arial" panose="020B0604020202020204" pitchFamily="34" charset="0"/>
                        </a:rPr>
                        <a:t>−</a:t>
                      </a:r>
                      <a:r>
                        <a:rPr kumimoji="0" lang="en-US" sz="2000" b="0" i="0" u="none" strike="noStrike" cap="none" normalizeH="0" baseline="0" dirty="0">
                          <a:ln>
                            <a:noFill/>
                          </a:ln>
                          <a:solidFill>
                            <a:schemeClr val="tx1"/>
                          </a:solidFill>
                          <a:effectLst/>
                          <a:latin typeface="+mn-lt"/>
                          <a:cs typeface="Times New Roman" pitchFamily="18" charset="0"/>
                        </a:rPr>
                        <a:t> 6</a:t>
                      </a:r>
                      <a:endParaRPr kumimoji="0" lang="en-US" sz="4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4</a:t>
                      </a:r>
                      <a:endParaRPr kumimoji="0" lang="en-US" sz="4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7005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a:t>
                      </a:r>
                      <a:endParaRPr kumimoji="0" lang="en-US" sz="4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multiplication</a:t>
                      </a:r>
                      <a:endParaRPr kumimoji="0" lang="en-US" sz="4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rPr>
                        <a:t>quantity = 10 * 2</a:t>
                      </a:r>
                      <a:r>
                        <a:rPr kumimoji="0" lang="en-US" sz="1000" b="0" i="0" u="none" strike="noStrike" cap="none" normalizeH="0" baseline="0" dirty="0">
                          <a:ln>
                            <a:noFill/>
                          </a:ln>
                          <a:solidFill>
                            <a:schemeClr val="bg1"/>
                          </a:solidFill>
                          <a:effectLst/>
                          <a:latin typeface="+mn-lt"/>
                        </a:rPr>
                        <a:t>10 times 2</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20</a:t>
                      </a:r>
                      <a:endParaRPr kumimoji="0" lang="en-US" sz="4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86627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a:t>
                      </a:r>
                      <a:endParaRPr kumimoji="0" lang="en-US" sz="40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division</a:t>
                      </a:r>
                      <a:endParaRPr kumimoji="0" lang="en-US" sz="40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rPr>
                        <a:t>quantity = 10 / 2</a:t>
                      </a:r>
                      <a:r>
                        <a:rPr kumimoji="0" lang="en-US" sz="2000" b="0" i="0" u="none" strike="noStrike" cap="none" normalizeH="0" baseline="0" dirty="0">
                          <a:ln>
                            <a:noFill/>
                          </a:ln>
                          <a:solidFill>
                            <a:schemeClr val="bg1"/>
                          </a:solidFill>
                          <a:effectLst/>
                          <a:latin typeface="+mn-lt"/>
                        </a:rPr>
                        <a:t> </a:t>
                      </a:r>
                      <a:r>
                        <a:rPr kumimoji="0" lang="en-US" sz="1000" b="0" i="0" u="none" strike="noStrike" cap="none" normalizeH="0" baseline="0" dirty="0">
                          <a:ln>
                            <a:noFill/>
                          </a:ln>
                          <a:solidFill>
                            <a:schemeClr val="bg1"/>
                          </a:solidFill>
                          <a:effectLst/>
                          <a:latin typeface="+mn-lt"/>
                        </a:rPr>
                        <a:t>10 divided by 2</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5</a:t>
                      </a:r>
                      <a:endParaRPr kumimoji="0" lang="en-US" sz="40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3399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Comparison Operators</a:t>
            </a:r>
          </a:p>
        </p:txBody>
      </p:sp>
      <p:graphicFrame>
        <p:nvGraphicFramePr>
          <p:cNvPr id="4" name="Table"/>
          <p:cNvGraphicFramePr>
            <a:graphicFrameLocks/>
          </p:cNvGraphicFramePr>
          <p:nvPr>
            <p:extLst>
              <p:ext uri="{D42A27DB-BD31-4B8C-83A1-F6EECF244321}">
                <p14:modId xmlns:p14="http://schemas.microsoft.com/office/powerpoint/2010/main" val="1574275128"/>
              </p:ext>
            </p:extLst>
          </p:nvPr>
        </p:nvGraphicFramePr>
        <p:xfrm>
          <a:off x="539750" y="1702436"/>
          <a:ext cx="8183880" cy="4206268"/>
        </p:xfrm>
        <a:graphic>
          <a:graphicData uri="http://schemas.openxmlformats.org/drawingml/2006/table">
            <a:tbl>
              <a:tblPr firstRow="1"/>
              <a:tblGrid>
                <a:gridCol w="1280159">
                  <a:extLst>
                    <a:ext uri="{9D8B030D-6E8A-4147-A177-3AD203B41FA5}">
                      <a16:colId xmlns:a16="http://schemas.microsoft.com/office/drawing/2014/main" val="20000"/>
                    </a:ext>
                  </a:extLst>
                </a:gridCol>
                <a:gridCol w="1942466">
                  <a:extLst>
                    <a:ext uri="{9D8B030D-6E8A-4147-A177-3AD203B41FA5}">
                      <a16:colId xmlns:a16="http://schemas.microsoft.com/office/drawing/2014/main" val="20001"/>
                    </a:ext>
                  </a:extLst>
                </a:gridCol>
                <a:gridCol w="1730374">
                  <a:extLst>
                    <a:ext uri="{9D8B030D-6E8A-4147-A177-3AD203B41FA5}">
                      <a16:colId xmlns:a16="http://schemas.microsoft.com/office/drawing/2014/main" val="20002"/>
                    </a:ext>
                  </a:extLst>
                </a:gridCol>
                <a:gridCol w="3230881">
                  <a:extLst>
                    <a:ext uri="{9D8B030D-6E8A-4147-A177-3AD203B41FA5}">
                      <a16:colId xmlns:a16="http://schemas.microsoft.com/office/drawing/2014/main" val="20003"/>
                    </a:ext>
                  </a:extLst>
                </a:gridCol>
              </a:tblGrid>
              <a:tr h="1180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Operator</a:t>
                      </a:r>
                      <a:endParaRPr kumimoji="0" lang="en-US" sz="1800" b="1"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Description</a:t>
                      </a:r>
                      <a:endParaRPr kumimoji="0" lang="en-US" sz="1800" b="1"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Example</a:t>
                      </a:r>
                      <a:endParaRPr kumimoji="0" lang="en-US" sz="1800" b="1"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Sample values of quantity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that would result in </a:t>
                      </a:r>
                      <a:r>
                        <a:rPr kumimoji="0" lang="en-US" sz="1800" b="1" i="0" u="none" strike="noStrike" cap="none" normalizeH="0" baseline="0" dirty="0">
                          <a:ln>
                            <a:noFill/>
                          </a:ln>
                          <a:solidFill>
                            <a:schemeClr val="tx1"/>
                          </a:solidFill>
                          <a:effectLst/>
                          <a:latin typeface="+mn-lt"/>
                          <a:ea typeface="Times New Roman" pitchFamily="18" charset="0"/>
                          <a:cs typeface="Courier New" pitchFamily="49" charset="0"/>
                        </a:rPr>
                        <a:t>true</a:t>
                      </a:r>
                      <a:endParaRPr kumimoji="0" lang="en-US" sz="1800" b="1"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720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 = =</a:t>
                      </a:r>
                      <a:endParaRPr kumimoji="0" lang="en-US" sz="1800" b="0"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Double equals sign (equivalent) “is exactly equal to”</a:t>
                      </a:r>
                      <a:endParaRPr kumimoji="0" lang="en-US" sz="1800" b="0"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quantity = = 10</a:t>
                      </a: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10</a:t>
                      </a:r>
                      <a:endParaRPr kumimoji="0" lang="en-US" sz="1800" b="0"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&gt;</a:t>
                      </a: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Greater than</a:t>
                      </a:r>
                      <a:endParaRPr kumimoji="0" lang="en-US" sz="1800" b="0"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quantity &gt; 10</a:t>
                      </a: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11, 12 (but not 10)</a:t>
                      </a:r>
                      <a:endParaRPr kumimoji="0" lang="en-US" sz="1800" b="0"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1804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&gt; =</a:t>
                      </a: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Greater than or equal to</a:t>
                      </a:r>
                      <a:endParaRPr kumimoji="0" lang="en-US" sz="1800" b="0"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quantity &gt; = 10</a:t>
                      </a: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10, 11, 12</a:t>
                      </a:r>
                      <a:endParaRPr kumimoji="0" lang="en-US" sz="1800" b="0"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 &lt;</a:t>
                      </a:r>
                      <a:endParaRPr kumimoji="0" lang="en-US" sz="1800" b="0"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Less than</a:t>
                      </a:r>
                      <a:endParaRPr kumimoji="0" lang="en-US" sz="1800" b="0"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quantity &lt; 10</a:t>
                      </a: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8, 9 (but not 10)</a:t>
                      </a:r>
                      <a:endParaRPr kumimoji="0" lang="en-US" sz="1800" b="0"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11804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&lt;=</a:t>
                      </a: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Less than or equal to</a:t>
                      </a:r>
                      <a:endParaRPr kumimoji="0" lang="en-US" sz="1800" b="0"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quantity &lt; = 10</a:t>
                      </a: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8, 9, 10</a:t>
                      </a:r>
                      <a:endParaRPr kumimoji="0" lang="en-US" sz="1800" b="0"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 b="0" i="0" u="none" strike="noStrike" cap="none" normalizeH="0" baseline="0" dirty="0">
                          <a:ln>
                            <a:noFill/>
                          </a:ln>
                          <a:solidFill>
                            <a:schemeClr val="bg1"/>
                          </a:solidFill>
                          <a:effectLst/>
                          <a:latin typeface="+mn-lt"/>
                        </a:rPr>
                        <a:t>Exclamation point</a:t>
                      </a:r>
                      <a:r>
                        <a:rPr kumimoji="0" lang="en-US" sz="1000" b="0" i="0" u="none" strike="noStrike" cap="none" normalizeH="0" baseline="0" dirty="0">
                          <a:ln>
                            <a:noFill/>
                          </a:ln>
                          <a:solidFill>
                            <a:schemeClr val="tx1"/>
                          </a:solidFill>
                          <a:effectLst/>
                          <a:latin typeface="+mn-lt"/>
                        </a:rPr>
                        <a:t> </a:t>
                      </a:r>
                      <a:r>
                        <a:rPr kumimoji="0" lang="en-US" sz="1800" b="0" i="0" u="none" strike="noStrike" cap="none" normalizeH="0" baseline="0" dirty="0">
                          <a:ln>
                            <a:noFill/>
                          </a:ln>
                          <a:solidFill>
                            <a:schemeClr val="tx1"/>
                          </a:solidFill>
                          <a:effectLst/>
                          <a:latin typeface="+mn-lt"/>
                        </a:rPr>
                        <a:t>! =</a:t>
                      </a: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Not equal to</a:t>
                      </a:r>
                      <a:endParaRPr kumimoji="0" lang="en-US" sz="1800" b="0"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quantity</a:t>
                      </a:r>
                      <a:r>
                        <a:rPr kumimoji="0" lang="en-US" sz="1000" b="0" i="0" u="none" strike="noStrike" cap="none" normalizeH="0" baseline="0" dirty="0">
                          <a:ln>
                            <a:noFill/>
                          </a:ln>
                          <a:solidFill>
                            <a:schemeClr val="tx1"/>
                          </a:solidFill>
                          <a:effectLst/>
                          <a:latin typeface="+mn-lt"/>
                        </a:rPr>
                        <a:t> </a:t>
                      </a:r>
                      <a:r>
                        <a:rPr kumimoji="0" lang="en-US" sz="100" b="0" i="0" u="none" strike="noStrike" cap="none" normalizeH="0" baseline="0" dirty="0">
                          <a:ln>
                            <a:noFill/>
                          </a:ln>
                          <a:solidFill>
                            <a:schemeClr val="bg1"/>
                          </a:solidFill>
                          <a:effectLst/>
                          <a:latin typeface="+mn-lt"/>
                        </a:rPr>
                        <a:t>exclamation point</a:t>
                      </a:r>
                      <a:r>
                        <a:rPr kumimoji="0" lang="en-US" sz="1800" b="0" i="0" u="none" strike="noStrike" cap="none" normalizeH="0" baseline="0" dirty="0">
                          <a:ln>
                            <a:noFill/>
                          </a:ln>
                          <a:solidFill>
                            <a:schemeClr val="tx1"/>
                          </a:solidFill>
                          <a:effectLst/>
                          <a:latin typeface="+mn-lt"/>
                        </a:rPr>
                        <a:t>! = 10</a:t>
                      </a: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8, 9, 11 (but not 10)</a:t>
                      </a:r>
                      <a:endParaRPr kumimoji="0" lang="en-US" sz="1800" b="0" i="0" u="none" strike="noStrike" cap="none" normalizeH="0" baseline="0" dirty="0">
                        <a:ln>
                          <a:noFill/>
                        </a:ln>
                        <a:solidFill>
                          <a:schemeClr val="tx1"/>
                        </a:solidFill>
                        <a:effectLst/>
                        <a:latin typeface="+mn-lt"/>
                      </a:endParaRPr>
                    </a:p>
                  </a:txBody>
                  <a:tcPr marT="45722" marB="4572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09377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Decision Making</a:t>
            </a:r>
          </a:p>
        </p:txBody>
      </p:sp>
      <p:pic>
        <p:nvPicPr>
          <p:cNvPr id="5" name="Picture 4" descr="Computer code has 6 lines. the lines read as follows. line 1. if condition left parenthesis condition right parenthesis. left brace. line 2. indented once. Incomplete line of code, commands to execute if condition is true. line 3. right brace. line 4. else left brace. line 5. indented once. Incomplete line of code, commands to execute if condition is false. line 6. right brace."/>
          <p:cNvPicPr>
            <a:picLocks noChangeAspect="1"/>
          </p:cNvPicPr>
          <p:nvPr/>
        </p:nvPicPr>
        <p:blipFill rotWithShape="1">
          <a:blip r:embed="rId2"/>
          <a:srcRect l="2044" t="3557" b="6743"/>
          <a:stretch/>
        </p:blipFill>
        <p:spPr>
          <a:xfrm>
            <a:off x="457200" y="1647546"/>
            <a:ext cx="6611199" cy="2885132"/>
          </a:xfrm>
          <a:prstGeom prst="rect">
            <a:avLst/>
          </a:prstGeom>
        </p:spPr>
      </p:pic>
    </p:spTree>
    <p:extLst>
      <p:ext uri="{BB962C8B-B14F-4D97-AF65-F5344CB8AC3E}">
        <p14:creationId xmlns:p14="http://schemas.microsoft.com/office/powerpoint/2010/main" val="1574750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Function</a:t>
            </a:r>
          </a:p>
        </p:txBody>
      </p:sp>
      <p:sp>
        <p:nvSpPr>
          <p:cNvPr id="3" name="Text Placeholder 2"/>
          <p:cNvSpPr>
            <a:spLocks noGrp="1"/>
          </p:cNvSpPr>
          <p:nvPr>
            <p:ph type="body" idx="1"/>
          </p:nvPr>
        </p:nvSpPr>
        <p:spPr>
          <a:xfrm>
            <a:off x="457200" y="1600200"/>
            <a:ext cx="8229600" cy="923299"/>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mn-cs"/>
              </a:rPr>
              <a:t>A function is a block of one or more JavaScript statements with a specific purpose, which can be run when needed.</a:t>
            </a:r>
          </a:p>
        </p:txBody>
      </p:sp>
      <p:pic>
        <p:nvPicPr>
          <p:cNvPr id="4" name="Picture 3" descr="Computer code has 3 lines. the lines read as follows. line 1. Function, function underscore name left parenthesis right parenthesis left brace. line 2. Incomplete line of code. java script statements incomplete line of code. line 3. right brace."/>
          <p:cNvPicPr>
            <a:picLocks noChangeAspect="1"/>
          </p:cNvPicPr>
          <p:nvPr/>
        </p:nvPicPr>
        <p:blipFill rotWithShape="1">
          <a:blip r:embed="rId2"/>
          <a:srcRect l="2991" t="6030" r="275" b="8472"/>
          <a:stretch/>
        </p:blipFill>
        <p:spPr>
          <a:xfrm>
            <a:off x="487681" y="2667000"/>
            <a:ext cx="4434840" cy="1600200"/>
          </a:xfrm>
          <a:prstGeom prst="rect">
            <a:avLst/>
          </a:prstGeom>
        </p:spPr>
      </p:pic>
    </p:spTree>
    <p:extLst>
      <p:ext uri="{BB962C8B-B14F-4D97-AF65-F5344CB8AC3E}">
        <p14:creationId xmlns:p14="http://schemas.microsoft.com/office/powerpoint/2010/main" val="3328378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a:solidFill>
                  <a:srgbClr val="007FA3"/>
                </a:solidFill>
                <a:latin typeface="Times New Roman" panose="02020603050405020304" pitchFamily="18" charset="0"/>
                <a:ea typeface="+mj-ea"/>
                <a:cs typeface="+mj-cs"/>
                <a:sym typeface="Times New Roman"/>
              </a:rPr>
              <a:t>Using Functions</a:t>
            </a:r>
          </a:p>
        </p:txBody>
      </p:sp>
      <p:sp>
        <p:nvSpPr>
          <p:cNvPr id="11" name="Text Placeholder 10"/>
          <p:cNvSpPr>
            <a:spLocks noGrp="1"/>
          </p:cNvSpPr>
          <p:nvPr>
            <p:ph type="body" idx="1"/>
          </p:nvPr>
        </p:nvSpPr>
        <p:spPr>
          <a:xfrm>
            <a:off x="457200" y="1600201"/>
            <a:ext cx="8229600" cy="411480"/>
          </a:xfrm>
        </p:spPr>
        <p:txBody>
          <a:bodyPr/>
          <a:lstStyle/>
          <a:p>
            <a:pPr marL="0" indent="0">
              <a:buNone/>
            </a:pPr>
            <a:r>
              <a:rPr lang="en-US" sz="2400" dirty="0">
                <a:solidFill>
                  <a:schemeClr val="tx1"/>
                </a:solidFill>
                <a:latin typeface="+mn-lt"/>
              </a:rPr>
              <a:t>Defining the Function</a:t>
            </a:r>
          </a:p>
        </p:txBody>
      </p:sp>
      <p:pic>
        <p:nvPicPr>
          <p:cNvPr id="13" name="Picture 12" descr="Computer code has 3 lines. the lines read as follows. line 1. function show alert left parenthesis right parenthesis left brace. line 2, indented once. alert left parenthesis double quote please click ok to continue period double quote right parenthesis semicolon. line 3. right brace."/>
          <p:cNvPicPr>
            <a:picLocks noChangeAspect="1"/>
          </p:cNvPicPr>
          <p:nvPr/>
        </p:nvPicPr>
        <p:blipFill rotWithShape="1">
          <a:blip r:embed="rId2"/>
          <a:srcRect l="2769" t="8644" b="7724"/>
          <a:stretch/>
        </p:blipFill>
        <p:spPr>
          <a:xfrm>
            <a:off x="524510" y="2225040"/>
            <a:ext cx="5352765" cy="1386840"/>
          </a:xfrm>
          <a:prstGeom prst="rect">
            <a:avLst/>
          </a:prstGeom>
        </p:spPr>
      </p:pic>
      <p:sp>
        <p:nvSpPr>
          <p:cNvPr id="12" name="Text Placeholder 11"/>
          <p:cNvSpPr>
            <a:spLocks noGrp="1"/>
          </p:cNvSpPr>
          <p:nvPr>
            <p:ph type="body" idx="2"/>
          </p:nvPr>
        </p:nvSpPr>
        <p:spPr>
          <a:xfrm>
            <a:off x="457200" y="3962401"/>
            <a:ext cx="8229600" cy="426720"/>
          </a:xfrm>
        </p:spPr>
        <p:txBody>
          <a:bodyPr/>
          <a:lstStyle/>
          <a:p>
            <a:pPr marL="0" indent="0">
              <a:buNone/>
            </a:pPr>
            <a:r>
              <a:rPr lang="en-US" sz="2400" dirty="0">
                <a:solidFill>
                  <a:schemeClr val="tx1"/>
                </a:solidFill>
                <a:latin typeface="+mn-lt"/>
              </a:rPr>
              <a:t>Calling the Function</a:t>
            </a:r>
          </a:p>
        </p:txBody>
      </p:sp>
      <p:pic>
        <p:nvPicPr>
          <p:cNvPr id="14" name="Picture 13" descr="show alert left parenthesis right parenthesis semicolon."/>
          <p:cNvPicPr>
            <a:picLocks noChangeAspect="1"/>
          </p:cNvPicPr>
          <p:nvPr/>
        </p:nvPicPr>
        <p:blipFill rotWithShape="1">
          <a:blip r:embed="rId3"/>
          <a:srcRect l="5780" t="19050" b="23812"/>
          <a:stretch/>
        </p:blipFill>
        <p:spPr>
          <a:xfrm>
            <a:off x="518160" y="4567239"/>
            <a:ext cx="1884091" cy="365761"/>
          </a:xfrm>
          <a:prstGeom prst="rect">
            <a:avLst/>
          </a:prstGeom>
        </p:spPr>
      </p:pic>
    </p:spTree>
    <p:extLst>
      <p:ext uri="{BB962C8B-B14F-4D97-AF65-F5344CB8AC3E}">
        <p14:creationId xmlns:p14="http://schemas.microsoft.com/office/powerpoint/2010/main" val="4273740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Checkpoint 14.3</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Describe a method that can be used to gather a piece of data such as the user’s age.</a:t>
            </a:r>
          </a:p>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Write the JavaScript code to display an alert message for users who are under 18 years old and a different alert message for users who are 18 years or older.</a:t>
            </a:r>
          </a:p>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What is a function definition?</a:t>
            </a:r>
          </a:p>
        </p:txBody>
      </p:sp>
    </p:spTree>
    <p:extLst>
      <p:ext uri="{BB962C8B-B14F-4D97-AF65-F5344CB8AC3E}">
        <p14:creationId xmlns:p14="http://schemas.microsoft.com/office/powerpoint/2010/main" val="1703502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Form Validation</a:t>
            </a:r>
          </a:p>
        </p:txBody>
      </p:sp>
      <p:sp>
        <p:nvSpPr>
          <p:cNvPr id="3" name="Text Placeholder 2"/>
          <p:cNvSpPr>
            <a:spLocks noGrp="1"/>
          </p:cNvSpPr>
          <p:nvPr>
            <p:ph type="body" idx="1"/>
          </p:nvPr>
        </p:nvSpPr>
        <p:spPr>
          <a:xfrm>
            <a:off x="457200" y="1600200"/>
            <a:ext cx="8229600" cy="3131596"/>
          </a:xfrm>
        </p:spPr>
        <p:txBody>
          <a:bodyPr>
            <a:spAutoFit/>
          </a:bodyPr>
          <a:lstStyle/>
          <a:p>
            <a:pPr marL="0" indent="0" eaLnBrk="1" hangingPunct="1">
              <a:spcBef>
                <a:spcPts val="1200"/>
              </a:spcBef>
              <a:buNone/>
              <a:tabLst/>
              <a:defRPr/>
            </a:pPr>
            <a:r>
              <a:rPr lang="en-US" altLang="en-US" sz="2400" kern="1200" dirty="0">
                <a:solidFill>
                  <a:srgbClr val="000000"/>
                </a:solidFill>
                <a:latin typeface="Arial (Body)"/>
                <a:ea typeface="+mn-ea"/>
                <a:cs typeface="+mn-cs"/>
              </a:rPr>
              <a:t>It is common to use JavaScript to validate form information before submitting it to the web server.</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Is the name entered?</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Is the e-mail address of correct format?</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Is the phone number in the correct format?</a:t>
            </a:r>
          </a:p>
          <a:p>
            <a:pPr marL="0" indent="0" eaLnBrk="1" hangingPunct="1">
              <a:spcBef>
                <a:spcPts val="1200"/>
              </a:spcBef>
              <a:buNone/>
              <a:tabLst/>
              <a:defRPr/>
            </a:pPr>
            <a:r>
              <a:rPr lang="en-US" altLang="en-US" sz="2400" kern="1200" dirty="0">
                <a:solidFill>
                  <a:srgbClr val="000000"/>
                </a:solidFill>
                <a:latin typeface="Arial (Body)"/>
                <a:ea typeface="+mn-ea"/>
                <a:cs typeface="+mn-cs"/>
              </a:rPr>
              <a:t>See Hands-on Practice 14.8</a:t>
            </a:r>
          </a:p>
        </p:txBody>
      </p:sp>
    </p:spTree>
    <p:extLst>
      <p:ext uri="{BB962C8B-B14F-4D97-AF65-F5344CB8AC3E}">
        <p14:creationId xmlns:p14="http://schemas.microsoft.com/office/powerpoint/2010/main" val="1199976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Validating Form Fields</a:t>
            </a:r>
          </a:p>
        </p:txBody>
      </p:sp>
      <p:sp>
        <p:nvSpPr>
          <p:cNvPr id="3" name="Text Placeholder 2"/>
          <p:cNvSpPr>
            <a:spLocks noGrp="1"/>
          </p:cNvSpPr>
          <p:nvPr>
            <p:ph type="body" idx="1"/>
          </p:nvPr>
        </p:nvSpPr>
        <p:spPr>
          <a:xfrm>
            <a:off x="457200" y="1600200"/>
            <a:ext cx="8229600" cy="923299"/>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mn-cs"/>
              </a:rPr>
              <a:t>Use the "" or null to check to determine if a form field has information</a:t>
            </a:r>
          </a:p>
        </p:txBody>
      </p:sp>
      <p:pic>
        <p:nvPicPr>
          <p:cNvPr id="4" name="Picture 3" descr="Computer code has 4 lines. the lines read as follows. line 1. if left parenthesis document period forms left bracket 0 right bracket period user name period value equals equals double quote double quote right parenthesis right brace. line 2, indented once. alert left parenthesis double quote name field cannot be empty period double quote right parenthesis semicolon. line 3, indented once. return false semicolon. line 4, indented once. Slash slash end if."/>
          <p:cNvPicPr>
            <a:picLocks noChangeAspect="1"/>
          </p:cNvPicPr>
          <p:nvPr/>
        </p:nvPicPr>
        <p:blipFill rotWithShape="1">
          <a:blip r:embed="rId2"/>
          <a:srcRect l="2255" t="5884" b="7873"/>
          <a:stretch/>
        </p:blipFill>
        <p:spPr>
          <a:xfrm>
            <a:off x="457200" y="2639594"/>
            <a:ext cx="7004047" cy="2061680"/>
          </a:xfrm>
          <a:prstGeom prst="rect">
            <a:avLst/>
          </a:prstGeom>
        </p:spPr>
      </p:pic>
    </p:spTree>
    <p:extLst>
      <p:ext uri="{BB962C8B-B14F-4D97-AF65-F5344CB8AC3E}">
        <p14:creationId xmlns:p14="http://schemas.microsoft.com/office/powerpoint/2010/main" val="3839957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1096963"/>
          </a:xfrm>
        </p:spPr>
        <p:txBody>
          <a:bodyPr/>
          <a:lstStyle/>
          <a:p>
            <a:pPr eaLnBrk="1" fontAlgn="auto" hangingPunct="1">
              <a:spcBef>
                <a:spcPct val="0"/>
              </a:spcBef>
              <a:spcAft>
                <a:spcPts val="0"/>
              </a:spcAft>
              <a:buClrTx/>
              <a:defRPr/>
            </a:pPr>
            <a:r>
              <a:rPr lang="en-US" kern="1200" spc="-50" dirty="0">
                <a:latin typeface="Times New Roman" panose="02020603050405020304" pitchFamily="18" charset="0"/>
              </a:rPr>
              <a:t>Learning Objectives </a:t>
            </a:r>
            <a:r>
              <a:rPr lang="en-US" sz="2000" b="0" kern="1200" spc="-50" dirty="0">
                <a:latin typeface="Times New Roman" panose="02020603050405020304" pitchFamily="18" charset="0"/>
              </a:rPr>
              <a:t>(2 of 2)</a:t>
            </a:r>
            <a:endParaRPr lang="en-US" kern="1200" spc="-50" dirty="0">
              <a:latin typeface="Times New Roman" panose="02020603050405020304" pitchFamily="18" charset="0"/>
              <a:ea typeface="+mj-ea"/>
            </a:endParaRPr>
          </a:p>
        </p:txBody>
      </p:sp>
      <p:sp>
        <p:nvSpPr>
          <p:cNvPr id="3" name="Text Placeholder 2"/>
          <p:cNvSpPr>
            <a:spLocks noGrp="1"/>
          </p:cNvSpPr>
          <p:nvPr>
            <p:ph type="body" idx="1"/>
          </p:nvPr>
        </p:nvSpPr>
        <p:spPr/>
        <p:txBody>
          <a:bodyPr/>
          <a:lstStyle/>
          <a:p>
            <a:pPr marL="0" lvl="1" indent="0" eaLnBrk="1" fontAlgn="auto" hangingPunct="1">
              <a:spcBef>
                <a:spcPts val="1500"/>
              </a:spcBef>
              <a:buNone/>
              <a:defRPr/>
            </a:pPr>
            <a:r>
              <a:rPr lang="en-US" sz="2400" b="1" kern="1200" dirty="0">
                <a:solidFill>
                  <a:schemeClr val="tx2"/>
                </a:solidFill>
                <a:latin typeface="Arial (Body)"/>
                <a:ea typeface="+mn-ea"/>
              </a:rPr>
              <a:t>14.7</a:t>
            </a:r>
            <a:r>
              <a:rPr lang="en-US" sz="2400" kern="1200" dirty="0">
                <a:solidFill>
                  <a:srgbClr val="000000"/>
                </a:solidFill>
                <a:latin typeface="Arial (Body)"/>
                <a:ea typeface="+mn-ea"/>
              </a:rPr>
              <a:t> Describe how to obtain jQuery.</a:t>
            </a:r>
          </a:p>
          <a:p>
            <a:pPr marL="0" lvl="1" indent="0" eaLnBrk="1" fontAlgn="auto" hangingPunct="1">
              <a:spcBef>
                <a:spcPts val="1500"/>
              </a:spcBef>
              <a:buNone/>
              <a:defRPr/>
            </a:pPr>
            <a:r>
              <a:rPr lang="en-US" sz="2400" b="1" kern="1200" dirty="0">
                <a:solidFill>
                  <a:schemeClr val="tx2"/>
                </a:solidFill>
                <a:latin typeface="Arial (Body)"/>
                <a:ea typeface="+mn-ea"/>
              </a:rPr>
              <a:t>14.8</a:t>
            </a:r>
            <a:r>
              <a:rPr lang="en-US" sz="2400" kern="1200" dirty="0">
                <a:solidFill>
                  <a:srgbClr val="000000"/>
                </a:solidFill>
                <a:latin typeface="Arial (Body)"/>
                <a:ea typeface="+mn-ea"/>
              </a:rPr>
              <a:t> Use jQuery selectors and methods.</a:t>
            </a:r>
          </a:p>
          <a:p>
            <a:pPr marL="0" lvl="1" indent="0" eaLnBrk="1" fontAlgn="auto" hangingPunct="1">
              <a:spcBef>
                <a:spcPts val="1500"/>
              </a:spcBef>
              <a:buNone/>
              <a:defRPr/>
            </a:pPr>
            <a:r>
              <a:rPr lang="en-US" sz="2400" b="1" kern="1200" dirty="0">
                <a:solidFill>
                  <a:schemeClr val="tx2"/>
                </a:solidFill>
                <a:latin typeface="Arial (Body)"/>
                <a:ea typeface="+mn-ea"/>
              </a:rPr>
              <a:t>14.9</a:t>
            </a:r>
            <a:r>
              <a:rPr lang="en-US" sz="2400" kern="1200" dirty="0">
                <a:solidFill>
                  <a:srgbClr val="000000"/>
                </a:solidFill>
                <a:latin typeface="Arial (Body)"/>
                <a:ea typeface="+mn-ea"/>
              </a:rPr>
              <a:t> Configure an image gallery with jQuery.</a:t>
            </a:r>
          </a:p>
          <a:p>
            <a:pPr marL="0" lvl="1" indent="0" eaLnBrk="1" fontAlgn="auto" hangingPunct="1">
              <a:spcBef>
                <a:spcPts val="1500"/>
              </a:spcBef>
              <a:buNone/>
              <a:defRPr/>
            </a:pPr>
            <a:r>
              <a:rPr lang="en-US" sz="2400" b="1" kern="1200" dirty="0">
                <a:solidFill>
                  <a:schemeClr val="tx2"/>
                </a:solidFill>
                <a:latin typeface="Arial (Body)"/>
                <a:ea typeface="+mn-ea"/>
              </a:rPr>
              <a:t>14.10</a:t>
            </a:r>
            <a:r>
              <a:rPr lang="en-US" sz="2400" kern="1200" dirty="0">
                <a:solidFill>
                  <a:srgbClr val="000000"/>
                </a:solidFill>
                <a:latin typeface="Arial (Body)"/>
                <a:ea typeface="+mn-ea"/>
              </a:rPr>
              <a:t> Describe the purpose of jQuery plugins.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JavaScript &amp; Accessibility</a:t>
            </a:r>
          </a:p>
        </p:txBody>
      </p:sp>
      <p:sp>
        <p:nvSpPr>
          <p:cNvPr id="3" name="Text Placeholder 2"/>
          <p:cNvSpPr>
            <a:spLocks noGrp="1"/>
          </p:cNvSpPr>
          <p:nvPr>
            <p:ph type="body" idx="1"/>
          </p:nvPr>
        </p:nvSpPr>
        <p:spPr>
          <a:xfrm>
            <a:off x="457200" y="1600200"/>
            <a:ext cx="8229600" cy="3731761"/>
          </a:xfrm>
        </p:spPr>
        <p:txBody>
          <a:bodyPr>
            <a:spAutoFit/>
          </a:bodyPr>
          <a:lstStyle/>
          <a:p>
            <a:pPr marL="0" indent="0" eaLnBrk="1" fontAlgn="auto" hangingPunct="1">
              <a:buNone/>
              <a:tabLst/>
              <a:defRPr/>
            </a:pPr>
            <a:r>
              <a:rPr lang="en-US" altLang="en-US" sz="2400" kern="1200" dirty="0">
                <a:solidFill>
                  <a:srgbClr val="000000"/>
                </a:solidFill>
                <a:latin typeface="Arial (Body)"/>
                <a:ea typeface="+mn-ea"/>
                <a:cs typeface="+mn-cs"/>
              </a:rPr>
              <a:t>Don’t expect JavaScript to always function for every visitor</a:t>
            </a:r>
          </a:p>
          <a:p>
            <a:pPr marL="255600" lvl="1" indent="-255600" eaLnBrk="1" fontAlgn="auto"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Some may have JavaScript disabled</a:t>
            </a:r>
          </a:p>
          <a:p>
            <a:pPr marL="255600" lvl="1" indent="-255600" eaLnBrk="1" fontAlgn="auto"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Some may be physically unable to click a mouse</a:t>
            </a:r>
          </a:p>
          <a:p>
            <a:pPr marL="0" indent="0" eaLnBrk="1" fontAlgn="auto" hangingPunct="1">
              <a:buNone/>
              <a:tabLst/>
              <a:defRPr/>
            </a:pPr>
            <a:r>
              <a:rPr lang="en-US" altLang="en-US" sz="2400" kern="1200" dirty="0">
                <a:solidFill>
                  <a:srgbClr val="000000"/>
                </a:solidFill>
                <a:latin typeface="Arial (Body)"/>
                <a:ea typeface="+mn-ea"/>
                <a:cs typeface="+mn-cs"/>
              </a:rPr>
              <a:t>Provide a way for your site to be used if JavaScript is not functioning</a:t>
            </a:r>
          </a:p>
          <a:p>
            <a:pPr marL="255600" lvl="1" indent="-255600" eaLnBrk="1" fontAlgn="auto"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Plain text links</a:t>
            </a:r>
          </a:p>
          <a:p>
            <a:pPr marL="255600" lvl="1" indent="-255600" eaLnBrk="1" fontAlgn="auto"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E-mail contact info</a:t>
            </a:r>
          </a:p>
        </p:txBody>
      </p:sp>
    </p:spTree>
    <p:extLst>
      <p:ext uri="{BB962C8B-B14F-4D97-AF65-F5344CB8AC3E}">
        <p14:creationId xmlns:p14="http://schemas.microsoft.com/office/powerpoint/2010/main" val="1292393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Checkpoint 14.4</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7529514" cy="2416016"/>
          </a:xfrm>
        </p:spPr>
        <p:txBody>
          <a:bodyPr wrap="square">
            <a:spAutoFit/>
          </a:bodyPr>
          <a:lstStyle/>
          <a:p>
            <a:pPr marL="432054" indent="-432054" eaLnBrk="1" hangingPunct="1">
              <a:buSzPts val="2400"/>
              <a:buFontTx/>
              <a:buAutoNum type="arabicPeriod"/>
              <a:tabLst/>
              <a:defRPr/>
            </a:pPr>
            <a:r>
              <a:rPr lang="en-US" altLang="en-US" sz="2400" kern="1200" dirty="0">
                <a:solidFill>
                  <a:srgbClr val="000000"/>
                </a:solidFill>
                <a:latin typeface="Arial (Body)"/>
                <a:ea typeface="+mn-ea"/>
                <a:cs typeface="+mn-cs"/>
              </a:rPr>
              <a:t>What is meant by the term “form data validation”?</a:t>
            </a:r>
          </a:p>
          <a:p>
            <a:pPr marL="432054" indent="-432054" eaLnBrk="1" hangingPunct="1">
              <a:buSzPts val="2400"/>
              <a:buFontTx/>
              <a:buAutoNum type="arabicPeriod"/>
              <a:tabLst/>
              <a:defRPr/>
            </a:pPr>
            <a:r>
              <a:rPr lang="en-US" altLang="en-US" sz="2400" kern="1200" dirty="0">
                <a:solidFill>
                  <a:srgbClr val="000000"/>
                </a:solidFill>
                <a:latin typeface="Arial (Body)"/>
                <a:ea typeface="+mn-ea"/>
                <a:cs typeface="+mn-cs"/>
              </a:rPr>
              <a:t>Give three examples of form data that may require validation.</a:t>
            </a:r>
          </a:p>
          <a:p>
            <a:pPr marL="432054" indent="-432054" eaLnBrk="1" hangingPunct="1">
              <a:buSzPts val="2400"/>
              <a:buFontTx/>
              <a:buAutoNum type="arabicPeriod"/>
              <a:tabLst/>
              <a:defRPr/>
            </a:pPr>
            <a:r>
              <a:rPr lang="en-US" altLang="en-US" sz="2400" kern="1200" dirty="0">
                <a:solidFill>
                  <a:srgbClr val="000000"/>
                </a:solidFill>
                <a:latin typeface="Arial (Body)"/>
                <a:ea typeface="+mn-ea"/>
                <a:cs typeface="+mn-cs"/>
              </a:rPr>
              <a:t>Should you always expect your JavaScript to “work” – why or why not?</a:t>
            </a:r>
          </a:p>
        </p:txBody>
      </p:sp>
    </p:spTree>
    <p:extLst>
      <p:ext uri="{BB962C8B-B14F-4D97-AF65-F5344CB8AC3E}">
        <p14:creationId xmlns:p14="http://schemas.microsoft.com/office/powerpoint/2010/main" val="1198867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Arial" pitchFamily="34" charset="0"/>
              </a:rPr>
              <a:t>What is JQuery?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723792"/>
          </a:xfrm>
        </p:spPr>
        <p:txBody>
          <a:bodyPr>
            <a:spAutoFit/>
          </a:bodyPr>
          <a:lstStyle/>
          <a:p>
            <a:pPr marL="0" indent="0" eaLnBrk="1" fontAlgn="auto" hangingPunct="1">
              <a:spcBef>
                <a:spcPts val="1200"/>
              </a:spcBef>
              <a:buNone/>
              <a:tabLst/>
              <a:defRPr/>
            </a:pPr>
            <a:r>
              <a:rPr lang="en-US" sz="2400" kern="1200" dirty="0">
                <a:solidFill>
                  <a:srgbClr val="000000"/>
                </a:solidFill>
                <a:latin typeface="Arial (Body)"/>
                <a:ea typeface="+mn-ea"/>
                <a:cs typeface="Times New Roman" pitchFamily="18" charset="0"/>
              </a:rPr>
              <a:t>J</a:t>
            </a:r>
            <a:r>
              <a:rPr lang="en-US" sz="100" kern="1200" dirty="0">
                <a:solidFill>
                  <a:srgbClr val="000000"/>
                </a:solidFill>
                <a:latin typeface="Arial (Body)"/>
                <a:ea typeface="+mn-ea"/>
                <a:cs typeface="Times New Roman" pitchFamily="18" charset="0"/>
              </a:rPr>
              <a:t> </a:t>
            </a:r>
            <a:r>
              <a:rPr lang="en-US" sz="2400" kern="1200" dirty="0">
                <a:solidFill>
                  <a:srgbClr val="000000"/>
                </a:solidFill>
                <a:latin typeface="Arial (Body)"/>
                <a:ea typeface="+mn-ea"/>
                <a:cs typeface="Times New Roman" pitchFamily="18" charset="0"/>
              </a:rPr>
              <a:t>Query is a free open-source JavaScript Library</a:t>
            </a:r>
          </a:p>
          <a:p>
            <a:pPr marL="0" indent="0" eaLnBrk="1" fontAlgn="auto" hangingPunct="1">
              <a:spcBef>
                <a:spcPts val="1200"/>
              </a:spcBef>
              <a:buNone/>
              <a:tabLst/>
              <a:defRPr/>
            </a:pPr>
            <a:r>
              <a:rPr lang="en-US" sz="2400" kern="1200" dirty="0">
                <a:solidFill>
                  <a:srgbClr val="000000"/>
                </a:solidFill>
                <a:latin typeface="Arial (Body)"/>
                <a:ea typeface="+mn-ea"/>
                <a:cs typeface="+mn-cs"/>
              </a:rPr>
              <a:t>Provides interaction and dynamic effects on web pages</a:t>
            </a:r>
          </a:p>
          <a:p>
            <a:pPr marL="0" indent="0" eaLnBrk="1" fontAlgn="auto" hangingPunct="1">
              <a:spcBef>
                <a:spcPts val="1200"/>
              </a:spcBef>
              <a:buNone/>
              <a:tabLst/>
              <a:defRPr/>
            </a:pPr>
            <a:r>
              <a:rPr lang="en-US" sz="2400" kern="1200" dirty="0">
                <a:solidFill>
                  <a:srgbClr val="000000"/>
                </a:solidFill>
                <a:latin typeface="Arial (Body)"/>
                <a:ea typeface="+mn-ea"/>
                <a:cs typeface="+mn-cs"/>
              </a:rPr>
              <a:t>Resources</a:t>
            </a:r>
          </a:p>
          <a:p>
            <a:pPr marL="255600" lvl="1" indent="-255600" eaLnBrk="1" fontAlgn="auto" hangingPunct="1">
              <a:spcBef>
                <a:spcPts val="1500"/>
              </a:spcBef>
              <a:buFont typeface="Arial" panose="020B0604020202020204" pitchFamily="34" charset="0"/>
              <a:buChar char="•"/>
              <a:defRPr/>
            </a:pPr>
            <a:r>
              <a:rPr lang="en-US" sz="2400" kern="1200" dirty="0">
                <a:solidFill>
                  <a:srgbClr val="000000"/>
                </a:solidFill>
                <a:latin typeface="Arial (Body)"/>
                <a:ea typeface="+mn-ea"/>
                <a:cs typeface="Times New Roman" pitchFamily="18" charset="0"/>
                <a:hlinkClick r:id="rId2" tooltip="http://jquery.com/"/>
              </a:rPr>
              <a:t>http://jquery.com</a:t>
            </a:r>
            <a:endParaRPr lang="en-US" sz="2400" kern="1200" dirty="0">
              <a:solidFill>
                <a:srgbClr val="000000"/>
              </a:solidFill>
              <a:latin typeface="Arial (Body)"/>
              <a:ea typeface="+mn-ea"/>
              <a:cs typeface="Times New Roman" pitchFamily="18" charset="0"/>
            </a:endParaRPr>
          </a:p>
          <a:p>
            <a:pPr marL="255600" lvl="1" indent="-255600" eaLnBrk="1" fontAlgn="auto" hangingPunct="1">
              <a:spcBef>
                <a:spcPts val="1500"/>
              </a:spcBef>
              <a:buFont typeface="Arial" panose="020B0604020202020204" pitchFamily="34" charset="0"/>
              <a:buChar char="•"/>
              <a:defRPr/>
            </a:pPr>
            <a:r>
              <a:rPr lang="en-US" sz="2400" kern="1200" dirty="0">
                <a:solidFill>
                  <a:srgbClr val="000000"/>
                </a:solidFill>
                <a:latin typeface="Arial (Body)"/>
                <a:ea typeface="+mn-ea"/>
                <a:cs typeface="Times New Roman" pitchFamily="18" charset="0"/>
                <a:hlinkClick r:id="rId3" tooltip="https://jquery.org/"/>
              </a:rPr>
              <a:t>http://jquery.org</a:t>
            </a:r>
            <a:endParaRPr lang="en-US" sz="2400" kern="1200" dirty="0">
              <a:solidFill>
                <a:srgbClr val="000000"/>
              </a:solidFill>
              <a:latin typeface="Arial (Body)"/>
              <a:ea typeface="+mn-ea"/>
              <a:cs typeface="Times New Roman" pitchFamily="18" charset="0"/>
            </a:endParaRPr>
          </a:p>
        </p:txBody>
      </p:sp>
    </p:spTree>
    <p:extLst>
      <p:ext uri="{BB962C8B-B14F-4D97-AF65-F5344CB8AC3E}">
        <p14:creationId xmlns:p14="http://schemas.microsoft.com/office/powerpoint/2010/main" val="2057938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Common Uses of JQuery</a:t>
            </a:r>
          </a:p>
        </p:txBody>
      </p:sp>
      <p:sp>
        <p:nvSpPr>
          <p:cNvPr id="3" name="Text Placeholder 2"/>
          <p:cNvSpPr>
            <a:spLocks noGrp="1"/>
          </p:cNvSpPr>
          <p:nvPr>
            <p:ph type="body" idx="1"/>
          </p:nvPr>
        </p:nvSpPr>
        <p:spPr>
          <a:xfrm>
            <a:off x="457200" y="1600200"/>
            <a:ext cx="8229600" cy="2608376"/>
          </a:xfrm>
        </p:spPr>
        <p:txBody>
          <a:bodyPr>
            <a:spAutoFit/>
          </a:bodyPr>
          <a:lstStyle/>
          <a:p>
            <a:pPr marL="255651" indent="-255651" eaLnBrk="1" hangingPunct="1">
              <a:tabLst/>
              <a:defRPr/>
            </a:pPr>
            <a:r>
              <a:rPr lang="en-US" altLang="en-US" sz="2400" kern="1200" dirty="0">
                <a:solidFill>
                  <a:srgbClr val="000000"/>
                </a:solidFill>
                <a:latin typeface="Arial (Body)"/>
                <a:ea typeface="+mn-ea"/>
                <a:cs typeface="+mn-cs"/>
              </a:rPr>
              <a:t>Dynamically manipulate the C</a:t>
            </a:r>
            <a:r>
              <a:rPr lang="en-US" altLang="en-US" sz="100" kern="1200" dirty="0">
                <a:solidFill>
                  <a:srgbClr val="000000"/>
                </a:solidFill>
                <a:latin typeface="Arial (Body)"/>
                <a:ea typeface="+mn-ea"/>
                <a:cs typeface="+mn-cs"/>
              </a:rPr>
              <a:t> </a:t>
            </a:r>
            <a:r>
              <a:rPr lang="en-US" altLang="en-US" sz="2400" kern="1200" dirty="0">
                <a:solidFill>
                  <a:srgbClr val="000000"/>
                </a:solidFill>
                <a:latin typeface="Arial (Body)"/>
                <a:ea typeface="+mn-ea"/>
                <a:cs typeface="+mn-cs"/>
              </a:rPr>
              <a:t>S</a:t>
            </a:r>
            <a:r>
              <a:rPr lang="en-US" altLang="en-US" sz="100" kern="1200" dirty="0">
                <a:solidFill>
                  <a:srgbClr val="000000"/>
                </a:solidFill>
                <a:latin typeface="Arial (Body)"/>
                <a:ea typeface="+mn-ea"/>
                <a:cs typeface="+mn-cs"/>
              </a:rPr>
              <a:t> </a:t>
            </a:r>
            <a:r>
              <a:rPr lang="en-US" altLang="en-US" sz="2400" kern="1200" dirty="0">
                <a:solidFill>
                  <a:srgbClr val="000000"/>
                </a:solidFill>
                <a:latin typeface="Arial (Body)"/>
                <a:ea typeface="+mn-ea"/>
                <a:cs typeface="+mn-cs"/>
              </a:rPr>
              <a:t>S properties of elements</a:t>
            </a:r>
          </a:p>
          <a:p>
            <a:pPr marL="255651" indent="-255651" eaLnBrk="1" hangingPunct="1">
              <a:tabLst/>
              <a:defRPr/>
            </a:pPr>
            <a:r>
              <a:rPr lang="en-US" altLang="en-US" sz="2400" kern="1200" dirty="0">
                <a:solidFill>
                  <a:srgbClr val="000000"/>
                </a:solidFill>
                <a:latin typeface="Arial (Body)"/>
                <a:ea typeface="+mn-ea"/>
                <a:cs typeface="+mn-cs"/>
              </a:rPr>
              <a:t>Detect and react to events – such as mouse movements</a:t>
            </a:r>
          </a:p>
          <a:p>
            <a:pPr marL="255651" indent="-255651" eaLnBrk="1" hangingPunct="1">
              <a:tabLst/>
              <a:defRPr/>
            </a:pPr>
            <a:r>
              <a:rPr lang="en-US" altLang="en-US" sz="2400" kern="1200" dirty="0">
                <a:solidFill>
                  <a:srgbClr val="000000"/>
                </a:solidFill>
                <a:latin typeface="Arial (Body)"/>
                <a:ea typeface="+mn-ea"/>
                <a:cs typeface="+mn-cs"/>
              </a:rPr>
              <a:t>Animate elements on a web page – such as image slideshows</a:t>
            </a:r>
          </a:p>
          <a:p>
            <a:pPr marL="255651" indent="-255651" eaLnBrk="1" hangingPunct="1">
              <a:tabLst/>
              <a:defRPr/>
            </a:pPr>
            <a:r>
              <a:rPr lang="en-US" altLang="en-US" sz="2400" kern="1200" dirty="0">
                <a:solidFill>
                  <a:srgbClr val="000000"/>
                </a:solidFill>
                <a:latin typeface="Arial (Body)"/>
                <a:ea typeface="+mn-ea"/>
                <a:cs typeface="+mn-cs"/>
              </a:rPr>
              <a:t>And much more...</a:t>
            </a:r>
            <a:endParaRPr lang="en-US" altLang="en-US" sz="2400" kern="1200" dirty="0">
              <a:solidFill>
                <a:srgbClr val="000000"/>
              </a:solidFill>
              <a:latin typeface="Arial (Body)"/>
              <a:ea typeface="+mn-ea"/>
              <a:cs typeface="Times New Roman" panose="02020603050405020304" pitchFamily="18" charset="0"/>
            </a:endParaRPr>
          </a:p>
        </p:txBody>
      </p:sp>
    </p:spTree>
    <p:extLst>
      <p:ext uri="{BB962C8B-B14F-4D97-AF65-F5344CB8AC3E}">
        <p14:creationId xmlns:p14="http://schemas.microsoft.com/office/powerpoint/2010/main" val="790393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Adding JQuery to a Web Page</a:t>
            </a:r>
          </a:p>
        </p:txBody>
      </p:sp>
      <p:sp>
        <p:nvSpPr>
          <p:cNvPr id="3" name="Text Placeholder 2"/>
          <p:cNvSpPr>
            <a:spLocks noGrp="1"/>
          </p:cNvSpPr>
          <p:nvPr>
            <p:ph type="body" idx="1"/>
          </p:nvPr>
        </p:nvSpPr>
        <p:spPr>
          <a:xfrm>
            <a:off x="457200" y="1600200"/>
            <a:ext cx="8229600" cy="2123628"/>
          </a:xfrm>
        </p:spPr>
        <p:txBody>
          <a:bodyPr>
            <a:spAutoFit/>
          </a:bodyPr>
          <a:lstStyle/>
          <a:p>
            <a:pPr marL="0" indent="0" eaLnBrk="1" fontAlgn="auto" hangingPunct="1">
              <a:buNone/>
              <a:tabLst/>
              <a:defRPr/>
            </a:pPr>
            <a:r>
              <a:rPr lang="en-US" sz="2400" kern="1200" dirty="0">
                <a:solidFill>
                  <a:srgbClr val="000000"/>
                </a:solidFill>
                <a:latin typeface="Arial (Body)"/>
                <a:ea typeface="+mn-ea"/>
                <a:cs typeface="+mn-cs"/>
              </a:rPr>
              <a:t>Two Options:</a:t>
            </a:r>
          </a:p>
          <a:p>
            <a:pPr marL="255600" lvl="1" indent="-255600" eaLnBrk="1" fontAlgn="auto" hangingPunct="1">
              <a:spcBef>
                <a:spcPts val="1500"/>
              </a:spcBef>
              <a:buFont typeface="Arial" panose="020B0604020202020204" pitchFamily="34" charset="0"/>
              <a:buChar char="•"/>
              <a:defRPr/>
            </a:pPr>
            <a:r>
              <a:rPr lang="en-US" sz="2400" kern="1200" dirty="0">
                <a:solidFill>
                  <a:srgbClr val="000000"/>
                </a:solidFill>
                <a:latin typeface="Arial (Body)"/>
                <a:ea typeface="+mn-ea"/>
                <a:cs typeface="+mn-cs"/>
              </a:rPr>
              <a:t>Download j</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Query</a:t>
            </a:r>
          </a:p>
          <a:p>
            <a:pPr marL="741600" lvl="2" indent="-284400" eaLnBrk="1" fontAlgn="auto" hangingPunct="1">
              <a:buFontTx/>
              <a:buChar char="–"/>
              <a:defRPr/>
            </a:pPr>
            <a:r>
              <a:rPr lang="en-US" sz="2400" kern="1200" dirty="0">
                <a:solidFill>
                  <a:srgbClr val="000000"/>
                </a:solidFill>
                <a:latin typeface="Arial (Body)"/>
                <a:ea typeface="+mn-ea"/>
                <a:cs typeface="+mn-cs"/>
                <a:hlinkClick r:id="rId2" tooltip="http://jquery.com/download"/>
              </a:rPr>
              <a:t>http://jquery.com/download</a:t>
            </a:r>
            <a:endParaRPr lang="en-US" sz="2400" kern="1200" dirty="0">
              <a:solidFill>
                <a:srgbClr val="000000"/>
              </a:solidFill>
              <a:latin typeface="Arial (Body)"/>
              <a:ea typeface="+mn-ea"/>
              <a:cs typeface="+mn-cs"/>
            </a:endParaRPr>
          </a:p>
          <a:p>
            <a:pPr marL="255600" lvl="2" indent="-255600" eaLnBrk="1" fontAlgn="auto" hangingPunct="1">
              <a:spcBef>
                <a:spcPts val="1500"/>
              </a:spcBef>
              <a:buFont typeface="Arial" panose="020B0604020202020204" pitchFamily="34" charset="0"/>
              <a:buChar char="•"/>
              <a:defRPr/>
            </a:pPr>
            <a:r>
              <a:rPr lang="en-US" sz="2400" kern="1200" dirty="0">
                <a:solidFill>
                  <a:srgbClr val="000000"/>
                </a:solidFill>
                <a:latin typeface="Arial (Body)"/>
                <a:ea typeface="+mn-ea"/>
                <a:cs typeface="+mn-cs"/>
              </a:rPr>
              <a:t>Access j</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Query via a C</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D</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N</a:t>
            </a:r>
          </a:p>
        </p:txBody>
      </p:sp>
      <p:pic>
        <p:nvPicPr>
          <p:cNvPr id="5" name="Picture 4" descr="Computer code has 3 lines. the lines read as follows. line 1. left angle bracket script s r c equals. line 2, double quote http colon slash slash a j a x period Google a p i s colon com slash a j a x slash l i b s slash j query slash 3.2.1 slash j query period m i n period j s double quote right angle bracket. line 3. left angle bracket slash script right angle bracket"/>
          <p:cNvPicPr>
            <a:picLocks noChangeAspect="1"/>
          </p:cNvPicPr>
          <p:nvPr/>
        </p:nvPicPr>
        <p:blipFill>
          <a:blip r:embed="rId3"/>
          <a:stretch>
            <a:fillRect/>
          </a:stretch>
        </p:blipFill>
        <p:spPr>
          <a:xfrm>
            <a:off x="313578" y="4011378"/>
            <a:ext cx="8443692" cy="1371719"/>
          </a:xfrm>
          <a:prstGeom prst="rect">
            <a:avLst/>
          </a:prstGeom>
        </p:spPr>
      </p:pic>
    </p:spTree>
    <p:extLst>
      <p:ext uri="{BB962C8B-B14F-4D97-AF65-F5344CB8AC3E}">
        <p14:creationId xmlns:p14="http://schemas.microsoft.com/office/powerpoint/2010/main" val="3651562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The Ready Event</a:t>
            </a:r>
          </a:p>
        </p:txBody>
      </p:sp>
      <p:sp>
        <p:nvSpPr>
          <p:cNvPr id="3" name="Text Placeholder 2"/>
          <p:cNvSpPr>
            <a:spLocks noGrp="1"/>
          </p:cNvSpPr>
          <p:nvPr>
            <p:ph type="body" idx="1"/>
          </p:nvPr>
        </p:nvSpPr>
        <p:spPr>
          <a:xfrm>
            <a:off x="457200" y="1600200"/>
            <a:ext cx="8229600" cy="923299"/>
          </a:xfrm>
        </p:spPr>
        <p:txBody>
          <a:bodyPr>
            <a:spAutoFit/>
          </a:bodyPr>
          <a:lstStyle/>
          <a:p>
            <a:pPr marL="0" indent="0" eaLnBrk="1" fontAlgn="auto" hangingPunct="1">
              <a:buNone/>
              <a:tabLst/>
              <a:defRPr/>
            </a:pPr>
            <a:r>
              <a:rPr lang="en-US" sz="2400" kern="1200" dirty="0">
                <a:solidFill>
                  <a:srgbClr val="000000"/>
                </a:solidFill>
                <a:latin typeface="Arial (Body)"/>
                <a:ea typeface="+mn-ea"/>
                <a:cs typeface="+mn-cs"/>
              </a:rPr>
              <a:t>Triggered when the browser has loaded the Document Object model</a:t>
            </a:r>
            <a:r>
              <a:rPr lang="pt-BR" sz="2400" kern="1200" dirty="0">
                <a:solidFill>
                  <a:srgbClr val="000000"/>
                </a:solidFill>
                <a:latin typeface="Arial (Body)"/>
                <a:ea typeface="+mn-ea"/>
                <a:cs typeface="+mn-cs"/>
              </a:rPr>
              <a:t>(</a:t>
            </a:r>
            <a:r>
              <a:rPr lang="pt-BR" sz="100" kern="1200" dirty="0">
                <a:solidFill>
                  <a:srgbClr val="000000"/>
                </a:solidFill>
                <a:latin typeface="Arial (Body)"/>
                <a:ea typeface="+mn-ea"/>
                <a:cs typeface="+mn-cs"/>
              </a:rPr>
              <a:t> </a:t>
            </a:r>
            <a:r>
              <a:rPr lang="pt-BR" sz="2400" kern="1200" dirty="0">
                <a:solidFill>
                  <a:srgbClr val="000000"/>
                </a:solidFill>
                <a:latin typeface="Arial (Body)"/>
                <a:ea typeface="+mn-ea"/>
                <a:cs typeface="+mn-cs"/>
              </a:rPr>
              <a:t>D</a:t>
            </a:r>
            <a:r>
              <a:rPr lang="pt-BR" sz="100" kern="1200" dirty="0">
                <a:solidFill>
                  <a:srgbClr val="000000"/>
                </a:solidFill>
                <a:latin typeface="Arial (Body)"/>
                <a:ea typeface="+mn-ea"/>
                <a:cs typeface="+mn-cs"/>
              </a:rPr>
              <a:t> </a:t>
            </a:r>
            <a:r>
              <a:rPr lang="pt-BR" sz="2400" kern="1200" dirty="0">
                <a:solidFill>
                  <a:srgbClr val="000000"/>
                </a:solidFill>
                <a:latin typeface="Arial (Body)"/>
                <a:ea typeface="+mn-ea"/>
                <a:cs typeface="+mn-cs"/>
              </a:rPr>
              <a:t>O</a:t>
            </a:r>
            <a:r>
              <a:rPr lang="pt-BR" sz="100" kern="1200" dirty="0">
                <a:solidFill>
                  <a:srgbClr val="000000"/>
                </a:solidFill>
                <a:latin typeface="Arial (Body)"/>
                <a:ea typeface="+mn-ea"/>
                <a:cs typeface="+mn-cs"/>
              </a:rPr>
              <a:t> </a:t>
            </a:r>
            <a:r>
              <a:rPr lang="pt-BR" sz="2400" kern="1200" dirty="0">
                <a:solidFill>
                  <a:srgbClr val="000000"/>
                </a:solidFill>
                <a:latin typeface="Arial (Body)"/>
                <a:ea typeface="+mn-ea"/>
                <a:cs typeface="+mn-cs"/>
              </a:rPr>
              <a:t>M</a:t>
            </a:r>
            <a:r>
              <a:rPr lang="en-US" sz="2400" kern="1200" dirty="0">
                <a:solidFill>
                  <a:srgbClr val="000000"/>
                </a:solidFill>
                <a:latin typeface="Arial (Body)"/>
                <a:ea typeface="+mn-ea"/>
                <a:cs typeface="+mn-cs"/>
              </a:rPr>
              <a:t>) for the web page</a:t>
            </a:r>
          </a:p>
        </p:txBody>
      </p:sp>
      <p:pic>
        <p:nvPicPr>
          <p:cNvPr id="5" name="Picture 4" descr="Computer code has 3 lines. the lines read as follows. line 1. dollar sign left parenthesis document right parenthesis period ready left parenthesis function left parenthesis right parenthesis left brace. line 2. your java script statements and other j query statement go here. line 3. right brace. right parenthesis."/>
          <p:cNvPicPr>
            <a:picLocks noChangeAspect="1"/>
          </p:cNvPicPr>
          <p:nvPr/>
        </p:nvPicPr>
        <p:blipFill rotWithShape="1">
          <a:blip r:embed="rId2"/>
          <a:srcRect l="1785" t="7822" r="456" b="7797"/>
          <a:stretch/>
        </p:blipFill>
        <p:spPr>
          <a:xfrm>
            <a:off x="539164" y="2679352"/>
            <a:ext cx="8076895" cy="1475232"/>
          </a:xfrm>
          <a:prstGeom prst="rect">
            <a:avLst/>
          </a:prstGeom>
        </p:spPr>
      </p:pic>
    </p:spTree>
    <p:extLst>
      <p:ext uri="{BB962C8B-B14F-4D97-AF65-F5344CB8AC3E}">
        <p14:creationId xmlns:p14="http://schemas.microsoft.com/office/powerpoint/2010/main" val="3142818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Display an Alert When the Page Loads</a:t>
            </a:r>
          </a:p>
        </p:txBody>
      </p:sp>
      <p:pic>
        <p:nvPicPr>
          <p:cNvPr id="5" name="Picture 4" descr="Computer code has 5 lines. the lines read as follows. line 1. left angle bracket script right angle bracket. line 2. dollar sign left parenthesis document right parenthesis period ready left parenthesis function left parenthesis right parenthesis left brace. line 3. alert left parenthesis double quote ready for j query double quote right parenthesis semicolon. line 4. right brace. right parenthesis. line 5. left angle bracket slash script right angle bracket."/>
          <p:cNvPicPr>
            <a:picLocks noChangeAspect="1"/>
          </p:cNvPicPr>
          <p:nvPr/>
        </p:nvPicPr>
        <p:blipFill rotWithShape="1">
          <a:blip r:embed="rId2"/>
          <a:srcRect l="3906" t="4829" r="3220" b="6218"/>
          <a:stretch/>
        </p:blipFill>
        <p:spPr>
          <a:xfrm>
            <a:off x="465334" y="1584158"/>
            <a:ext cx="3946246" cy="2526335"/>
          </a:xfrm>
          <a:prstGeom prst="rect">
            <a:avLst/>
          </a:prstGeom>
        </p:spPr>
      </p:pic>
      <p:pic>
        <p:nvPicPr>
          <p:cNvPr id="6" name="Picture 2" descr="A web page with a header that reads, Using J Query, and an alert message box with text that reads, Ready for J Query.">
            <a:extLst>
              <a:ext uri="{FF2B5EF4-FFF2-40B4-BE49-F238E27FC236}">
                <a16:creationId xmlns:a16="http://schemas.microsoft.com/office/drawing/2014/main" id="{149B346D-5195-4C40-9E4F-7908006E74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8535" y="1668561"/>
            <a:ext cx="34036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032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JQuery Selectors</a:t>
            </a:r>
          </a:p>
        </p:txBody>
      </p:sp>
      <p:sp>
        <p:nvSpPr>
          <p:cNvPr id="3" name="Text Placeholder 2"/>
          <p:cNvSpPr>
            <a:spLocks noGrp="1"/>
          </p:cNvSpPr>
          <p:nvPr>
            <p:ph type="body" idx="1"/>
          </p:nvPr>
        </p:nvSpPr>
        <p:spPr>
          <a:xfrm>
            <a:off x="457200" y="1600200"/>
            <a:ext cx="8229600" cy="1415742"/>
          </a:xfrm>
        </p:spPr>
        <p:txBody>
          <a:bodyPr>
            <a:spAutoFit/>
          </a:bodyPr>
          <a:lstStyle/>
          <a:p>
            <a:pPr marL="0" indent="0" eaLnBrk="1" hangingPunct="1">
              <a:spcBef>
                <a:spcPts val="1200"/>
              </a:spcBef>
              <a:buNone/>
              <a:defRPr/>
            </a:pPr>
            <a:r>
              <a:rPr lang="en-US" altLang="en-US" sz="2000" kern="1200" dirty="0">
                <a:solidFill>
                  <a:srgbClr val="000000"/>
                </a:solidFill>
                <a:latin typeface="Arial (Body)"/>
                <a:ea typeface="+mn-ea"/>
                <a:cs typeface="+mn-cs"/>
              </a:rPr>
              <a:t>A selector indicates which D</a:t>
            </a:r>
            <a:r>
              <a:rPr lang="en-US" altLang="en-US" sz="100" kern="1200" dirty="0">
                <a:solidFill>
                  <a:srgbClr val="000000"/>
                </a:solidFill>
                <a:latin typeface="Arial (Body)"/>
                <a:ea typeface="+mn-ea"/>
                <a:cs typeface="+mn-cs"/>
              </a:rPr>
              <a:t> </a:t>
            </a:r>
            <a:r>
              <a:rPr lang="en-US" altLang="en-US" sz="2000" kern="1200" dirty="0">
                <a:solidFill>
                  <a:srgbClr val="000000"/>
                </a:solidFill>
                <a:latin typeface="Arial (Body)"/>
                <a:ea typeface="+mn-ea"/>
                <a:cs typeface="+mn-cs"/>
              </a:rPr>
              <a:t>O</a:t>
            </a:r>
            <a:r>
              <a:rPr lang="en-US" altLang="en-US" sz="100" kern="1200" dirty="0">
                <a:solidFill>
                  <a:srgbClr val="000000"/>
                </a:solidFill>
                <a:latin typeface="Arial (Body)"/>
                <a:ea typeface="+mn-ea"/>
                <a:cs typeface="+mn-cs"/>
              </a:rPr>
              <a:t> </a:t>
            </a:r>
            <a:r>
              <a:rPr lang="en-US" altLang="en-US" sz="2000" kern="1200" dirty="0">
                <a:solidFill>
                  <a:srgbClr val="000000"/>
                </a:solidFill>
                <a:latin typeface="Arial (Body)"/>
                <a:ea typeface="+mn-ea"/>
                <a:cs typeface="+mn-cs"/>
              </a:rPr>
              <a:t>M elements j</a:t>
            </a:r>
            <a:r>
              <a:rPr lang="en-US" altLang="en-US" sz="100" kern="1200" dirty="0">
                <a:solidFill>
                  <a:srgbClr val="000000"/>
                </a:solidFill>
                <a:latin typeface="Arial (Body)"/>
                <a:ea typeface="+mn-ea"/>
                <a:cs typeface="+mn-cs"/>
              </a:rPr>
              <a:t> </a:t>
            </a:r>
            <a:r>
              <a:rPr lang="en-US" altLang="en-US" sz="2000" kern="1200" dirty="0">
                <a:solidFill>
                  <a:srgbClr val="000000"/>
                </a:solidFill>
                <a:latin typeface="Arial (Body)"/>
                <a:ea typeface="+mn-ea"/>
                <a:cs typeface="+mn-cs"/>
              </a:rPr>
              <a:t>Query will affect</a:t>
            </a:r>
          </a:p>
          <a:p>
            <a:pPr marL="0" indent="0" eaLnBrk="1" hangingPunct="1">
              <a:spcBef>
                <a:spcPts val="1200"/>
              </a:spcBef>
              <a:buNone/>
              <a:defRPr/>
            </a:pPr>
            <a:r>
              <a:rPr lang="en-US" altLang="en-US" sz="2000" kern="1200" dirty="0">
                <a:solidFill>
                  <a:srgbClr val="000000"/>
                </a:solidFill>
                <a:latin typeface="Arial (Body)"/>
                <a:ea typeface="+mn-ea"/>
                <a:cs typeface="+mn-cs"/>
                <a:hlinkClick r:id="rId2" tooltip="http://api.jquery.com/category/selectors"/>
              </a:rPr>
              <a:t>http://api.jquery.com/category/selectors</a:t>
            </a:r>
            <a:endParaRPr lang="en-US" altLang="en-US" sz="2000" kern="1200" dirty="0">
              <a:solidFill>
                <a:srgbClr val="000000"/>
              </a:solidFill>
              <a:latin typeface="Arial (Body)"/>
              <a:ea typeface="+mn-ea"/>
              <a:cs typeface="+mn-cs"/>
            </a:endParaRPr>
          </a:p>
          <a:p>
            <a:pPr marL="0" indent="0" eaLnBrk="1" hangingPunct="1">
              <a:spcBef>
                <a:spcPts val="1200"/>
              </a:spcBef>
              <a:buNone/>
              <a:defRPr/>
            </a:pPr>
            <a:r>
              <a:rPr lang="en-US" altLang="en-US" sz="2000" kern="1200" dirty="0">
                <a:solidFill>
                  <a:srgbClr val="000000"/>
                </a:solidFill>
                <a:latin typeface="Arial (Body)"/>
                <a:ea typeface="+mn-ea"/>
                <a:cs typeface="+mn-cs"/>
              </a:rPr>
              <a:t>Some commonly used jQuery selectors</a:t>
            </a:r>
          </a:p>
        </p:txBody>
      </p:sp>
      <p:graphicFrame>
        <p:nvGraphicFramePr>
          <p:cNvPr id="5" name="Table 4"/>
          <p:cNvGraphicFramePr>
            <a:graphicFrameLocks noGrp="1"/>
          </p:cNvGraphicFramePr>
          <p:nvPr>
            <p:extLst/>
          </p:nvPr>
        </p:nvGraphicFramePr>
        <p:xfrm>
          <a:off x="457200" y="3048209"/>
          <a:ext cx="8305800" cy="3169920"/>
        </p:xfrm>
        <a:graphic>
          <a:graphicData uri="http://schemas.openxmlformats.org/drawingml/2006/table">
            <a:tbl>
              <a:tblPr firstRow="1" firstCol="1" bandRow="1">
                <a:tableStyleId>{5C22544A-7EE6-4342-B048-85BDC9FD1C3A}</a:tableStyleId>
              </a:tblPr>
              <a:tblGrid>
                <a:gridCol w="1967163">
                  <a:extLst>
                    <a:ext uri="{9D8B030D-6E8A-4147-A177-3AD203B41FA5}">
                      <a16:colId xmlns:a16="http://schemas.microsoft.com/office/drawing/2014/main" val="20000"/>
                    </a:ext>
                  </a:extLst>
                </a:gridCol>
                <a:gridCol w="6338637">
                  <a:extLst>
                    <a:ext uri="{9D8B030D-6E8A-4147-A177-3AD203B41FA5}">
                      <a16:colId xmlns:a16="http://schemas.microsoft.com/office/drawing/2014/main" val="20001"/>
                    </a:ext>
                  </a:extLst>
                </a:gridCol>
              </a:tblGrid>
              <a:tr h="72264">
                <a:tc>
                  <a:txBody>
                    <a:bodyPr/>
                    <a:lstStyle/>
                    <a:p>
                      <a:pPr marL="0" marR="0">
                        <a:spcBef>
                          <a:spcPts val="0"/>
                        </a:spcBef>
                        <a:spcAft>
                          <a:spcPts val="0"/>
                        </a:spcAft>
                      </a:pPr>
                      <a:r>
                        <a:rPr lang="en-US" sz="1600" dirty="0">
                          <a:solidFill>
                            <a:schemeClr val="bg2"/>
                          </a:solidFill>
                          <a:effectLst/>
                        </a:rPr>
                        <a:t>Selector</a:t>
                      </a:r>
                      <a:endParaRPr lang="en-US" sz="16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dirty="0">
                          <a:solidFill>
                            <a:schemeClr val="bg2"/>
                          </a:solidFill>
                          <a:effectLst/>
                        </a:rPr>
                        <a:t>Purpose</a:t>
                      </a:r>
                      <a:endParaRPr lang="en-US" sz="16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2264">
                <a:tc>
                  <a:txBody>
                    <a:bodyPr/>
                    <a:lstStyle/>
                    <a:p>
                      <a:pPr marL="0" marR="0">
                        <a:spcBef>
                          <a:spcPts val="0"/>
                        </a:spcBef>
                        <a:spcAft>
                          <a:spcPts val="0"/>
                        </a:spcAft>
                      </a:pPr>
                      <a:r>
                        <a:rPr lang="en-US" sz="1600" dirty="0">
                          <a:solidFill>
                            <a:schemeClr val="bg2"/>
                          </a:solidFill>
                          <a:effectLst/>
                        </a:rPr>
                        <a:t>$('*')</a:t>
                      </a:r>
                      <a:endParaRPr lang="en-US" sz="16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dirty="0">
                          <a:effectLst/>
                        </a:rPr>
                        <a:t>wildcard – selects all elements</a:t>
                      </a:r>
                      <a:endParaRPr lang="en-US" sz="1600" dirty="0">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2264">
                <a:tc>
                  <a:txBody>
                    <a:bodyPr/>
                    <a:lstStyle/>
                    <a:p>
                      <a:pPr marL="0" marR="0">
                        <a:spcBef>
                          <a:spcPts val="0"/>
                        </a:spcBef>
                        <a:spcAft>
                          <a:spcPts val="0"/>
                        </a:spcAft>
                      </a:pPr>
                      <a:r>
                        <a:rPr lang="en-US" sz="1600" dirty="0">
                          <a:solidFill>
                            <a:schemeClr val="bg2"/>
                          </a:solidFill>
                          <a:effectLst/>
                        </a:rPr>
                        <a:t>$('li')</a:t>
                      </a:r>
                      <a:endParaRPr lang="en-US" sz="16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dirty="0">
                          <a:effectLst/>
                        </a:rPr>
                        <a:t>HTML element selector – selects all li elements</a:t>
                      </a:r>
                      <a:endParaRPr lang="en-US" sz="1600" dirty="0">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1194">
                <a:tc>
                  <a:txBody>
                    <a:bodyPr/>
                    <a:lstStyle/>
                    <a:p>
                      <a:pPr marL="0" marR="0">
                        <a:spcBef>
                          <a:spcPts val="0"/>
                        </a:spcBef>
                        <a:spcAft>
                          <a:spcPts val="0"/>
                        </a:spcAft>
                      </a:pPr>
                      <a:r>
                        <a:rPr lang="en-US" sz="1600" dirty="0">
                          <a:solidFill>
                            <a:schemeClr val="bg2"/>
                          </a:solidFill>
                          <a:effectLst/>
                        </a:rPr>
                        <a:t>$('.myclass')</a:t>
                      </a:r>
                      <a:endParaRPr lang="en-US" sz="16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dirty="0">
                          <a:effectLst/>
                        </a:rPr>
                        <a:t>Class selector – selects all elements assigned to the class named myclass</a:t>
                      </a:r>
                      <a:endParaRPr lang="en-US" sz="1600" dirty="0">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1183">
                <a:tc>
                  <a:txBody>
                    <a:bodyPr/>
                    <a:lstStyle/>
                    <a:p>
                      <a:pPr marL="0" marR="0">
                        <a:spcBef>
                          <a:spcPts val="0"/>
                        </a:spcBef>
                        <a:spcAft>
                          <a:spcPts val="0"/>
                        </a:spcAft>
                      </a:pPr>
                      <a:r>
                        <a:rPr lang="en-US" sz="1600" dirty="0">
                          <a:solidFill>
                            <a:schemeClr val="bg2"/>
                          </a:solidFill>
                          <a:effectLst/>
                        </a:rPr>
                        <a:t>$('#myid')</a:t>
                      </a:r>
                      <a:endParaRPr lang="en-US" sz="16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dirty="0">
                          <a:effectLst/>
                        </a:rPr>
                        <a:t>Id selector – selects the element assigned to the id named myid</a:t>
                      </a:r>
                      <a:endParaRPr lang="en-US" sz="1600" dirty="0">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44527">
                <a:tc>
                  <a:txBody>
                    <a:bodyPr/>
                    <a:lstStyle/>
                    <a:p>
                      <a:pPr marL="0" marR="0">
                        <a:spcBef>
                          <a:spcPts val="0"/>
                        </a:spcBef>
                        <a:spcAft>
                          <a:spcPts val="0"/>
                        </a:spcAft>
                      </a:pPr>
                      <a:r>
                        <a:rPr lang="en-US" sz="1600" dirty="0">
                          <a:solidFill>
                            <a:schemeClr val="bg2"/>
                          </a:solidFill>
                          <a:effectLst/>
                        </a:rPr>
                        <a:t>$('nav a')</a:t>
                      </a:r>
                      <a:endParaRPr lang="en-US" sz="16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dirty="0">
                          <a:effectLst/>
                        </a:rPr>
                        <a:t>HTML element selector – selects all anchor elements contained within the nav element</a:t>
                      </a:r>
                      <a:endParaRPr lang="en-US" sz="1600" dirty="0">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44527">
                <a:tc>
                  <a:txBody>
                    <a:bodyPr/>
                    <a:lstStyle/>
                    <a:p>
                      <a:pPr marL="0" marR="0">
                        <a:spcBef>
                          <a:spcPts val="0"/>
                        </a:spcBef>
                        <a:spcAft>
                          <a:spcPts val="0"/>
                        </a:spcAft>
                      </a:pPr>
                      <a:r>
                        <a:rPr lang="en-US" sz="1600" dirty="0">
                          <a:solidFill>
                            <a:schemeClr val="bg2"/>
                          </a:solidFill>
                          <a:effectLst/>
                        </a:rPr>
                        <a:t>$('#resources a')</a:t>
                      </a:r>
                      <a:endParaRPr lang="en-US" sz="16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dirty="0">
                          <a:effectLst/>
                        </a:rPr>
                        <a:t>Id selector and HTML element selector – selects all anchor elements contained within the id named resources</a:t>
                      </a:r>
                      <a:endParaRPr lang="en-US" sz="1600" dirty="0">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21194">
                <a:tc>
                  <a:txBody>
                    <a:bodyPr/>
                    <a:lstStyle/>
                    <a:p>
                      <a:pPr marL="0" marR="0">
                        <a:spcBef>
                          <a:spcPts val="0"/>
                        </a:spcBef>
                        <a:spcAft>
                          <a:spcPts val="0"/>
                        </a:spcAft>
                      </a:pPr>
                      <a:r>
                        <a:rPr lang="en-US" sz="1600" dirty="0">
                          <a:solidFill>
                            <a:schemeClr val="bg2"/>
                          </a:solidFill>
                          <a:effectLst/>
                        </a:rPr>
                        <a:t>$('li:first')</a:t>
                      </a:r>
                      <a:endParaRPr lang="en-US" sz="16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dirty="0">
                          <a:effectLst/>
                        </a:rPr>
                        <a:t>Positional selector that selects the first element of that type on the page</a:t>
                      </a:r>
                      <a:endParaRPr lang="en-US" sz="1600" dirty="0">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21183">
                <a:tc>
                  <a:txBody>
                    <a:bodyPr/>
                    <a:lstStyle/>
                    <a:p>
                      <a:pPr marL="0" marR="0">
                        <a:spcBef>
                          <a:spcPts val="0"/>
                        </a:spcBef>
                        <a:spcAft>
                          <a:spcPts val="0"/>
                        </a:spcAft>
                      </a:pPr>
                      <a:r>
                        <a:rPr lang="en-US" sz="1600" dirty="0">
                          <a:solidFill>
                            <a:schemeClr val="bg2"/>
                          </a:solidFill>
                          <a:effectLst/>
                        </a:rPr>
                        <a:t>$('li:odd')</a:t>
                      </a:r>
                      <a:endParaRPr lang="en-US" sz="16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dirty="0">
                          <a:effectLst/>
                        </a:rPr>
                        <a:t>Positional selector- selects every other li element on the page</a:t>
                      </a:r>
                      <a:endParaRPr lang="en-US" sz="1600" dirty="0">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31549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dirty="0">
                <a:solidFill>
                  <a:schemeClr val="tx2"/>
                </a:solidFill>
              </a:rPr>
              <a:t>JQuery Methods</a:t>
            </a:r>
            <a:endParaRPr lang="en-US" kern="1200" spc="-50" dirty="0">
              <a:solidFill>
                <a:schemeClr val="tx2"/>
              </a:solidFill>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415742"/>
          </a:xfrm>
        </p:spPr>
        <p:txBody>
          <a:bodyPr>
            <a:spAutoFit/>
          </a:bodyPr>
          <a:lstStyle/>
          <a:p>
            <a:pPr marL="0" indent="0" eaLnBrk="1" hangingPunct="1">
              <a:spcBef>
                <a:spcPts val="1200"/>
              </a:spcBef>
              <a:buNone/>
              <a:defRPr/>
            </a:pPr>
            <a:r>
              <a:rPr lang="en-US" altLang="en-US" sz="2000" kern="1200" dirty="0">
                <a:solidFill>
                  <a:srgbClr val="000000"/>
                </a:solidFill>
                <a:latin typeface="Arial (Body)"/>
                <a:ea typeface="+mn-ea"/>
                <a:cs typeface="+mn-cs"/>
              </a:rPr>
              <a:t>A method acts upon the D</a:t>
            </a:r>
            <a:r>
              <a:rPr lang="en-US" altLang="en-US" sz="100" kern="1200" dirty="0">
                <a:solidFill>
                  <a:srgbClr val="000000"/>
                </a:solidFill>
                <a:latin typeface="Arial (Body)"/>
                <a:ea typeface="+mn-ea"/>
                <a:cs typeface="+mn-cs"/>
              </a:rPr>
              <a:t> </a:t>
            </a:r>
            <a:r>
              <a:rPr lang="en-US" altLang="en-US" sz="2000" kern="1200" dirty="0">
                <a:solidFill>
                  <a:srgbClr val="000000"/>
                </a:solidFill>
                <a:latin typeface="Arial (Body)"/>
                <a:ea typeface="+mn-ea"/>
                <a:cs typeface="+mn-cs"/>
              </a:rPr>
              <a:t>O</a:t>
            </a:r>
            <a:r>
              <a:rPr lang="en-US" altLang="en-US" sz="100" kern="1200" dirty="0">
                <a:solidFill>
                  <a:srgbClr val="000000"/>
                </a:solidFill>
                <a:latin typeface="Arial (Body)"/>
                <a:ea typeface="+mn-ea"/>
                <a:cs typeface="+mn-cs"/>
              </a:rPr>
              <a:t> </a:t>
            </a:r>
            <a:r>
              <a:rPr lang="en-US" altLang="en-US" sz="2000" kern="1200" dirty="0">
                <a:solidFill>
                  <a:srgbClr val="000000"/>
                </a:solidFill>
                <a:latin typeface="Arial (Body)"/>
                <a:ea typeface="+mn-ea"/>
                <a:cs typeface="+mn-cs"/>
              </a:rPr>
              <a:t>M elements you have selected</a:t>
            </a:r>
          </a:p>
          <a:p>
            <a:pPr marL="0" indent="0" eaLnBrk="1" hangingPunct="1">
              <a:spcBef>
                <a:spcPts val="1200"/>
              </a:spcBef>
              <a:buNone/>
              <a:defRPr/>
            </a:pPr>
            <a:r>
              <a:rPr lang="en-US" altLang="en-US" sz="2000" kern="1200" dirty="0">
                <a:solidFill>
                  <a:srgbClr val="000000"/>
                </a:solidFill>
                <a:latin typeface="Arial (Body)"/>
                <a:ea typeface="+mn-ea"/>
                <a:cs typeface="+mn-cs"/>
                <a:hlinkClick r:id="rId2" tooltip="http://api.jquery.com/"/>
              </a:rPr>
              <a:t>http://api.jquery.com</a:t>
            </a:r>
            <a:endParaRPr lang="en-US" altLang="en-US" sz="2000" kern="1200" dirty="0">
              <a:solidFill>
                <a:srgbClr val="000000"/>
              </a:solidFill>
              <a:latin typeface="Arial (Body)"/>
              <a:ea typeface="+mn-ea"/>
              <a:cs typeface="+mn-cs"/>
            </a:endParaRPr>
          </a:p>
          <a:p>
            <a:pPr marL="0" indent="0" eaLnBrk="1" hangingPunct="1">
              <a:spcBef>
                <a:spcPts val="1200"/>
              </a:spcBef>
              <a:buNone/>
              <a:defRPr/>
            </a:pPr>
            <a:r>
              <a:rPr lang="en-US" altLang="en-US" sz="2000" kern="1200" dirty="0">
                <a:solidFill>
                  <a:srgbClr val="000000"/>
                </a:solidFill>
                <a:latin typeface="Arial (Body)"/>
                <a:ea typeface="+mn-ea"/>
                <a:cs typeface="+mn-cs"/>
              </a:rPr>
              <a:t>Some commonly used j</a:t>
            </a:r>
            <a:r>
              <a:rPr lang="en-US" altLang="en-US" sz="100" kern="1200" dirty="0">
                <a:solidFill>
                  <a:srgbClr val="000000"/>
                </a:solidFill>
                <a:latin typeface="Arial (Body)"/>
                <a:ea typeface="+mn-ea"/>
                <a:cs typeface="+mn-cs"/>
              </a:rPr>
              <a:t> </a:t>
            </a:r>
            <a:r>
              <a:rPr lang="en-US" altLang="en-US" sz="2000" kern="1200" dirty="0">
                <a:solidFill>
                  <a:srgbClr val="000000"/>
                </a:solidFill>
                <a:latin typeface="Arial (Body)"/>
                <a:ea typeface="+mn-ea"/>
                <a:cs typeface="+mn-cs"/>
              </a:rPr>
              <a:t>Query methods</a:t>
            </a:r>
          </a:p>
        </p:txBody>
      </p:sp>
      <p:graphicFrame>
        <p:nvGraphicFramePr>
          <p:cNvPr id="5" name="Table 4"/>
          <p:cNvGraphicFramePr>
            <a:graphicFrameLocks noGrp="1"/>
          </p:cNvGraphicFramePr>
          <p:nvPr>
            <p:extLst/>
          </p:nvPr>
        </p:nvGraphicFramePr>
        <p:xfrm>
          <a:off x="539750" y="3139441"/>
          <a:ext cx="8147050" cy="3017520"/>
        </p:xfrm>
        <a:graphic>
          <a:graphicData uri="http://schemas.openxmlformats.org/drawingml/2006/table">
            <a:tbl>
              <a:tblPr firstRow="1" firstCol="1" bandRow="1">
                <a:tableStyleId>{5C22544A-7EE6-4342-B048-85BDC9FD1C3A}</a:tableStyleId>
              </a:tblPr>
              <a:tblGrid>
                <a:gridCol w="1685290">
                  <a:extLst>
                    <a:ext uri="{9D8B030D-6E8A-4147-A177-3AD203B41FA5}">
                      <a16:colId xmlns:a16="http://schemas.microsoft.com/office/drawing/2014/main" val="20000"/>
                    </a:ext>
                  </a:extLst>
                </a:gridCol>
                <a:gridCol w="6461760">
                  <a:extLst>
                    <a:ext uri="{9D8B030D-6E8A-4147-A177-3AD203B41FA5}">
                      <a16:colId xmlns:a16="http://schemas.microsoft.com/office/drawing/2014/main" val="20001"/>
                    </a:ext>
                  </a:extLst>
                </a:gridCol>
              </a:tblGrid>
              <a:tr h="208716">
                <a:tc>
                  <a:txBody>
                    <a:bodyPr/>
                    <a:lstStyle/>
                    <a:p>
                      <a:pPr marL="0" marR="0">
                        <a:spcBef>
                          <a:spcPts val="0"/>
                        </a:spcBef>
                        <a:spcAft>
                          <a:spcPts val="0"/>
                        </a:spcAft>
                      </a:pPr>
                      <a:r>
                        <a:rPr lang="en-US" sz="1800" dirty="0">
                          <a:solidFill>
                            <a:schemeClr val="bg2"/>
                          </a:solidFill>
                          <a:effectLst/>
                        </a:rPr>
                        <a:t>Method</a:t>
                      </a:r>
                      <a:endParaRPr lang="en-US" sz="18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a:solidFill>
                            <a:schemeClr val="bg2"/>
                          </a:solidFill>
                          <a:effectLst/>
                        </a:rPr>
                        <a:t>Purpose</a:t>
                      </a:r>
                      <a:endParaRPr lang="en-US" sz="18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08716">
                <a:tc>
                  <a:txBody>
                    <a:bodyPr/>
                    <a:lstStyle/>
                    <a:p>
                      <a:pPr marL="0" marR="0">
                        <a:spcBef>
                          <a:spcPts val="0"/>
                        </a:spcBef>
                        <a:spcAft>
                          <a:spcPts val="0"/>
                        </a:spcAft>
                      </a:pPr>
                      <a:r>
                        <a:rPr lang="en-US" sz="1800" dirty="0">
                          <a:solidFill>
                            <a:schemeClr val="bg2"/>
                          </a:solidFill>
                          <a:effectLst/>
                        </a:rPr>
                        <a:t>click()</a:t>
                      </a:r>
                      <a:endParaRPr lang="en-US" sz="18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a:effectLst/>
                        </a:rPr>
                        <a:t>Binds a j</a:t>
                      </a:r>
                      <a:r>
                        <a:rPr lang="en-US" sz="100" dirty="0">
                          <a:effectLst/>
                        </a:rPr>
                        <a:t> </a:t>
                      </a:r>
                      <a:r>
                        <a:rPr lang="en-US" sz="1800" dirty="0">
                          <a:effectLst/>
                        </a:rPr>
                        <a:t>Query event handler to the JavaScript click event</a:t>
                      </a:r>
                      <a:endParaRPr lang="en-US" sz="1800" dirty="0">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8716">
                <a:tc>
                  <a:txBody>
                    <a:bodyPr/>
                    <a:lstStyle/>
                    <a:p>
                      <a:pPr marL="0" marR="0">
                        <a:spcBef>
                          <a:spcPts val="0"/>
                        </a:spcBef>
                        <a:spcAft>
                          <a:spcPts val="0"/>
                        </a:spcAft>
                      </a:pPr>
                      <a:r>
                        <a:rPr lang="en-US" sz="1800" dirty="0">
                          <a:solidFill>
                            <a:schemeClr val="bg2"/>
                          </a:solidFill>
                          <a:effectLst/>
                        </a:rPr>
                        <a:t>css()</a:t>
                      </a:r>
                      <a:endParaRPr lang="en-US" sz="18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a:effectLst/>
                        </a:rPr>
                        <a:t>Sets the specified CSS property for the selected element(s</a:t>
                      </a:r>
                      <a:endParaRPr lang="en-US" sz="1800" dirty="0">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60092">
                <a:tc>
                  <a:txBody>
                    <a:bodyPr/>
                    <a:lstStyle/>
                    <a:p>
                      <a:pPr marL="0" marR="0">
                        <a:spcBef>
                          <a:spcPts val="0"/>
                        </a:spcBef>
                        <a:spcAft>
                          <a:spcPts val="0"/>
                        </a:spcAft>
                      </a:pPr>
                      <a:r>
                        <a:rPr lang="en-US" sz="1800" dirty="0">
                          <a:solidFill>
                            <a:schemeClr val="bg2"/>
                          </a:solidFill>
                          <a:effectLst/>
                        </a:rPr>
                        <a:t>fadeToggle()</a:t>
                      </a:r>
                      <a:endParaRPr lang="en-US" sz="18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a:effectLst/>
                        </a:rPr>
                        <a:t>Displays or hides the selected element(s) by animating their opacity</a:t>
                      </a:r>
                      <a:endParaRPr lang="en-US" sz="1800" dirty="0">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60092">
                <a:tc>
                  <a:txBody>
                    <a:bodyPr/>
                    <a:lstStyle/>
                    <a:p>
                      <a:pPr marL="0" marR="0">
                        <a:spcBef>
                          <a:spcPts val="0"/>
                        </a:spcBef>
                        <a:spcAft>
                          <a:spcPts val="0"/>
                        </a:spcAft>
                      </a:pPr>
                      <a:r>
                        <a:rPr lang="en-US" sz="1800" dirty="0">
                          <a:solidFill>
                            <a:schemeClr val="bg2"/>
                          </a:solidFill>
                          <a:effectLst/>
                        </a:rPr>
                        <a:t>hover()</a:t>
                      </a:r>
                      <a:endParaRPr lang="en-US" sz="18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a:effectLst/>
                        </a:rPr>
                        <a:t>Binds a j</a:t>
                      </a:r>
                      <a:r>
                        <a:rPr lang="en-US" sz="100" dirty="0">
                          <a:effectLst/>
                        </a:rPr>
                        <a:t> </a:t>
                      </a:r>
                      <a:r>
                        <a:rPr lang="en-US" sz="1800" dirty="0">
                          <a:effectLst/>
                        </a:rPr>
                        <a:t>Query event handler to the JavaScript onmouseover event</a:t>
                      </a:r>
                      <a:endParaRPr lang="en-US" sz="1800" dirty="0">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8716">
                <a:tc>
                  <a:txBody>
                    <a:bodyPr/>
                    <a:lstStyle/>
                    <a:p>
                      <a:pPr marL="0" marR="0">
                        <a:spcBef>
                          <a:spcPts val="0"/>
                        </a:spcBef>
                        <a:spcAft>
                          <a:spcPts val="0"/>
                        </a:spcAft>
                      </a:pPr>
                      <a:r>
                        <a:rPr lang="en-US" sz="1800" dirty="0">
                          <a:solidFill>
                            <a:schemeClr val="bg2"/>
                          </a:solidFill>
                          <a:effectLst/>
                        </a:rPr>
                        <a:t>slideToggle()</a:t>
                      </a:r>
                      <a:endParaRPr lang="en-US" sz="18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a:effectLst/>
                        </a:rPr>
                        <a:t>Displays or hides the selected element(s) with a sliding motion</a:t>
                      </a:r>
                      <a:endParaRPr lang="en-US" sz="1800" dirty="0">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08716">
                <a:tc>
                  <a:txBody>
                    <a:bodyPr/>
                    <a:lstStyle/>
                    <a:p>
                      <a:pPr marL="0" marR="0">
                        <a:spcBef>
                          <a:spcPts val="0"/>
                        </a:spcBef>
                        <a:spcAft>
                          <a:spcPts val="0"/>
                        </a:spcAft>
                      </a:pPr>
                      <a:r>
                        <a:rPr lang="en-US" sz="1800" dirty="0">
                          <a:solidFill>
                            <a:schemeClr val="bg2"/>
                          </a:solidFill>
                          <a:effectLst/>
                        </a:rPr>
                        <a:t>toggle()</a:t>
                      </a:r>
                      <a:endParaRPr lang="en-US" sz="18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a:effectLst/>
                        </a:rPr>
                        <a:t>Displays or hides the selected element(s)</a:t>
                      </a:r>
                      <a:endParaRPr lang="en-US" sz="1800" dirty="0">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8716">
                <a:tc>
                  <a:txBody>
                    <a:bodyPr/>
                    <a:lstStyle/>
                    <a:p>
                      <a:pPr marL="0" marR="0">
                        <a:spcBef>
                          <a:spcPts val="0"/>
                        </a:spcBef>
                        <a:spcAft>
                          <a:spcPts val="0"/>
                        </a:spcAft>
                      </a:pPr>
                      <a:r>
                        <a:rPr lang="en-US" sz="1800" dirty="0">
                          <a:solidFill>
                            <a:schemeClr val="bg2"/>
                          </a:solidFill>
                          <a:effectLst/>
                        </a:rPr>
                        <a:t>attr()</a:t>
                      </a:r>
                      <a:endParaRPr lang="en-US" sz="18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a:effectLst/>
                        </a:rPr>
                        <a:t>Gets or sets attributes for the selected element(s)</a:t>
                      </a:r>
                      <a:endParaRPr lang="en-US" sz="1800" dirty="0">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08716">
                <a:tc>
                  <a:txBody>
                    <a:bodyPr/>
                    <a:lstStyle/>
                    <a:p>
                      <a:pPr marL="0" marR="0">
                        <a:spcBef>
                          <a:spcPts val="0"/>
                        </a:spcBef>
                        <a:spcAft>
                          <a:spcPts val="0"/>
                        </a:spcAft>
                      </a:pPr>
                      <a:r>
                        <a:rPr lang="en-US" sz="1800" dirty="0">
                          <a:solidFill>
                            <a:schemeClr val="bg2"/>
                          </a:solidFill>
                          <a:effectLst/>
                        </a:rPr>
                        <a:t>html()</a:t>
                      </a:r>
                      <a:endParaRPr lang="en-US" sz="1800" dirty="0">
                        <a:solidFill>
                          <a:schemeClr val="bg2"/>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a:effectLst/>
                        </a:rPr>
                        <a:t>Gets or sets HTML contents for the selected element(s)</a:t>
                      </a:r>
                      <a:endParaRPr lang="en-US" sz="1800" dirty="0">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94953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Using the Click() and C</a:t>
            </a:r>
            <a:r>
              <a:rPr lang="en-US" sz="100" kern="1200" spc="-50" dirty="0">
                <a:latin typeface="Times New Roman" panose="02020603050405020304" pitchFamily="18" charset="0"/>
                <a:ea typeface="+mj-ea"/>
                <a:cs typeface="+mj-cs"/>
              </a:rPr>
              <a:t> </a:t>
            </a:r>
            <a:r>
              <a:rPr lang="en-US" kern="1200" spc="-50" dirty="0">
                <a:latin typeface="Times New Roman" panose="02020603050405020304" pitchFamily="18" charset="0"/>
                <a:ea typeface="+mj-ea"/>
                <a:cs typeface="+mj-cs"/>
              </a:rPr>
              <a:t>S</a:t>
            </a:r>
            <a:r>
              <a:rPr lang="en-US" sz="100" kern="1200" spc="-50" dirty="0">
                <a:latin typeface="Times New Roman" panose="02020603050405020304" pitchFamily="18" charset="0"/>
                <a:ea typeface="+mj-ea"/>
                <a:cs typeface="+mj-cs"/>
              </a:rPr>
              <a:t> </a:t>
            </a:r>
            <a:r>
              <a:rPr lang="en-US" kern="1200" spc="-50" dirty="0">
                <a:latin typeface="Times New Roman" panose="02020603050405020304" pitchFamily="18" charset="0"/>
                <a:ea typeface="+mj-ea"/>
                <a:cs typeface="+mj-cs"/>
              </a:rPr>
              <a:t>S() Methods</a:t>
            </a:r>
          </a:p>
        </p:txBody>
      </p:sp>
      <p:pic>
        <p:nvPicPr>
          <p:cNvPr id="3" name="Picture 2" descr="Computer code has 7 lines. the lines read as follows. line 1. left angle bracket script. line 2. dollar sign left parenthesis document right parenthesis. period ready left parenthesis function left parenthesis right parenthesis left brace. line 3. dollar sign. left parenthesis single quote a single quote period click left parenthesis function left parenthesis right parenthesis left brace. line 4, indented once. dollar sign left parenthesis single quote l i colon period even single quote right parenthesis period c s s left parenthesis single quote color single quote comma single quote hash 006600 single quote right parenthesis semicolon. line 5, indented once. right brace. right parenthesis. semicolon. line 6. right brace. right parenthesis. semicolon. line 7. left angle bracket slash script right angle bracket."/>
          <p:cNvPicPr>
            <a:picLocks noChangeAspect="1"/>
          </p:cNvPicPr>
          <p:nvPr/>
        </p:nvPicPr>
        <p:blipFill rotWithShape="1">
          <a:blip r:embed="rId2"/>
          <a:srcRect l="3037" t="2081" r="1492" b="2711"/>
          <a:stretch/>
        </p:blipFill>
        <p:spPr>
          <a:xfrm>
            <a:off x="597119" y="1768161"/>
            <a:ext cx="3699385" cy="2653624"/>
          </a:xfrm>
          <a:prstGeom prst="rect">
            <a:avLst/>
          </a:prstGeom>
        </p:spPr>
      </p:pic>
      <p:pic>
        <p:nvPicPr>
          <p:cNvPr id="5" name="Picture 3" descr="A browser window on the left displays the change me dot h t m l file. The browser on the right shows the resulting web page after the Click Me hyperlink is clicked. There are two images of the same web page. The initial image has a header that reads, My Favorite Dogs. The header is followed by a bulleted list that reads, Pekingese, Schnauzer, and Border Collie. All list text is in black. Following the list is a Click Me link. After Click Me has been clicked, the second image now displays Pekingese and Schnauzer, as well as their bullets, in green.">
            <a:extLst>
              <a:ext uri="{FF2B5EF4-FFF2-40B4-BE49-F238E27FC236}">
                <a16:creationId xmlns:a16="http://schemas.microsoft.com/office/drawing/2014/main" id="{D40D21FE-04CB-4CA6-8E6E-E8C4134B09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0505" y="3686843"/>
            <a:ext cx="5380305" cy="24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543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Arial" pitchFamily="34" charset="0"/>
              </a:rPr>
              <a:t>What is JavaScript? </a:t>
            </a:r>
            <a:r>
              <a:rPr lang="en-US" sz="2000" b="0" kern="1200" spc="-50" dirty="0">
                <a:latin typeface="Times New Roman" panose="02020603050405020304" pitchFamily="18" charset="0"/>
                <a:ea typeface="+mj-ea"/>
                <a:cs typeface="Arial" pitchFamily="34" charset="0"/>
              </a:rPr>
              <a:t>(1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616344"/>
          </a:xfrm>
        </p:spPr>
        <p:txBody>
          <a:bodyPr>
            <a:spAutoFit/>
          </a:bodyPr>
          <a:lstStyle/>
          <a:p>
            <a:pPr marL="0" indent="0" eaLnBrk="1" fontAlgn="auto" hangingPunct="1">
              <a:buNone/>
              <a:tabLst/>
              <a:defRPr/>
            </a:pPr>
            <a:r>
              <a:rPr lang="en-US" sz="2400" kern="1200" dirty="0">
                <a:solidFill>
                  <a:srgbClr val="000000"/>
                </a:solidFill>
                <a:latin typeface="Arial (Body)"/>
                <a:ea typeface="+mn-ea"/>
                <a:cs typeface="Times New Roman" pitchFamily="18" charset="0"/>
              </a:rPr>
              <a:t>Object-based scripting language</a:t>
            </a:r>
          </a:p>
          <a:p>
            <a:pPr marL="0" indent="0" eaLnBrk="1" fontAlgn="auto" hangingPunct="1">
              <a:buNone/>
              <a:tabLst/>
              <a:defRPr/>
            </a:pPr>
            <a:r>
              <a:rPr lang="en-US" sz="2400" kern="1200" dirty="0">
                <a:solidFill>
                  <a:srgbClr val="000000"/>
                </a:solidFill>
                <a:latin typeface="Arial (Body)"/>
                <a:ea typeface="+mn-ea"/>
                <a:cs typeface="Times New Roman" pitchFamily="18" charset="0"/>
              </a:rPr>
              <a:t>Works with the objects associated with a Web page document</a:t>
            </a:r>
          </a:p>
          <a:p>
            <a:pPr marL="255600" lvl="1" indent="-255600" eaLnBrk="1" fontAlgn="auto" hangingPunct="1">
              <a:spcBef>
                <a:spcPts val="1500"/>
              </a:spcBef>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the window</a:t>
            </a:r>
          </a:p>
          <a:p>
            <a:pPr marL="255600" lvl="1" indent="-255600" eaLnBrk="1" fontAlgn="auto" hangingPunct="1">
              <a:spcBef>
                <a:spcPts val="1500"/>
              </a:spcBef>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the document</a:t>
            </a:r>
          </a:p>
          <a:p>
            <a:pPr marL="255600" lvl="1" indent="-255600" eaLnBrk="1" fontAlgn="auto" hangingPunct="1">
              <a:spcBef>
                <a:spcPts val="1500"/>
              </a:spcBef>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the elements</a:t>
            </a:r>
          </a:p>
          <a:p>
            <a:pPr marL="741600" lvl="2" indent="-284400" eaLnBrk="1" fontAlgn="auto" hangingPunct="1">
              <a:buFont typeface="Times New Roman" panose="02020603050405020304" pitchFamily="18" charset="0"/>
              <a:buChar char="–"/>
              <a:defRPr/>
            </a:pPr>
            <a:r>
              <a:rPr lang="en-US" sz="2400" kern="1200" dirty="0">
                <a:solidFill>
                  <a:srgbClr val="000000"/>
                </a:solidFill>
                <a:latin typeface="Arial (Body)"/>
                <a:ea typeface="+mn-ea"/>
                <a:cs typeface="Times New Roman" pitchFamily="18" charset="0"/>
              </a:rPr>
              <a:t>such as forms, images, hyperlinks, etc.</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Using the Toggle() Method</a:t>
            </a:r>
          </a:p>
        </p:txBody>
      </p:sp>
      <p:pic>
        <p:nvPicPr>
          <p:cNvPr id="5" name="Picture 4" descr="Computer code has 7 lines. the lines read as follows. line 1. left angle bracket script right angle bracket. line 2. dollar sign left parenthesis document right parenthesis period ready left parenthesis function left parenthesis right parenthesis left brace. line 3, indented once. dollar sign left parenthesis single quote hash more single quote right parenthesis period click left parenthesis function left parenthesis right parenthesis left brace. line 4, indented twice. dollar sign left parenthesis single quote hash details single quote right parenthesis period toggle left parenthesis right parenthesis semicolon. line 5, indented once. right brace. right parenthesis. semicolon. line 6. right brace. right parenthesis semicolon. line 7. left angle bracket slash script right angle bracket."/>
          <p:cNvPicPr>
            <a:picLocks noChangeAspect="1"/>
          </p:cNvPicPr>
          <p:nvPr/>
        </p:nvPicPr>
        <p:blipFill rotWithShape="1">
          <a:blip r:embed="rId2"/>
          <a:srcRect l="3103" t="4508" r="6453" b="3568"/>
          <a:stretch/>
        </p:blipFill>
        <p:spPr>
          <a:xfrm>
            <a:off x="682104" y="1834331"/>
            <a:ext cx="3195029" cy="2899192"/>
          </a:xfrm>
          <a:prstGeom prst="rect">
            <a:avLst/>
          </a:prstGeom>
        </p:spPr>
      </p:pic>
      <p:pic>
        <p:nvPicPr>
          <p:cNvPr id="6" name="Picture 3" descr="A browser window on the left displays the toggle dot h t m l file. The browser on the right shows the resulting web page after the More hyperlink is clicked. There are two images of the same web page. The initial image has a header that reads, J Query. The header is followed by a paragraph that reads, many websites, including Amazon and Google, use J Query to provide interaction and dynamic effect on web pages. The text is followed by the More hyperlink. After More has been clicked, the second image now displays an additional paragraph below the original paragraph. The new paragraph reads, The J Query A P I, application programming interface, works along with Java Script and provides easy ways to dynamically manipulate the C S S properties of elements, detect and react to events, such as mouse movements, and animate elements on a web page, such as image slideshows.">
            <a:extLst>
              <a:ext uri="{FF2B5EF4-FFF2-40B4-BE49-F238E27FC236}">
                <a16:creationId xmlns:a16="http://schemas.microsoft.com/office/drawing/2014/main" id="{5D38B237-D5F4-4010-A4D1-79112BC7D5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9280" y="3842434"/>
            <a:ext cx="6137520" cy="23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31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JQuery Image Gallery</a:t>
            </a:r>
          </a:p>
        </p:txBody>
      </p:sp>
      <p:pic>
        <p:nvPicPr>
          <p:cNvPr id="5" name="Picture 4" descr="Example code 11 rows and reads as follows. Row 1. Left brace script right brace. Row 2. Money sign left parenthesis document right parenthesis period ready left parenthesis function left parenthesis right parenthesis left bracket. Row 3. Money symbol left parenthesis sing left quote pound symbol gallery a single right quote right parenthesis period click left parenthesis function left parenthesis right parenthesis left bracket. Row 4 v a r space gallery H r e f equals money symbol left parenthesis this right parenthesis period a t t r left parenthesis single left quote h r e f single right quote right parenthesis semi colon. Row 5. v a r space gallery A l t equals money symbol left parenthesis this right parenthesis period a t t r left parenthesis single left quote title single right quote right parenthesis semi colon. Row 6. Money symbol left parentheis single left quote figure space i m g single right quote right parenthesis a t t r left parenthesis left bracket s r c colon gallery H r e f comma a l t colon gallery A l t right bracket right parenthesis semi colon. Row 7. money symbol left parenthesis single left quote fig caption single right quote right parenthesis colon h t m l left parenthesis gallery A l t right parenthesis semi colon. Row 8. return false semi colon. Row 9. right bracket right parenthesis semi colon. Row 10. right bracket right parenthesis semi colon. Row 11. left brace slash script right brace"/>
          <p:cNvPicPr>
            <a:picLocks noChangeAspect="1"/>
          </p:cNvPicPr>
          <p:nvPr/>
        </p:nvPicPr>
        <p:blipFill rotWithShape="1">
          <a:blip r:embed="rId2"/>
          <a:srcRect l="2251" t="3536" r="2258" b="5394"/>
          <a:stretch/>
        </p:blipFill>
        <p:spPr>
          <a:xfrm>
            <a:off x="462446" y="1593733"/>
            <a:ext cx="5351650" cy="2745874"/>
          </a:xfrm>
          <a:prstGeom prst="rect">
            <a:avLst/>
          </a:prstGeom>
        </p:spPr>
      </p:pic>
      <p:pic>
        <p:nvPicPr>
          <p:cNvPr id="6" name="Picture 3" descr="An image gallery with j Query interactions. the web page has a header that reads, Image gallery. Below the header, on the left side are six thumbnail images that are arranged with two images in each row. On the right is an enlargement of one of the images including a caption below the image.">
            <a:extLst>
              <a:ext uri="{FF2B5EF4-FFF2-40B4-BE49-F238E27FC236}">
                <a16:creationId xmlns:a16="http://schemas.microsoft.com/office/drawing/2014/main" id="{70C6F59B-7514-4A06-9536-46F3CAD2B5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7198"/>
            <a:ext cx="3948112"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192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Aft>
                <a:spcPts val="0"/>
              </a:spcAft>
              <a:buFont typeface="Times New Roman"/>
              <a:buNone/>
              <a:defRPr/>
            </a:pPr>
            <a:r>
              <a:rPr lang="en-US" sz="3400" b="1" kern="1200" spc="-50" dirty="0">
                <a:solidFill>
                  <a:srgbClr val="007FA3"/>
                </a:solidFill>
                <a:latin typeface="Times New Roman" panose="02020603050405020304" pitchFamily="18" charset="0"/>
                <a:ea typeface="+mj-ea"/>
                <a:cs typeface="+mj-cs"/>
                <a:sym typeface="Times New Roman"/>
              </a:rPr>
              <a:t>JQuery Plugin</a:t>
            </a:r>
          </a:p>
        </p:txBody>
      </p:sp>
      <p:sp>
        <p:nvSpPr>
          <p:cNvPr id="3" name="Content Placeholder 2"/>
          <p:cNvSpPr>
            <a:spLocks noGrp="1"/>
          </p:cNvSpPr>
          <p:nvPr>
            <p:ph idx="1"/>
          </p:nvPr>
        </p:nvSpPr>
        <p:spPr>
          <a:xfrm>
            <a:off x="457201" y="1447800"/>
            <a:ext cx="5092700" cy="4685868"/>
          </a:xfrm>
        </p:spPr>
        <p:txBody>
          <a:bodyPr wrap="square">
            <a:spAutoFit/>
          </a:bodyPr>
          <a:lstStyle/>
          <a:p>
            <a:pPr marL="0" indent="0" eaLnBrk="1" hangingPunct="1">
              <a:spcBef>
                <a:spcPts val="1500"/>
              </a:spcBef>
              <a:buClr>
                <a:srgbClr val="007FA3"/>
              </a:buClr>
              <a:buSzPct val="100000"/>
              <a:defRPr/>
            </a:pPr>
            <a:r>
              <a:rPr lang="en-US" altLang="en-US" sz="2200" kern="1200" dirty="0">
                <a:latin typeface="+mn-lt"/>
                <a:ea typeface="+mn-ea"/>
                <a:cs typeface="+mn-cs"/>
                <a:sym typeface="Arial"/>
              </a:rPr>
              <a:t>JavaScript that extends the functionality of j</a:t>
            </a:r>
            <a:r>
              <a:rPr lang="en-US" altLang="en-US" sz="100" kern="1200" dirty="0">
                <a:latin typeface="+mn-lt"/>
                <a:ea typeface="+mn-ea"/>
                <a:cs typeface="+mn-cs"/>
                <a:sym typeface="Arial"/>
              </a:rPr>
              <a:t> </a:t>
            </a:r>
            <a:r>
              <a:rPr lang="en-US" altLang="en-US" sz="2200" kern="1200" dirty="0">
                <a:latin typeface="+mn-lt"/>
                <a:ea typeface="+mn-ea"/>
                <a:cs typeface="+mn-cs"/>
                <a:sym typeface="Arial"/>
              </a:rPr>
              <a:t>Query</a:t>
            </a:r>
          </a:p>
          <a:p>
            <a:pPr marL="0" indent="0" eaLnBrk="1" hangingPunct="1">
              <a:spcBef>
                <a:spcPts val="1500"/>
              </a:spcBef>
              <a:buClr>
                <a:srgbClr val="007FA3"/>
              </a:buClr>
              <a:buSzPct val="100000"/>
              <a:defRPr/>
            </a:pPr>
            <a:r>
              <a:rPr lang="en-US" altLang="en-US" sz="2200" kern="1200" dirty="0">
                <a:latin typeface="+mn-lt"/>
                <a:ea typeface="+mn-ea"/>
                <a:cs typeface="+mn-cs"/>
                <a:sym typeface="Arial"/>
                <a:hlinkClick r:id="rId2" tooltip="http://plugins.jquery.com/"/>
              </a:rPr>
              <a:t>http://plugins.jquery.com</a:t>
            </a:r>
            <a:endParaRPr lang="en-US" altLang="en-US" sz="2200" kern="1200" dirty="0">
              <a:latin typeface="+mn-lt"/>
              <a:ea typeface="+mn-ea"/>
              <a:cs typeface="+mn-cs"/>
              <a:sym typeface="Arial"/>
            </a:endParaRPr>
          </a:p>
          <a:p>
            <a:pPr marL="0" indent="0" eaLnBrk="1" hangingPunct="1">
              <a:spcBef>
                <a:spcPts val="1500"/>
              </a:spcBef>
              <a:buClr>
                <a:srgbClr val="007FA3"/>
              </a:buClr>
              <a:buSzPct val="100000"/>
              <a:defRPr/>
            </a:pPr>
            <a:r>
              <a:rPr lang="en-US" altLang="en-US" sz="2200" kern="1200" dirty="0">
                <a:latin typeface="+mn-lt"/>
                <a:ea typeface="+mn-ea"/>
                <a:cs typeface="+mn-cs"/>
                <a:sym typeface="Arial"/>
              </a:rPr>
              <a:t>M</a:t>
            </a:r>
            <a:r>
              <a:rPr lang="en-US" altLang="en-US" sz="100" kern="1200" dirty="0">
                <a:latin typeface="+mn-lt"/>
                <a:ea typeface="+mn-ea"/>
                <a:cs typeface="+mn-cs"/>
                <a:sym typeface="Arial"/>
              </a:rPr>
              <a:t> </a:t>
            </a:r>
            <a:r>
              <a:rPr lang="en-US" altLang="en-US" sz="2200" kern="1200" dirty="0">
                <a:latin typeface="+mn-lt"/>
                <a:ea typeface="+mn-ea"/>
                <a:cs typeface="+mn-cs"/>
                <a:sym typeface="Arial"/>
              </a:rPr>
              <a:t>I</a:t>
            </a:r>
            <a:r>
              <a:rPr lang="en-US" altLang="en-US" sz="100" kern="1200" dirty="0">
                <a:latin typeface="+mn-lt"/>
                <a:ea typeface="+mn-ea"/>
                <a:cs typeface="+mn-cs"/>
                <a:sym typeface="Arial"/>
              </a:rPr>
              <a:t> </a:t>
            </a:r>
            <a:r>
              <a:rPr lang="en-US" altLang="en-US" sz="2200" kern="1200" dirty="0">
                <a:latin typeface="+mn-lt"/>
                <a:ea typeface="+mn-ea"/>
                <a:cs typeface="+mn-cs"/>
                <a:sym typeface="Arial"/>
              </a:rPr>
              <a:t>T license: </a:t>
            </a:r>
            <a:r>
              <a:rPr lang="en-US" altLang="en-US" sz="2200" kern="1200" dirty="0">
                <a:latin typeface="+mn-lt"/>
                <a:ea typeface="+mn-ea"/>
                <a:cs typeface="+mn-cs"/>
                <a:sym typeface="Arial"/>
                <a:hlinkClick r:id="rId3" tooltip="http://opensource.org/licenses/MIT"/>
              </a:rPr>
              <a:t>http://opensource.org/licenses/MIT</a:t>
            </a:r>
            <a:endParaRPr lang="en-US" altLang="en-US" sz="2200" kern="1200" dirty="0">
              <a:latin typeface="+mn-lt"/>
              <a:ea typeface="+mn-ea"/>
              <a:cs typeface="+mn-cs"/>
              <a:sym typeface="Arial"/>
            </a:endParaRPr>
          </a:p>
          <a:p>
            <a:pPr marL="0" indent="0" eaLnBrk="1" hangingPunct="1">
              <a:spcBef>
                <a:spcPts val="1500"/>
              </a:spcBef>
              <a:buClr>
                <a:srgbClr val="007FA3"/>
              </a:buClr>
              <a:buSzPct val="100000"/>
              <a:defRPr/>
            </a:pPr>
            <a:r>
              <a:rPr lang="en-US" altLang="en-US" sz="2200" kern="1200" dirty="0">
                <a:latin typeface="+mn-lt"/>
                <a:ea typeface="+mn-ea"/>
                <a:cs typeface="+mn-cs"/>
                <a:sym typeface="Arial"/>
              </a:rPr>
              <a:t>Examples:</a:t>
            </a:r>
          </a:p>
          <a:p>
            <a:pPr marL="255600" indent="-255600" eaLnBrk="1" hangingPunct="1">
              <a:spcBef>
                <a:spcPts val="1500"/>
              </a:spcBef>
              <a:buClr>
                <a:srgbClr val="007FA3"/>
              </a:buClr>
              <a:buSzPct val="100000"/>
              <a:buFont typeface="Arial" panose="020B0604020202020204" pitchFamily="34" charset="0"/>
              <a:buChar char="•"/>
              <a:defRPr/>
            </a:pPr>
            <a:r>
              <a:rPr lang="en-US" altLang="en-US" sz="2200" kern="1200" dirty="0">
                <a:latin typeface="+mn-lt"/>
                <a:ea typeface="+mn-ea"/>
                <a:cs typeface="+mn-cs"/>
                <a:sym typeface="Arial"/>
              </a:rPr>
              <a:t>fotorama plugin</a:t>
            </a:r>
          </a:p>
          <a:p>
            <a:pPr marL="741600" lvl="2" indent="-284400" eaLnBrk="1" hangingPunct="1">
              <a:spcBef>
                <a:spcPts val="600"/>
              </a:spcBef>
              <a:buClr>
                <a:srgbClr val="007FA3"/>
              </a:buClr>
              <a:buSzPct val="100000"/>
              <a:buFont typeface="Arial" panose="020B0604020202020204" pitchFamily="34" charset="0"/>
              <a:buChar char="–"/>
              <a:defRPr/>
            </a:pPr>
            <a:r>
              <a:rPr lang="en-US" altLang="en-US" sz="2200" dirty="0">
                <a:latin typeface="+mn-lt"/>
                <a:hlinkClick r:id="rId4" tooltip="http://fotorama.io"/>
              </a:rPr>
              <a:t>http://fotorama.io</a:t>
            </a:r>
            <a:endParaRPr lang="en-US" altLang="en-US" sz="2200" dirty="0">
              <a:latin typeface="+mn-lt"/>
            </a:endParaRPr>
          </a:p>
          <a:p>
            <a:pPr marL="255600" indent="-255600" eaLnBrk="1" hangingPunct="1">
              <a:spcBef>
                <a:spcPts val="1500"/>
              </a:spcBef>
              <a:buClr>
                <a:srgbClr val="007FA3"/>
              </a:buClr>
              <a:buSzPct val="100000"/>
              <a:buFont typeface="Arial" panose="020B0604020202020204" pitchFamily="34" charset="0"/>
              <a:buChar char="•"/>
              <a:defRPr/>
            </a:pPr>
            <a:r>
              <a:rPr lang="en-US" altLang="en-US" sz="2200" kern="1200" dirty="0">
                <a:latin typeface="+mn-lt"/>
                <a:ea typeface="+mn-ea"/>
                <a:cs typeface="+mn-cs"/>
                <a:sym typeface="Arial"/>
              </a:rPr>
              <a:t>Validate plugin</a:t>
            </a:r>
          </a:p>
          <a:p>
            <a:pPr marL="741600" lvl="2" indent="-284400" eaLnBrk="1" hangingPunct="1">
              <a:spcBef>
                <a:spcPts val="600"/>
              </a:spcBef>
              <a:buClr>
                <a:schemeClr val="tx2"/>
              </a:buClr>
              <a:buFont typeface="Arial" panose="020B0604020202020204" pitchFamily="34" charset="0"/>
              <a:buChar char="–"/>
            </a:pPr>
            <a:r>
              <a:rPr lang="en-US" altLang="en-US" sz="2200" dirty="0">
                <a:latin typeface="+mn-lt"/>
                <a:hlinkClick r:id="rId5" tooltip="https://jqueryvalidation.org"/>
              </a:rPr>
              <a:t>https://jqueryvalidation.org</a:t>
            </a:r>
            <a:endParaRPr lang="en-US" altLang="en-US" sz="2200" dirty="0">
              <a:latin typeface="+mn-lt"/>
            </a:endParaRPr>
          </a:p>
        </p:txBody>
      </p:sp>
      <p:pic>
        <p:nvPicPr>
          <p:cNvPr id="6" name="Picture 3" descr="A j Query plugin slideshow. The web page has a header that reads, Slideshow. Below the header, is an image that includes a caption in the lower left corner of the image. At the right edge of the image is a left pointing triangle. Below the image is a series of 6 small hollow circles, the first of which is a solid circle.">
            <a:extLst>
              <a:ext uri="{FF2B5EF4-FFF2-40B4-BE49-F238E27FC236}">
                <a16:creationId xmlns:a16="http://schemas.microsoft.com/office/drawing/2014/main" id="{3C8B2648-6911-426F-8F1A-856BDB967FD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15969" y="1454242"/>
            <a:ext cx="1704013" cy="202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A browser displays the Newsletter sign up form. The header reads, Newsletter Sign Up, and is followed by a form that has by two vertically aligned label and text box pairs. The first label reads Name colon, and the second reads E mail colon. Below these is a Sign Up button.">
            <a:extLst>
              <a:ext uri="{FF2B5EF4-FFF2-40B4-BE49-F238E27FC236}">
                <a16:creationId xmlns:a16="http://schemas.microsoft.com/office/drawing/2014/main" id="{15428569-08C4-44AD-A3D2-9ADE92D561C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33195" y="4221588"/>
            <a:ext cx="2547043" cy="165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111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Checkpoint 14.5</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046684"/>
          </a:xfrm>
        </p:spPr>
        <p:txBody>
          <a:bodyPr>
            <a:spAutoFit/>
          </a:bodyPr>
          <a:lstStyle/>
          <a:p>
            <a:pPr marL="431800" indent="-431800" eaLnBrk="1" hangingPunct="1">
              <a:buSzPts val="2400"/>
              <a:buFontTx/>
              <a:buAutoNum type="arabicPeriod"/>
              <a:tabLst/>
            </a:pPr>
            <a:r>
              <a:rPr lang="en-US" altLang="en-US" sz="2400" dirty="0">
                <a:solidFill>
                  <a:schemeClr val="tx1"/>
                </a:solidFill>
                <a:latin typeface="Arial (Body)"/>
                <a:cs typeface="Arial" panose="020B0604020202020204" pitchFamily="34" charset="0"/>
                <a:sym typeface="Arial" panose="020B0604020202020204" pitchFamily="34" charset="0"/>
              </a:rPr>
              <a:t>Describe the two ways the web developers can obtain the jQuery JavaScript Library</a:t>
            </a:r>
          </a:p>
          <a:p>
            <a:pPr marL="431800" indent="-431800" eaLnBrk="1" hangingPunct="1">
              <a:buSzPts val="2400"/>
              <a:buFontTx/>
              <a:buAutoNum type="arabicPeriod"/>
              <a:tabLst/>
            </a:pPr>
            <a:r>
              <a:rPr lang="en-US" altLang="en-US" sz="2400" dirty="0">
                <a:solidFill>
                  <a:schemeClr val="tx1"/>
                </a:solidFill>
                <a:latin typeface="Arial (Body)"/>
                <a:cs typeface="Arial" panose="020B0604020202020204" pitchFamily="34" charset="0"/>
                <a:sym typeface="Arial" panose="020B0604020202020204" pitchFamily="34" charset="0"/>
              </a:rPr>
              <a:t>Explain the purpose of the c</a:t>
            </a:r>
            <a:r>
              <a:rPr lang="en-US" altLang="en-US" sz="100" dirty="0">
                <a:solidFill>
                  <a:schemeClr val="tx1"/>
                </a:solidFill>
                <a:latin typeface="Arial (Body)"/>
                <a:cs typeface="Arial" panose="020B0604020202020204" pitchFamily="34" charset="0"/>
                <a:sym typeface="Arial" panose="020B0604020202020204" pitchFamily="34" charset="0"/>
              </a:rPr>
              <a:t> </a:t>
            </a:r>
            <a:r>
              <a:rPr lang="en-US" altLang="en-US" sz="2400" dirty="0">
                <a:solidFill>
                  <a:schemeClr val="tx1"/>
                </a:solidFill>
                <a:latin typeface="Arial (Body)"/>
                <a:cs typeface="Arial" panose="020B0604020202020204" pitchFamily="34" charset="0"/>
                <a:sym typeface="Arial" panose="020B0604020202020204" pitchFamily="34" charset="0"/>
              </a:rPr>
              <a:t>s</a:t>
            </a:r>
            <a:r>
              <a:rPr lang="en-US" altLang="en-US" sz="100" dirty="0">
                <a:solidFill>
                  <a:schemeClr val="tx1"/>
                </a:solidFill>
                <a:latin typeface="Arial (Body)"/>
                <a:cs typeface="Arial" panose="020B0604020202020204" pitchFamily="34" charset="0"/>
                <a:sym typeface="Arial" panose="020B0604020202020204" pitchFamily="34" charset="0"/>
              </a:rPr>
              <a:t> </a:t>
            </a:r>
            <a:r>
              <a:rPr lang="en-US" altLang="en-US" sz="2400" dirty="0">
                <a:solidFill>
                  <a:schemeClr val="tx1"/>
                </a:solidFill>
                <a:latin typeface="Arial (Body)"/>
                <a:cs typeface="Arial" panose="020B0604020202020204" pitchFamily="34" charset="0"/>
                <a:sym typeface="Arial" panose="020B0604020202020204" pitchFamily="34" charset="0"/>
              </a:rPr>
              <a:t>s() method.</a:t>
            </a:r>
          </a:p>
          <a:p>
            <a:pPr marL="431800" indent="-431800" eaLnBrk="1" hangingPunct="1">
              <a:buSzPts val="2400"/>
              <a:buFontTx/>
              <a:buAutoNum type="arabicPeriod"/>
              <a:tabLst/>
            </a:pPr>
            <a:r>
              <a:rPr lang="en-US" altLang="en-US" sz="2400" dirty="0">
                <a:solidFill>
                  <a:schemeClr val="tx1"/>
                </a:solidFill>
                <a:latin typeface="Arial (Body)"/>
                <a:cs typeface="Arial" panose="020B0604020202020204" pitchFamily="34" charset="0"/>
                <a:sym typeface="Arial" panose="020B0604020202020204" pitchFamily="34" charset="0"/>
              </a:rPr>
              <a:t>Describe the purpose of the ready event.</a:t>
            </a:r>
          </a:p>
        </p:txBody>
      </p:sp>
    </p:spTree>
    <p:extLst>
      <p:ext uri="{BB962C8B-B14F-4D97-AF65-F5344CB8AC3E}">
        <p14:creationId xmlns:p14="http://schemas.microsoft.com/office/powerpoint/2010/main" val="4018506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Summary</a:t>
            </a:r>
          </a:p>
        </p:txBody>
      </p:sp>
      <p:sp>
        <p:nvSpPr>
          <p:cNvPr id="3" name="Text Placeholder 2"/>
          <p:cNvSpPr>
            <a:spLocks noGrp="1"/>
          </p:cNvSpPr>
          <p:nvPr>
            <p:ph type="body" idx="1"/>
          </p:nvPr>
        </p:nvSpPr>
        <p:spPr>
          <a:xfrm>
            <a:off x="457200" y="1600200"/>
            <a:ext cx="8229600" cy="923299"/>
          </a:xfrm>
        </p:spPr>
        <p:txBody>
          <a:bodyPr>
            <a:spAutoFit/>
          </a:bodyPr>
          <a:lstStyle/>
          <a:p>
            <a:pPr marL="256032" lvl="1" indent="-256032"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This chapter introduced the use of JavaScript  and jQuery on web pages.</a:t>
            </a:r>
          </a:p>
        </p:txBody>
      </p:sp>
    </p:spTree>
    <p:extLst>
      <p:ext uri="{BB962C8B-B14F-4D97-AF65-F5344CB8AC3E}">
        <p14:creationId xmlns:p14="http://schemas.microsoft.com/office/powerpoint/2010/main" val="2821341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txBox="1">
            <a:spLocks noGrp="1"/>
          </p:cNvSpPr>
          <p:nvPr>
            <p:ph type="title"/>
          </p:nvPr>
        </p:nvSpPr>
        <p:spPr>
          <a:xfrm>
            <a:off x="457200" y="604838"/>
            <a:ext cx="8229600" cy="708025"/>
          </a:xfrm>
        </p:spPr>
        <p:txBody>
          <a:bodyPr>
            <a:spAutoFit/>
          </a:bodyPr>
          <a:lstStyle/>
          <a:p>
            <a:pPr eaLnBrk="1" hangingPunct="1">
              <a:spcBef>
                <a:spcPct val="0"/>
              </a:spcBef>
              <a:buFont typeface="Times New Roman" panose="02020603050405020304" pitchFamily="18" charset="0"/>
              <a:buNone/>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Copyright</a:t>
            </a:r>
          </a:p>
        </p:txBody>
      </p:sp>
      <p:pic>
        <p:nvPicPr>
          <p:cNvPr id="65539"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2309813"/>
            <a:ext cx="7423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31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Arial" pitchFamily="34" charset="0"/>
              </a:rPr>
              <a:t>What is JavaScript? </a:t>
            </a:r>
            <a:r>
              <a:rPr lang="en-US" sz="2000" b="0" kern="1200" spc="-50" dirty="0">
                <a:latin typeface="Times New Roman" panose="02020603050405020304" pitchFamily="18" charset="0"/>
                <a:ea typeface="+mj-ea"/>
                <a:cs typeface="Arial" pitchFamily="34" charset="0"/>
              </a:rPr>
              <a:t>(2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lstStyle/>
          <a:p>
            <a:pPr marL="0" indent="0">
              <a:buNone/>
            </a:pPr>
            <a:r>
              <a:rPr lang="en-US" altLang="en-US" sz="2400" dirty="0">
                <a:latin typeface="+mn-lt"/>
                <a:cs typeface="Times New Roman" panose="02020603050405020304" pitchFamily="18" charset="0"/>
              </a:rPr>
              <a:t>Originally developed by Netscape</a:t>
            </a:r>
          </a:p>
          <a:p>
            <a:pPr marL="255600" lvl="1" indent="-255600">
              <a:spcBef>
                <a:spcPts val="1500"/>
              </a:spcBef>
              <a:buFont typeface="Arial" panose="020B0604020202020204" pitchFamily="34" charset="0"/>
              <a:buChar char="•"/>
            </a:pPr>
            <a:r>
              <a:rPr lang="en-US" altLang="en-US" sz="2400" dirty="0">
                <a:latin typeface="+mn-lt"/>
                <a:cs typeface="Times New Roman" panose="02020603050405020304" pitchFamily="18" charset="0"/>
              </a:rPr>
              <a:t>Named LiveScript</a:t>
            </a:r>
          </a:p>
          <a:p>
            <a:pPr marL="0" indent="0">
              <a:buNone/>
            </a:pPr>
            <a:r>
              <a:rPr lang="en-US" altLang="en-US" sz="2400" dirty="0">
                <a:latin typeface="+mn-lt"/>
                <a:cs typeface="Times New Roman" panose="02020603050405020304" pitchFamily="18" charset="0"/>
              </a:rPr>
              <a:t>Netscape &amp; Sun Microsystems Collaboration</a:t>
            </a:r>
          </a:p>
          <a:p>
            <a:pPr marL="255600" lvl="1" indent="-255600">
              <a:spcBef>
                <a:spcPts val="1500"/>
              </a:spcBef>
              <a:buFont typeface="Arial" panose="020B0604020202020204" pitchFamily="34" charset="0"/>
              <a:buChar char="•"/>
            </a:pPr>
            <a:r>
              <a:rPr lang="en-US" altLang="en-US" sz="2400" dirty="0">
                <a:latin typeface="+mn-lt"/>
                <a:cs typeface="Times New Roman" panose="02020603050405020304" pitchFamily="18" charset="0"/>
                <a:sym typeface="Wingdings" panose="05000000000000000000" pitchFamily="2" charset="2"/>
              </a:rPr>
              <a:t>LiveScript</a:t>
            </a:r>
            <a:r>
              <a:rPr lang="en-US" altLang="en-US" sz="2400" dirty="0">
                <a:latin typeface="+mn-lt"/>
                <a:cs typeface="Times New Roman" panose="02020603050405020304" pitchFamily="18" charset="0"/>
              </a:rPr>
              <a:t> renamed JavaScript</a:t>
            </a:r>
          </a:p>
          <a:p>
            <a:pPr marL="0" indent="0">
              <a:buNone/>
            </a:pPr>
            <a:r>
              <a:rPr lang="en-US" altLang="en-US" sz="2400" dirty="0">
                <a:latin typeface="+mn-lt"/>
                <a:cs typeface="Times New Roman" panose="02020603050405020304" pitchFamily="18" charset="0"/>
              </a:rPr>
              <a:t>JavaScript is </a:t>
            </a:r>
            <a:r>
              <a:rPr lang="en-US" altLang="en-US" sz="2400" b="1" dirty="0">
                <a:latin typeface="+mn-lt"/>
                <a:cs typeface="Times New Roman" panose="02020603050405020304" pitchFamily="18" charset="0"/>
              </a:rPr>
              <a:t>Not</a:t>
            </a:r>
            <a:r>
              <a:rPr lang="en-US" altLang="en-US" sz="2400" dirty="0">
                <a:latin typeface="+mn-lt"/>
                <a:cs typeface="Times New Roman" panose="02020603050405020304" pitchFamily="18" charset="0"/>
              </a:rPr>
              <a:t> Java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Common Uses of JavaScript</a:t>
            </a:r>
          </a:p>
        </p:txBody>
      </p:sp>
      <p:sp>
        <p:nvSpPr>
          <p:cNvPr id="3" name="Text Placeholder 2"/>
          <p:cNvSpPr>
            <a:spLocks noGrp="1"/>
          </p:cNvSpPr>
          <p:nvPr>
            <p:ph type="body" idx="1"/>
          </p:nvPr>
        </p:nvSpPr>
        <p:spPr>
          <a:xfrm>
            <a:off x="457200" y="1600200"/>
            <a:ext cx="8229600" cy="4855145"/>
          </a:xfrm>
        </p:spPr>
        <p:txBody>
          <a:bodyPr>
            <a:spAutoFit/>
          </a:bodyPr>
          <a:lstStyle/>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Display a message box</a:t>
            </a:r>
          </a:p>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Select list navigation</a:t>
            </a:r>
          </a:p>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Edit and validate form information</a:t>
            </a:r>
          </a:p>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Create a new window with a specified size and screen position</a:t>
            </a:r>
          </a:p>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Image Rollovers</a:t>
            </a:r>
          </a:p>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Status Messages</a:t>
            </a:r>
          </a:p>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Display Current Date</a:t>
            </a:r>
          </a:p>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Calculations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Coding JavaScript</a:t>
            </a:r>
          </a:p>
        </p:txBody>
      </p:sp>
      <p:sp>
        <p:nvSpPr>
          <p:cNvPr id="3" name="Text Placeholder 2"/>
          <p:cNvSpPr>
            <a:spLocks noGrp="1"/>
          </p:cNvSpPr>
          <p:nvPr>
            <p:ph type="body" idx="1"/>
          </p:nvPr>
        </p:nvSpPr>
        <p:spPr>
          <a:xfrm>
            <a:off x="457200" y="1600200"/>
            <a:ext cx="8229600" cy="1484992"/>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Times New Roman" panose="02020603050405020304" pitchFamily="18" charset="0"/>
              </a:rPr>
              <a:t>JavaScript statements can be coded on a web page using two different techniques:</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Place JavaScript code between</a:t>
            </a:r>
          </a:p>
        </p:txBody>
      </p:sp>
      <p:pic>
        <p:nvPicPr>
          <p:cNvPr id="4" name="Picture 3" descr="Left brace script right brace"/>
          <p:cNvPicPr>
            <a:picLocks noChangeAspect="1"/>
          </p:cNvPicPr>
          <p:nvPr/>
        </p:nvPicPr>
        <p:blipFill rotWithShape="1">
          <a:blip r:embed="rId2"/>
          <a:srcRect l="23592" t="13037" b="19299"/>
          <a:stretch/>
        </p:blipFill>
        <p:spPr>
          <a:xfrm>
            <a:off x="5117432" y="2598821"/>
            <a:ext cx="1299644" cy="433137"/>
          </a:xfrm>
          <a:prstGeom prst="rect">
            <a:avLst/>
          </a:prstGeom>
        </p:spPr>
      </p:pic>
      <p:sp>
        <p:nvSpPr>
          <p:cNvPr id="5" name="Text Placeholder 4"/>
          <p:cNvSpPr>
            <a:spLocks noGrp="1"/>
          </p:cNvSpPr>
          <p:nvPr>
            <p:ph type="body" idx="2"/>
          </p:nvPr>
        </p:nvSpPr>
        <p:spPr>
          <a:xfrm>
            <a:off x="457200" y="2502568"/>
            <a:ext cx="8229600" cy="2163763"/>
          </a:xfrm>
        </p:spPr>
        <p:txBody>
          <a:bodyPr/>
          <a:lstStyle/>
          <a:p>
            <a:pPr marL="0" lvl="1" indent="5775325" eaLnBrk="1" hangingPunct="1">
              <a:spcBef>
                <a:spcPts val="1500"/>
              </a:spcBef>
              <a:buNone/>
              <a:defRPr/>
            </a:pPr>
            <a:r>
              <a:rPr lang="en-US" altLang="en-US" sz="2400" kern="1200" dirty="0">
                <a:solidFill>
                  <a:srgbClr val="000000"/>
                </a:solidFill>
                <a:latin typeface="Arial (Body)"/>
                <a:cs typeface="Times New Roman" panose="02020603050405020304" pitchFamily="18" charset="0"/>
              </a:rPr>
              <a:t>tags</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cs typeface="Times New Roman" panose="02020603050405020304" pitchFamily="18" charset="0"/>
              </a:rPr>
              <a:t>Place JavaScript code as part of an event attached to an H</a:t>
            </a:r>
            <a:r>
              <a:rPr lang="en-US" altLang="en-US" sz="100" kern="1200" dirty="0">
                <a:solidFill>
                  <a:srgbClr val="000000"/>
                </a:solidFill>
                <a:latin typeface="Arial (Body)"/>
                <a:cs typeface="Times New Roman" panose="02020603050405020304" pitchFamily="18" charset="0"/>
              </a:rPr>
              <a:t> </a:t>
            </a:r>
            <a:r>
              <a:rPr lang="en-US" altLang="en-US" sz="2400" kern="1200" dirty="0">
                <a:solidFill>
                  <a:srgbClr val="000000"/>
                </a:solidFill>
                <a:latin typeface="Arial (Body)"/>
                <a:cs typeface="Times New Roman" panose="02020603050405020304" pitchFamily="18" charset="0"/>
              </a:rPr>
              <a:t>T</a:t>
            </a:r>
            <a:r>
              <a:rPr lang="en-US" altLang="en-US" sz="100" kern="1200" dirty="0">
                <a:solidFill>
                  <a:srgbClr val="000000"/>
                </a:solidFill>
                <a:latin typeface="Arial (Body)"/>
                <a:cs typeface="Times New Roman" panose="02020603050405020304" pitchFamily="18" charset="0"/>
              </a:rPr>
              <a:t> </a:t>
            </a:r>
            <a:r>
              <a:rPr lang="en-US" altLang="en-US" sz="2400" kern="1200" dirty="0">
                <a:solidFill>
                  <a:srgbClr val="000000"/>
                </a:solidFill>
                <a:latin typeface="Arial (Body)"/>
                <a:cs typeface="Times New Roman" panose="02020603050405020304" pitchFamily="18" charset="0"/>
              </a:rPr>
              <a:t>M</a:t>
            </a:r>
            <a:r>
              <a:rPr lang="en-US" altLang="en-US" sz="100" kern="1200" dirty="0">
                <a:solidFill>
                  <a:srgbClr val="000000"/>
                </a:solidFill>
                <a:latin typeface="Arial (Body)"/>
                <a:cs typeface="Times New Roman" panose="02020603050405020304" pitchFamily="18" charset="0"/>
              </a:rPr>
              <a:t> </a:t>
            </a:r>
            <a:r>
              <a:rPr lang="en-US" altLang="en-US" sz="2400" kern="1200" dirty="0">
                <a:solidFill>
                  <a:srgbClr val="000000"/>
                </a:solidFill>
                <a:latin typeface="Arial (Body)"/>
                <a:cs typeface="Times New Roman" panose="02020603050405020304" pitchFamily="18" charset="0"/>
              </a:rPr>
              <a:t>L element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Javascript: Using the Script Element</a:t>
            </a:r>
          </a:p>
        </p:txBody>
      </p:sp>
      <p:sp>
        <p:nvSpPr>
          <p:cNvPr id="3" name="Text Placeholder 2"/>
          <p:cNvSpPr>
            <a:spLocks noGrp="1"/>
          </p:cNvSpPr>
          <p:nvPr>
            <p:ph type="body" idx="1"/>
          </p:nvPr>
        </p:nvSpPr>
        <p:spPr>
          <a:xfrm>
            <a:off x="457200" y="1600200"/>
            <a:ext cx="8229600" cy="1815851"/>
          </a:xfrm>
        </p:spPr>
        <p:txBody>
          <a:bodyPr>
            <a:spAutoFit/>
          </a:bodyPr>
          <a:lstStyle/>
          <a:p>
            <a:pPr marL="255651" indent="-255651" eaLnBrk="1" hangingPunct="1">
              <a:tabLst/>
              <a:defRPr/>
            </a:pPr>
            <a:r>
              <a:rPr lang="en-US" altLang="en-US" sz="2400" kern="1200" dirty="0">
                <a:solidFill>
                  <a:srgbClr val="000000"/>
                </a:solidFill>
                <a:latin typeface="+mn-lt"/>
                <a:ea typeface="+mn-ea"/>
                <a:cs typeface="Times New Roman" panose="02020603050405020304" pitchFamily="18" charset="0"/>
              </a:rPr>
              <a:t>The script element</a:t>
            </a:r>
          </a:p>
          <a:p>
            <a:pPr marL="741553" lvl="1" indent="-284353" eaLnBrk="1" hangingPunct="1">
              <a:buFont typeface="Arial" panose="020B0604020202020204" pitchFamily="34" charset="0"/>
              <a:buChar char="–"/>
              <a:defRPr/>
            </a:pPr>
            <a:r>
              <a:rPr lang="en-US" altLang="en-US" sz="2400" kern="1200" dirty="0">
                <a:solidFill>
                  <a:srgbClr val="000000"/>
                </a:solidFill>
                <a:latin typeface="+mn-lt"/>
                <a:ea typeface="+mn-ea"/>
                <a:cs typeface="Times New Roman" panose="02020603050405020304" pitchFamily="18" charset="0"/>
              </a:rPr>
              <a:t>A container tag</a:t>
            </a:r>
          </a:p>
          <a:p>
            <a:pPr marL="741553" lvl="1" indent="-284353" eaLnBrk="1" hangingPunct="1">
              <a:buFont typeface="Arial" panose="020B0604020202020204" pitchFamily="34" charset="0"/>
              <a:buChar char="–"/>
              <a:defRPr/>
            </a:pPr>
            <a:r>
              <a:rPr lang="en-US" altLang="en-US" sz="2400" kern="1200" dirty="0">
                <a:solidFill>
                  <a:srgbClr val="000000"/>
                </a:solidFill>
                <a:latin typeface="+mn-lt"/>
                <a:ea typeface="+mn-ea"/>
                <a:cs typeface="Times New Roman" panose="02020603050405020304" pitchFamily="18" charset="0"/>
              </a:rPr>
              <a:t>May be placed in either the head or the body section of a web page</a:t>
            </a:r>
          </a:p>
        </p:txBody>
      </p:sp>
      <p:pic>
        <p:nvPicPr>
          <p:cNvPr id="4" name="Picture 3" descr="Computer code has 3 lines. The lines read as follows. line 1. left angle bracket script type equals double quote text slash java script double quote right angle bracket. line 2. alert left parenthesis double quote welcome to our site double quote right parenthesis semicolon. line 3. left angle bracket slash script right angle brac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703601"/>
            <a:ext cx="4705350" cy="18859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Checkpoint 14.1</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Describe at least three popular uses for JavaScript.</a:t>
            </a:r>
          </a:p>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How many JavaScript code blocks can be embedded in an H</a:t>
            </a:r>
            <a:r>
              <a:rPr lang="en-US" altLang="en-US" sz="100" kern="1200" dirty="0">
                <a:solidFill>
                  <a:srgbClr val="000000"/>
                </a:solidFill>
                <a:latin typeface="Arial (Body)"/>
                <a:ea typeface="+mn-ea"/>
                <a:cs typeface="+mn-cs"/>
              </a:rPr>
              <a:t> </a:t>
            </a:r>
            <a:r>
              <a:rPr lang="en-US" altLang="en-US" sz="2400" kern="1200" dirty="0">
                <a:solidFill>
                  <a:srgbClr val="000000"/>
                </a:solidFill>
                <a:latin typeface="Arial (Body)"/>
                <a:ea typeface="+mn-ea"/>
                <a:cs typeface="+mn-cs"/>
              </a:rPr>
              <a:t>T</a:t>
            </a:r>
            <a:r>
              <a:rPr lang="en-US" altLang="en-US" sz="100" kern="1200" dirty="0">
                <a:solidFill>
                  <a:srgbClr val="000000"/>
                </a:solidFill>
                <a:latin typeface="Arial (Body)"/>
                <a:ea typeface="+mn-ea"/>
                <a:cs typeface="+mn-cs"/>
              </a:rPr>
              <a:t> </a:t>
            </a:r>
            <a:r>
              <a:rPr lang="en-US" altLang="en-US" sz="2400" kern="1200" dirty="0">
                <a:solidFill>
                  <a:srgbClr val="000000"/>
                </a:solidFill>
                <a:latin typeface="Arial (Body)"/>
                <a:ea typeface="+mn-ea"/>
                <a:cs typeface="+mn-cs"/>
              </a:rPr>
              <a:t>M</a:t>
            </a:r>
            <a:r>
              <a:rPr lang="en-US" altLang="en-US" sz="100" kern="1200" dirty="0">
                <a:solidFill>
                  <a:srgbClr val="000000"/>
                </a:solidFill>
                <a:latin typeface="Arial (Body)"/>
                <a:ea typeface="+mn-ea"/>
                <a:cs typeface="+mn-cs"/>
              </a:rPr>
              <a:t> </a:t>
            </a:r>
            <a:r>
              <a:rPr lang="en-US" altLang="en-US" sz="2400" kern="1200" dirty="0">
                <a:solidFill>
                  <a:srgbClr val="000000"/>
                </a:solidFill>
                <a:latin typeface="Arial (Body)"/>
                <a:ea typeface="+mn-ea"/>
                <a:cs typeface="+mn-cs"/>
              </a:rPr>
              <a:t>L document?</a:t>
            </a:r>
          </a:p>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Describe a method that can be used to find an error in a JavaScript code block.</a:t>
            </a:r>
          </a:p>
        </p:txBody>
      </p:sp>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8832</TotalTime>
  <Words>1850</Words>
  <Application>Microsoft Office PowerPoint</Application>
  <PresentationFormat>On-screen Show (4:3)</PresentationFormat>
  <Paragraphs>295</Paragraphs>
  <Slides>45</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Arial</vt:lpstr>
      <vt:lpstr>Arial (Body)</vt:lpstr>
      <vt:lpstr>Calibri</vt:lpstr>
      <vt:lpstr>Courier New</vt:lpstr>
      <vt:lpstr>Gill Sans MT</vt:lpstr>
      <vt:lpstr>Noto Sans Symbols</vt:lpstr>
      <vt:lpstr>Times New Roman</vt:lpstr>
      <vt:lpstr>Verdana</vt:lpstr>
      <vt:lpstr>Wingdings</vt:lpstr>
      <vt:lpstr>508 Lecture</vt:lpstr>
      <vt:lpstr>1_508 Lecture</vt:lpstr>
      <vt:lpstr>Web Development &amp; Design Foundations with H T M L 5</vt:lpstr>
      <vt:lpstr>Learning Objectives (1 of 2)</vt:lpstr>
      <vt:lpstr>Learning Objectives (2 of 2)</vt:lpstr>
      <vt:lpstr>What is JavaScript? (1 of 2)</vt:lpstr>
      <vt:lpstr>What is JavaScript? (2 of 2)</vt:lpstr>
      <vt:lpstr>Common Uses of JavaScript</vt:lpstr>
      <vt:lpstr>Coding JavaScript</vt:lpstr>
      <vt:lpstr>Javascript: Using the Script Element</vt:lpstr>
      <vt:lpstr>Checkpoint 14.1</vt:lpstr>
      <vt:lpstr>Document Object Model (D O M)</vt:lpstr>
      <vt:lpstr>Object</vt:lpstr>
      <vt:lpstr>Property</vt:lpstr>
      <vt:lpstr>Method</vt:lpstr>
      <vt:lpstr>JavaScript and Events (1 of 2)</vt:lpstr>
      <vt:lpstr>Events</vt:lpstr>
      <vt:lpstr>JavaScript and Events (2 of 2)</vt:lpstr>
      <vt:lpstr>JavaScript Debugging (1 of 2)</vt:lpstr>
      <vt:lpstr>JavaScript Debugging (2 of 2)</vt:lpstr>
      <vt:lpstr>Checkpoint 14.2</vt:lpstr>
      <vt:lpstr>Variable</vt:lpstr>
      <vt:lpstr>Prompts</vt:lpstr>
      <vt:lpstr>Arithmetic Operators</vt:lpstr>
      <vt:lpstr>Comparison Operators</vt:lpstr>
      <vt:lpstr>Decision Making</vt:lpstr>
      <vt:lpstr>Function</vt:lpstr>
      <vt:lpstr>Using Functions</vt:lpstr>
      <vt:lpstr>Checkpoint 14.3</vt:lpstr>
      <vt:lpstr>Form Validation</vt:lpstr>
      <vt:lpstr>Validating Form Fields</vt:lpstr>
      <vt:lpstr>JavaScript &amp; Accessibility</vt:lpstr>
      <vt:lpstr>Checkpoint 14.4</vt:lpstr>
      <vt:lpstr>What is JQuery?</vt:lpstr>
      <vt:lpstr>Common Uses of JQuery</vt:lpstr>
      <vt:lpstr>Adding JQuery to a Web Page</vt:lpstr>
      <vt:lpstr>The Ready Event</vt:lpstr>
      <vt:lpstr>Display an Alert When the Page Loads</vt:lpstr>
      <vt:lpstr>JQuery Selectors</vt:lpstr>
      <vt:lpstr>JQuery Methods</vt:lpstr>
      <vt:lpstr>Using the Click() and C S S() Methods</vt:lpstr>
      <vt:lpstr>Using the Toggle() Method</vt:lpstr>
      <vt:lpstr>JQuery Image Gallery</vt:lpstr>
      <vt:lpstr>JQuery Plugin</vt:lpstr>
      <vt:lpstr>Checkpoint 14.5</vt:lpstr>
      <vt:lpstr>Summary</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and Design Foundations with H T M L 5, Ninth Edition</dc:title>
  <dc:subject>Computer Science</dc:subject>
  <dc:creator>Felke-Morris</dc:creator>
  <cp:keywords>Web Development and Design Foundations</cp:keywords>
  <cp:lastModifiedBy>Jacoby, Meghan M</cp:lastModifiedBy>
  <cp:revision>960</cp:revision>
  <dcterms:modified xsi:type="dcterms:W3CDTF">2018-03-23T13:05:56Z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