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5"/>
  </p:notesMasterIdLst>
  <p:handoutMasterIdLst>
    <p:handoutMasterId r:id="rId56"/>
  </p:handoutMasterIdLst>
  <p:sldIdLst>
    <p:sldId id="363" r:id="rId3"/>
    <p:sldId id="307" r:id="rId4"/>
    <p:sldId id="355"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61" r:id="rId30"/>
    <p:sldId id="333" r:id="rId31"/>
    <p:sldId id="334" r:id="rId32"/>
    <p:sldId id="335" r:id="rId33"/>
    <p:sldId id="336" r:id="rId34"/>
    <p:sldId id="337" r:id="rId35"/>
    <p:sldId id="338" r:id="rId36"/>
    <p:sldId id="339" r:id="rId37"/>
    <p:sldId id="340" r:id="rId38"/>
    <p:sldId id="341" r:id="rId39"/>
    <p:sldId id="342" r:id="rId40"/>
    <p:sldId id="343" r:id="rId41"/>
    <p:sldId id="362" r:id="rId42"/>
    <p:sldId id="344" r:id="rId43"/>
    <p:sldId id="345" r:id="rId44"/>
    <p:sldId id="346" r:id="rId45"/>
    <p:sldId id="347" r:id="rId46"/>
    <p:sldId id="348" r:id="rId47"/>
    <p:sldId id="349" r:id="rId48"/>
    <p:sldId id="350" r:id="rId49"/>
    <p:sldId id="351" r:id="rId50"/>
    <p:sldId id="352" r:id="rId51"/>
    <p:sldId id="353" r:id="rId52"/>
    <p:sldId id="354" r:id="rId53"/>
    <p:sldId id="305" r:id="rId54"/>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4080" userDrawn="1">
          <p15:clr>
            <a:srgbClr val="A4A3A4"/>
          </p15:clr>
        </p15:guide>
        <p15:guide id="2" pos="17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1279" autoAdjust="0"/>
  </p:normalViewPr>
  <p:slideViewPr>
    <p:cSldViewPr snapToGrid="0" snapToObjects="1">
      <p:cViewPr varScale="1">
        <p:scale>
          <a:sx n="101" d="100"/>
          <a:sy n="101" d="100"/>
        </p:scale>
        <p:origin x="864" y="114"/>
      </p:cViewPr>
      <p:guideLst>
        <p:guide orient="horz" pos="4080"/>
        <p:guide pos="1752"/>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6387"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55AF070D-1CC2-4D55-9311-23921AC0C8E2}" type="datetimeFigureOut">
              <a:rPr lang="en-US" altLang="en-US"/>
              <a:pPr/>
              <a:t>3/14/2018</a:t>
            </a:fld>
            <a:endParaRPr lang="en-US" altLang="en-US"/>
          </a:p>
        </p:txBody>
      </p:sp>
      <p:sp>
        <p:nvSpPr>
          <p:cNvPr id="16388"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6389"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BC63B28-170F-4275-A174-46F403BC36E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a:p>
        </p:txBody>
      </p:sp>
      <p:sp>
        <p:nvSpPr>
          <p:cNvPr id="15363"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a:p>
        </p:txBody>
      </p:sp>
      <p:sp>
        <p:nvSpPr>
          <p:cNvPr id="15364"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5366"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a:p>
        </p:txBody>
      </p:sp>
      <p:sp>
        <p:nvSpPr>
          <p:cNvPr id="15367"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46B55DC6-E151-4518-9CF9-5D2F95DC9F18}"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254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fld id="{46B55DC6-E151-4518-9CF9-5D2F95DC9F18}" type="slidenum">
              <a:rPr lang="en-US" altLang="en-US" smtClean="0"/>
              <a:pPr/>
              <a:t>27</a:t>
            </a:fld>
            <a:endParaRPr lang="en-US" altLang="en-US"/>
          </a:p>
        </p:txBody>
      </p:sp>
    </p:spTree>
    <p:extLst>
      <p:ext uri="{BB962C8B-B14F-4D97-AF65-F5344CB8AC3E}">
        <p14:creationId xmlns:p14="http://schemas.microsoft.com/office/powerpoint/2010/main" val="145988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a:p>
        </p:txBody>
      </p:sp>
      <p:sp>
        <p:nvSpPr>
          <p:cNvPr id="6" name="Shape 22"/>
          <p:cNvSpPr txBox="1">
            <a:spLocks noGrp="1"/>
          </p:cNvSpPr>
          <p:nvPr>
            <p:ph type="dt" idx="11"/>
          </p:nvPr>
        </p:nvSpPr>
        <p:spPr/>
        <p:txBody>
          <a:bodyPr/>
          <a:lstStyle>
            <a:lvl1pPr>
              <a:defRPr/>
            </a:lvl1pPr>
          </a:lstStyle>
          <a:p>
            <a:endParaRPr lang="en-US" altLang="en-US"/>
          </a:p>
        </p:txBody>
      </p:sp>
      <p:sp>
        <p:nvSpPr>
          <p:cNvPr id="7" name="Shape 23"/>
          <p:cNvSpPr txBox="1">
            <a:spLocks noGrp="1"/>
          </p:cNvSpPr>
          <p:nvPr>
            <p:ph type="sldNum" idx="12"/>
          </p:nvPr>
        </p:nvSpPr>
        <p:spPr/>
        <p:txBody>
          <a:bodyPr/>
          <a:lstStyle>
            <a:lvl1pPr>
              <a:defRPr/>
            </a:lvl1pPr>
          </a:lstStyle>
          <a:p>
            <a:fld id="{FE2CB030-BE38-4C5C-BEDB-744B95C5A7AD}" type="slidenum">
              <a:rPr lang="en-US" altLang="en-US"/>
              <a:pPr/>
              <a:t>‹#›</a:t>
            </a:fld>
            <a:endParaRPr lang="en-US" altLang="en-US"/>
          </a:p>
        </p:txBody>
      </p:sp>
    </p:spTree>
    <p:extLst>
      <p:ext uri="{BB962C8B-B14F-4D97-AF65-F5344CB8AC3E}">
        <p14:creationId xmlns:p14="http://schemas.microsoft.com/office/powerpoint/2010/main" val="218054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a:p>
        </p:txBody>
      </p:sp>
      <p:sp>
        <p:nvSpPr>
          <p:cNvPr id="6" name="Shape 13"/>
          <p:cNvSpPr txBox="1">
            <a:spLocks noGrp="1"/>
          </p:cNvSpPr>
          <p:nvPr>
            <p:ph type="dt" idx="13"/>
          </p:nvPr>
        </p:nvSpPr>
        <p:spPr>
          <a:ln/>
        </p:spPr>
        <p:txBody>
          <a:bodyPr/>
          <a:lstStyle>
            <a:lvl1pPr>
              <a:defRPr/>
            </a:lvl1pPr>
          </a:lstStyle>
          <a:p>
            <a:endParaRPr lang="en-US" altLang="en-US"/>
          </a:p>
        </p:txBody>
      </p:sp>
      <p:sp>
        <p:nvSpPr>
          <p:cNvPr id="7" name="Shape 14"/>
          <p:cNvSpPr txBox="1">
            <a:spLocks noGrp="1"/>
          </p:cNvSpPr>
          <p:nvPr>
            <p:ph type="sldNum" idx="14"/>
          </p:nvPr>
        </p:nvSpPr>
        <p:spPr>
          <a:ln/>
        </p:spPr>
        <p:txBody>
          <a:bodyPr/>
          <a:lstStyle>
            <a:lvl1pPr>
              <a:defRPr/>
            </a:lvl1pPr>
          </a:lstStyle>
          <a:p>
            <a:fld id="{AD93CE5A-A755-4D00-A1AD-521F96349DA9}" type="slidenum">
              <a:rPr lang="en-US" altLang="en-US"/>
              <a:pPr/>
              <a:t>‹#›</a:t>
            </a:fld>
            <a:endParaRPr lang="en-US" altLang="en-US"/>
          </a:p>
        </p:txBody>
      </p:sp>
    </p:spTree>
    <p:extLst>
      <p:ext uri="{BB962C8B-B14F-4D97-AF65-F5344CB8AC3E}">
        <p14:creationId xmlns:p14="http://schemas.microsoft.com/office/powerpoint/2010/main" val="323708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a:p>
        </p:txBody>
      </p:sp>
      <p:sp>
        <p:nvSpPr>
          <p:cNvPr id="4" name="Shape 82"/>
          <p:cNvSpPr txBox="1">
            <a:spLocks noGrp="1"/>
          </p:cNvSpPr>
          <p:nvPr>
            <p:ph type="sldNum" idx="12"/>
          </p:nvPr>
        </p:nvSpPr>
        <p:spPr/>
        <p:txBody>
          <a:bodyPr/>
          <a:lstStyle>
            <a:lvl1pPr>
              <a:defRPr>
                <a:solidFill>
                  <a:srgbClr val="000000"/>
                </a:solidFill>
              </a:defRPr>
            </a:lvl1pPr>
          </a:lstStyle>
          <a:p>
            <a:fld id="{2EE6EB1D-3A68-4FE3-A3AC-5699116DEE1F}" type="slidenum">
              <a:rPr lang="en-US" altLang="en-US"/>
              <a:pPr/>
              <a:t>‹#›</a:t>
            </a:fld>
            <a:endParaRPr lang="en-US" altLang="en-US"/>
          </a:p>
        </p:txBody>
      </p:sp>
    </p:spTree>
    <p:extLst>
      <p:ext uri="{BB962C8B-B14F-4D97-AF65-F5344CB8AC3E}">
        <p14:creationId xmlns:p14="http://schemas.microsoft.com/office/powerpoint/2010/main" val="247051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a:p>
        </p:txBody>
      </p:sp>
      <p:sp>
        <p:nvSpPr>
          <p:cNvPr id="5" name="Date Placeholder 3"/>
          <p:cNvSpPr>
            <a:spLocks noGrp="1"/>
          </p:cNvSpPr>
          <p:nvPr>
            <p:ph type="dt" sz="half" idx="11"/>
          </p:nvPr>
        </p:nvSpPr>
        <p:spPr/>
        <p:txBody>
          <a:bodyPr/>
          <a:lstStyle>
            <a:lvl1pPr>
              <a:defRPr/>
            </a:lvl1pPr>
          </a:lstStyle>
          <a:p>
            <a:fld id="{5966A946-C2E2-4A51-91DB-3D3A3D3966A4}" type="datetimeFigureOut">
              <a:rPr lang="en-US" altLang="en-US"/>
              <a:pPr/>
              <a:t>3/14/2018</a:t>
            </a:fld>
            <a:endParaRPr lang="en-US" altLang="en-US"/>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1272C2DF-9660-45FA-8F36-17A6734BD323}" type="slidenum">
              <a:rPr lang="en-US" altLang="en-US"/>
              <a:pPr/>
              <a:t>‹#›</a:t>
            </a:fld>
            <a:endParaRPr lang="en-US" altLang="en-US"/>
          </a:p>
        </p:txBody>
      </p:sp>
    </p:spTree>
    <p:extLst>
      <p:ext uri="{BB962C8B-B14F-4D97-AF65-F5344CB8AC3E}">
        <p14:creationId xmlns:p14="http://schemas.microsoft.com/office/powerpoint/2010/main" val="174727168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Date Placeholder 3"/>
          <p:cNvSpPr>
            <a:spLocks noGrp="1"/>
          </p:cNvSpPr>
          <p:nvPr>
            <p:ph type="dt" sz="half" idx="16"/>
          </p:nvPr>
        </p:nvSpPr>
        <p:spPr/>
        <p:txBody>
          <a:bodyPr/>
          <a:lstStyle>
            <a:lvl1pPr>
              <a:defRPr/>
            </a:lvl1pPr>
          </a:lstStyle>
          <a:p>
            <a:fld id="{30F91942-D13B-4E5C-95F8-F14E7B7BA310}" type="datetimeFigureOut">
              <a:rPr lang="en-US" altLang="en-US"/>
              <a:pPr/>
              <a:t>3/14/2018</a:t>
            </a:fld>
            <a:endParaRPr lang="en-US" altLang="en-US"/>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E5211F95-50D9-4EAA-9E26-0CE5CDF47C6E}" type="slidenum">
              <a:rPr lang="en-US" altLang="en-US"/>
              <a:pPr/>
              <a:t>‹#›</a:t>
            </a:fld>
            <a:endParaRPr lang="en-US" altLang="en-US"/>
          </a:p>
        </p:txBody>
      </p:sp>
    </p:spTree>
    <p:extLst>
      <p:ext uri="{BB962C8B-B14F-4D97-AF65-F5344CB8AC3E}">
        <p14:creationId xmlns:p14="http://schemas.microsoft.com/office/powerpoint/2010/main" val="100772628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6"/>
          </p:nvPr>
        </p:nvSpPr>
        <p:spPr/>
        <p:txBody>
          <a:bodyPr/>
          <a:lstStyle>
            <a:lvl1pPr>
              <a:defRPr/>
            </a:lvl1pPr>
          </a:lstStyle>
          <a:p>
            <a:endParaRPr lang="en-US" altLang="en-US"/>
          </a:p>
        </p:txBody>
      </p:sp>
      <p:sp>
        <p:nvSpPr>
          <p:cNvPr id="11" name="Date Placeholder 3"/>
          <p:cNvSpPr>
            <a:spLocks noGrp="1"/>
          </p:cNvSpPr>
          <p:nvPr>
            <p:ph type="dt" sz="half" idx="17"/>
          </p:nvPr>
        </p:nvSpPr>
        <p:spPr/>
        <p:txBody>
          <a:bodyPr/>
          <a:lstStyle>
            <a:lvl1pPr>
              <a:defRPr/>
            </a:lvl1pPr>
          </a:lstStyle>
          <a:p>
            <a:fld id="{08AFBF9F-F583-4CD7-83E2-8A33F0816A7D}" type="datetimeFigureOut">
              <a:rPr lang="en-US" altLang="en-US"/>
              <a:pPr/>
              <a:t>3/14/2018</a:t>
            </a:fld>
            <a:endParaRPr lang="en-US" altLang="en-US"/>
          </a:p>
        </p:txBody>
      </p:sp>
      <p:sp>
        <p:nvSpPr>
          <p:cNvPr id="12" name="Slide Number Placeholder 5"/>
          <p:cNvSpPr>
            <a:spLocks noGrp="1"/>
          </p:cNvSpPr>
          <p:nvPr>
            <p:ph type="sldNum" sz="quarter" idx="18"/>
          </p:nvPr>
        </p:nvSpPr>
        <p:spPr/>
        <p:txBody>
          <a:bodyPr/>
          <a:lstStyle>
            <a:lvl1pPr algn="l">
              <a:buSzTx/>
              <a:defRPr sz="1400">
                <a:solidFill>
                  <a:srgbClr val="000000"/>
                </a:solidFill>
              </a:defRPr>
            </a:lvl1pPr>
          </a:lstStyle>
          <a:p>
            <a:fld id="{C9D4013E-2F15-467D-9314-65865FF79A42}" type="slidenum">
              <a:rPr lang="en-US" altLang="en-US"/>
              <a:pPr/>
              <a:t>‹#›</a:t>
            </a:fld>
            <a:endParaRPr lang="en-US" altLang="en-US"/>
          </a:p>
        </p:txBody>
      </p:sp>
    </p:spTree>
    <p:extLst>
      <p:ext uri="{BB962C8B-B14F-4D97-AF65-F5344CB8AC3E}">
        <p14:creationId xmlns:p14="http://schemas.microsoft.com/office/powerpoint/2010/main" val="68495002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a:p>
        </p:txBody>
      </p:sp>
      <p:sp>
        <p:nvSpPr>
          <p:cNvPr id="8" name="Shape 43"/>
          <p:cNvSpPr txBox="1">
            <a:spLocks noGrp="1"/>
          </p:cNvSpPr>
          <p:nvPr>
            <p:ph type="dt" idx="15"/>
          </p:nvPr>
        </p:nvSpPr>
        <p:spPr/>
        <p:txBody>
          <a:bodyPr/>
          <a:lstStyle>
            <a:lvl1pPr>
              <a:defRPr/>
            </a:lvl1pPr>
          </a:lstStyle>
          <a:p>
            <a:endParaRPr lang="en-US" altLang="en-US"/>
          </a:p>
        </p:txBody>
      </p:sp>
      <p:sp>
        <p:nvSpPr>
          <p:cNvPr id="10" name="Shape 44"/>
          <p:cNvSpPr txBox="1">
            <a:spLocks noGrp="1"/>
          </p:cNvSpPr>
          <p:nvPr>
            <p:ph type="sldNum" idx="16"/>
          </p:nvPr>
        </p:nvSpPr>
        <p:spPr/>
        <p:txBody>
          <a:bodyPr/>
          <a:lstStyle>
            <a:lvl1pPr>
              <a:defRPr/>
            </a:lvl1pPr>
          </a:lstStyle>
          <a:p>
            <a:fld id="{0BF38271-1C7C-4A1D-B409-09D6E48D83AD}" type="slidenum">
              <a:rPr lang="en-US" altLang="en-US"/>
              <a:pPr/>
              <a:t>‹#›</a:t>
            </a:fld>
            <a:endParaRPr lang="en-US" altLang="en-US"/>
          </a:p>
        </p:txBody>
      </p:sp>
    </p:spTree>
    <p:extLst>
      <p:ext uri="{BB962C8B-B14F-4D97-AF65-F5344CB8AC3E}">
        <p14:creationId xmlns:p14="http://schemas.microsoft.com/office/powerpoint/2010/main" val="363972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a:p>
        </p:txBody>
      </p:sp>
      <p:sp>
        <p:nvSpPr>
          <p:cNvPr id="3" name="Date Placeholder 2"/>
          <p:cNvSpPr>
            <a:spLocks noGrp="1"/>
          </p:cNvSpPr>
          <p:nvPr>
            <p:ph type="dt"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787DC89E-0369-424E-8DBD-8B574A7F37C3}" type="slidenum">
              <a:rPr lang="en-US" altLang="en-US"/>
              <a:pPr/>
              <a:t>‹#›</a:t>
            </a:fld>
            <a:endParaRPr lang="en-US" altLang="en-US"/>
          </a:p>
        </p:txBody>
      </p:sp>
    </p:spTree>
    <p:extLst>
      <p:ext uri="{BB962C8B-B14F-4D97-AF65-F5344CB8AC3E}">
        <p14:creationId xmlns:p14="http://schemas.microsoft.com/office/powerpoint/2010/main" val="139567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a:p>
        </p:txBody>
      </p:sp>
      <p:sp>
        <p:nvSpPr>
          <p:cNvPr id="6" name="Shape 58"/>
          <p:cNvSpPr txBox="1">
            <a:spLocks noGrp="1"/>
          </p:cNvSpPr>
          <p:nvPr>
            <p:ph type="sldNum" idx="12"/>
          </p:nvPr>
        </p:nvSpPr>
        <p:spPr/>
        <p:txBody>
          <a:bodyPr/>
          <a:lstStyle>
            <a:lvl1pPr>
              <a:defRPr>
                <a:solidFill>
                  <a:srgbClr val="000000"/>
                </a:solidFill>
              </a:defRPr>
            </a:lvl1pPr>
          </a:lstStyle>
          <a:p>
            <a:fld id="{22041D81-E667-4C29-8B80-BC6F7D58010D}" type="slidenum">
              <a:rPr lang="en-US" altLang="en-US"/>
              <a:pPr/>
              <a:t>‹#›</a:t>
            </a:fld>
            <a:endParaRPr lang="en-US" altLang="en-US"/>
          </a:p>
        </p:txBody>
      </p:sp>
    </p:spTree>
    <p:extLst>
      <p:ext uri="{BB962C8B-B14F-4D97-AF65-F5344CB8AC3E}">
        <p14:creationId xmlns:p14="http://schemas.microsoft.com/office/powerpoint/2010/main" val="351961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111731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38815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01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a:p>
        </p:txBody>
      </p:sp>
      <p:sp>
        <p:nvSpPr>
          <p:cNvPr id="7" name="Shape 43"/>
          <p:cNvSpPr txBox="1">
            <a:spLocks noGrp="1"/>
          </p:cNvSpPr>
          <p:nvPr>
            <p:ph type="dt" idx="11"/>
          </p:nvPr>
        </p:nvSpPr>
        <p:spPr/>
        <p:txBody>
          <a:bodyPr/>
          <a:lstStyle>
            <a:lvl1pPr>
              <a:defRPr/>
            </a:lvl1pPr>
          </a:lstStyle>
          <a:p>
            <a:endParaRPr lang="en-US" altLang="en-US"/>
          </a:p>
        </p:txBody>
      </p:sp>
      <p:sp>
        <p:nvSpPr>
          <p:cNvPr id="8" name="Shape 44"/>
          <p:cNvSpPr txBox="1">
            <a:spLocks noGrp="1"/>
          </p:cNvSpPr>
          <p:nvPr>
            <p:ph type="sldNum" idx="12"/>
          </p:nvPr>
        </p:nvSpPr>
        <p:spPr/>
        <p:txBody>
          <a:bodyPr/>
          <a:lstStyle>
            <a:lvl1pPr>
              <a:defRPr/>
            </a:lvl1pPr>
          </a:lstStyle>
          <a:p>
            <a:fld id="{4ADDBC43-B6AC-4015-BF5C-59FD13EDA753}" type="slidenum">
              <a:rPr lang="en-US" altLang="en-US"/>
              <a:pPr/>
              <a:t>‹#›</a:t>
            </a:fld>
            <a:endParaRPr lang="en-US" altLang="en-US"/>
          </a:p>
        </p:txBody>
      </p:sp>
    </p:spTree>
    <p:extLst>
      <p:ext uri="{BB962C8B-B14F-4D97-AF65-F5344CB8AC3E}">
        <p14:creationId xmlns:p14="http://schemas.microsoft.com/office/powerpoint/2010/main" val="150165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a:p>
        </p:txBody>
      </p:sp>
      <p:sp>
        <p:nvSpPr>
          <p:cNvPr id="6" name="Shape 13"/>
          <p:cNvSpPr txBox="1">
            <a:spLocks noGrp="1"/>
          </p:cNvSpPr>
          <p:nvPr>
            <p:ph type="dt" idx="13"/>
          </p:nvPr>
        </p:nvSpPr>
        <p:spPr>
          <a:ln/>
        </p:spPr>
        <p:txBody>
          <a:bodyPr/>
          <a:lstStyle>
            <a:lvl1pPr>
              <a:defRPr/>
            </a:lvl1pPr>
          </a:lstStyle>
          <a:p>
            <a:endParaRPr lang="en-US" altLang="en-US"/>
          </a:p>
        </p:txBody>
      </p:sp>
      <p:sp>
        <p:nvSpPr>
          <p:cNvPr id="7" name="Shape 14"/>
          <p:cNvSpPr txBox="1">
            <a:spLocks noGrp="1"/>
          </p:cNvSpPr>
          <p:nvPr>
            <p:ph type="sldNum" idx="14"/>
          </p:nvPr>
        </p:nvSpPr>
        <p:spPr>
          <a:ln/>
        </p:spPr>
        <p:txBody>
          <a:bodyPr/>
          <a:lstStyle>
            <a:lvl1pPr>
              <a:defRPr/>
            </a:lvl1pPr>
          </a:lstStyle>
          <a:p>
            <a:fld id="{14BC850D-DBED-4A5A-AA51-04B83CFD1772}" type="slidenum">
              <a:rPr lang="en-US" altLang="en-US"/>
              <a:pPr/>
              <a:t>‹#›</a:t>
            </a:fld>
            <a:endParaRPr lang="en-US" altLang="en-US"/>
          </a:p>
        </p:txBody>
      </p:sp>
    </p:spTree>
    <p:extLst>
      <p:ext uri="{BB962C8B-B14F-4D97-AF65-F5344CB8AC3E}">
        <p14:creationId xmlns:p14="http://schemas.microsoft.com/office/powerpoint/2010/main" val="68591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a:p>
        </p:txBody>
      </p:sp>
      <p:sp>
        <p:nvSpPr>
          <p:cNvPr id="5" name="Shape 13"/>
          <p:cNvSpPr txBox="1">
            <a:spLocks noGrp="1"/>
          </p:cNvSpPr>
          <p:nvPr>
            <p:ph type="dt" idx="13"/>
          </p:nvPr>
        </p:nvSpPr>
        <p:spPr>
          <a:ln/>
        </p:spPr>
        <p:txBody>
          <a:bodyPr/>
          <a:lstStyle>
            <a:lvl1pPr>
              <a:defRPr/>
            </a:lvl1pPr>
          </a:lstStyle>
          <a:p>
            <a:endParaRPr lang="en-US" altLang="en-US"/>
          </a:p>
        </p:txBody>
      </p:sp>
      <p:sp>
        <p:nvSpPr>
          <p:cNvPr id="6" name="Shape 14"/>
          <p:cNvSpPr txBox="1">
            <a:spLocks noGrp="1"/>
          </p:cNvSpPr>
          <p:nvPr>
            <p:ph type="sldNum" idx="14"/>
          </p:nvPr>
        </p:nvSpPr>
        <p:spPr>
          <a:ln/>
        </p:spPr>
        <p:txBody>
          <a:bodyPr/>
          <a:lstStyle>
            <a:lvl1pPr>
              <a:defRPr/>
            </a:lvl1pPr>
          </a:lstStyle>
          <a:p>
            <a:fld id="{7ECD1AE8-0516-4496-A1AE-00F4E72C3E87}" type="slidenum">
              <a:rPr lang="en-US" altLang="en-US"/>
              <a:pPr/>
              <a:t>‹#›</a:t>
            </a:fld>
            <a:endParaRPr lang="en-US" altLang="en-US"/>
          </a:p>
        </p:txBody>
      </p:sp>
    </p:spTree>
    <p:extLst>
      <p:ext uri="{BB962C8B-B14F-4D97-AF65-F5344CB8AC3E}">
        <p14:creationId xmlns:p14="http://schemas.microsoft.com/office/powerpoint/2010/main" val="3581949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a:p>
        </p:txBody>
      </p:sp>
      <p:sp>
        <p:nvSpPr>
          <p:cNvPr id="4" name="Shape 13"/>
          <p:cNvSpPr txBox="1">
            <a:spLocks noGrp="1"/>
          </p:cNvSpPr>
          <p:nvPr>
            <p:ph type="dt" idx="13"/>
          </p:nvPr>
        </p:nvSpPr>
        <p:spPr>
          <a:ln/>
        </p:spPr>
        <p:txBody>
          <a:bodyPr/>
          <a:lstStyle>
            <a:lvl1pPr>
              <a:defRPr/>
            </a:lvl1pPr>
          </a:lstStyle>
          <a:p>
            <a:endParaRPr lang="en-US" altLang="en-US"/>
          </a:p>
        </p:txBody>
      </p:sp>
      <p:sp>
        <p:nvSpPr>
          <p:cNvPr id="5" name="Shape 14"/>
          <p:cNvSpPr txBox="1">
            <a:spLocks noGrp="1"/>
          </p:cNvSpPr>
          <p:nvPr>
            <p:ph type="sldNum" idx="14"/>
          </p:nvPr>
        </p:nvSpPr>
        <p:spPr>
          <a:ln/>
        </p:spPr>
        <p:txBody>
          <a:bodyPr/>
          <a:lstStyle>
            <a:lvl1pPr>
              <a:defRPr/>
            </a:lvl1pPr>
          </a:lstStyle>
          <a:p>
            <a:fld id="{F48F5DB3-6805-43B3-B806-FDFCE306B236}" type="slidenum">
              <a:rPr lang="en-US" altLang="en-US"/>
              <a:pPr/>
              <a:t>‹#›</a:t>
            </a:fld>
            <a:endParaRPr lang="en-US" altLang="en-US"/>
          </a:p>
        </p:txBody>
      </p:sp>
    </p:spTree>
    <p:extLst>
      <p:ext uri="{BB962C8B-B14F-4D97-AF65-F5344CB8AC3E}">
        <p14:creationId xmlns:p14="http://schemas.microsoft.com/office/powerpoint/2010/main" val="2180954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dirty="0"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B523E603-A42B-40F9-BD15-2BB55EB1A9F5}" type="slidenum">
              <a:rPr lang="en-US" altLang="en-US"/>
              <a:pPr/>
              <a:t>‹#›</a:t>
            </a:fld>
            <a:endParaRPr lang="en-US" altLang="en-US"/>
          </a:p>
        </p:txBody>
      </p:sp>
      <p:pic>
        <p:nvPicPr>
          <p:cNvPr id="1031" name="Shape 15" descr="Pearson Logo"/>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p:cNvSpPr txBox="1">
            <a:spLocks/>
          </p:cNvSpPr>
          <p:nvPr userDrawn="1"/>
        </p:nvSpPr>
        <p:spPr>
          <a:xfrm>
            <a:off x="2640013" y="6461125"/>
            <a:ext cx="6046787" cy="228600"/>
          </a:xfrm>
          <a:prstGeom prst="rect">
            <a:avLst/>
          </a:prstGeom>
        </p:spPr>
        <p:txBody>
          <a:bodyPr anchor="ctr"/>
          <a:lst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2017, 2015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06" r:id="rId7"/>
    <p:sldLayoutId id="2147483707" r:id="rId8"/>
    <p:sldLayoutId id="2147483708" r:id="rId9"/>
    <p:sldLayoutId id="2147483709" r:id="rId10"/>
    <p:sldLayoutId id="2147483716" r:id="rId11"/>
    <p:sldLayoutId id="2147483717" r:id="rId12"/>
    <p:sldLayoutId id="2147483718" r:id="rId13"/>
    <p:sldLayoutId id="2147483719" r:id="rId1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01E2E053-0657-4860-A39D-CF4D358572C8}" type="slidenum">
              <a:rPr lang="en-US" altLang="en-US"/>
              <a:pPr/>
              <a:t>‹#›</a:t>
            </a:fld>
            <a:endParaRPr lang="en-US" altLang="en-US"/>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20" r:id="rId1"/>
    <p:sldLayoutId id="2147483721"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pixlr.com/editor"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hyperlink" Target="http://picasa.google.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g"/><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4</a:t>
            </a:r>
            <a:endParaRPr lang="en-US" b="1" dirty="0">
              <a:latin typeface="+mn-lt"/>
            </a:endParaRPr>
          </a:p>
        </p:txBody>
      </p:sp>
      <p:sp>
        <p:nvSpPr>
          <p:cNvPr id="5" name="Text Placeholder 4"/>
          <p:cNvSpPr>
            <a:spLocks noGrp="1"/>
          </p:cNvSpPr>
          <p:nvPr>
            <p:ph type="body" idx="3"/>
          </p:nvPr>
        </p:nvSpPr>
        <p:spPr>
          <a:xfrm>
            <a:off x="4773168" y="3114461"/>
            <a:ext cx="3913631" cy="841313"/>
          </a:xfrm>
        </p:spPr>
        <p:txBody>
          <a:bodyPr/>
          <a:lstStyle/>
          <a:p>
            <a:pPr algn="ctr"/>
            <a:r>
              <a:rPr lang="en-US" dirty="0">
                <a:latin typeface="+mn-lt"/>
              </a:rPr>
              <a:t>Visual Elements and Graphics</a:t>
            </a:r>
            <a:endParaRPr lang="en-US" dirty="0">
              <a:latin typeface="+mn-lt"/>
              <a:cs typeface="Arial" panose="020B0604020202020204" pitchFamily="34" charset="0"/>
            </a:endParaRP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83606" y="6455703"/>
            <a:ext cx="6013132" cy="250889"/>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2017, 2015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11" name="TextBox 10"/>
          <p:cNvSpPr txBox="1"/>
          <p:nvPr/>
        </p:nvSpPr>
        <p:spPr>
          <a:xfrm>
            <a:off x="5287992" y="4528868"/>
            <a:ext cx="3398807"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21826622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74"/>
            <a:ext cx="8229600" cy="1231076"/>
          </a:xfrm>
        </p:spPr>
        <p:txBody>
          <a:bodyPr>
            <a:spAutoFit/>
          </a:bodyPr>
          <a:lstStyle/>
          <a:p>
            <a:pPr eaLnBrk="1" fontAlgn="auto" hangingPunct="1">
              <a:spcBef>
                <a:spcPct val="0"/>
              </a:spcBef>
              <a:spcAft>
                <a:spcPts val="0"/>
              </a:spcAft>
              <a:buClrTx/>
              <a:defRPr/>
            </a:pPr>
            <a:r>
              <a:rPr lang="en-IN" kern="1200" spc="-50" dirty="0">
                <a:latin typeface="Times New Roman" panose="02020603050405020304" pitchFamily="18" charset="0"/>
                <a:ea typeface="+mj-ea"/>
                <a:cs typeface="+mj-cs"/>
              </a:rPr>
              <a:t>Configure Padding on Specific Sides of an Element</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057650" cy="2800736"/>
          </a:xfrm>
        </p:spPr>
        <p:txBody>
          <a:bodyPr wrap="square">
            <a:spAutoFit/>
          </a:bodyPr>
          <a:lstStyle/>
          <a:p>
            <a:pPr marL="0" indent="0" eaLnBrk="1" hangingPunct="1">
              <a:buNone/>
              <a:defRPr/>
            </a:pPr>
            <a:r>
              <a:rPr lang="en-US" altLang="en-US" sz="2000" kern="1200" dirty="0">
                <a:solidFill>
                  <a:srgbClr val="000000"/>
                </a:solidFill>
                <a:latin typeface="Arial (Body)"/>
                <a:ea typeface="+mn-ea"/>
                <a:cs typeface="+mn-cs"/>
              </a:rPr>
              <a:t>Use </a:t>
            </a:r>
            <a:r>
              <a:rPr lang="en-US" altLang="en-US" sz="20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000" kern="1200" dirty="0" smtClean="0">
                <a:solidFill>
                  <a:srgbClr val="000000"/>
                </a:solidFill>
                <a:latin typeface="Arial (Body)"/>
                <a:ea typeface="+mn-ea"/>
                <a:cs typeface="+mn-cs"/>
              </a:rPr>
              <a:t>S to </a:t>
            </a:r>
            <a:r>
              <a:rPr lang="en-US" altLang="en-US" sz="2000" kern="1200" dirty="0">
                <a:solidFill>
                  <a:srgbClr val="000000"/>
                </a:solidFill>
                <a:latin typeface="Arial (Body)"/>
                <a:ea typeface="+mn-ea"/>
                <a:cs typeface="+mn-cs"/>
              </a:rPr>
              <a:t>configure padding on one or more sides of an element</a:t>
            </a:r>
          </a:p>
          <a:p>
            <a:pPr eaLnBrk="1" hangingPunct="1">
              <a:buFont typeface="Arial" panose="020B0604020202020204" pitchFamily="34" charset="0"/>
              <a:buChar char="•"/>
              <a:defRPr/>
            </a:pPr>
            <a:r>
              <a:rPr lang="en-US" altLang="en-US" sz="2000" kern="1200" dirty="0">
                <a:solidFill>
                  <a:srgbClr val="000000"/>
                </a:solidFill>
                <a:latin typeface="Arial (Body)"/>
                <a:ea typeface="+mn-ea"/>
                <a:cs typeface="+mn-cs"/>
              </a:rPr>
              <a:t>padding-bottom</a:t>
            </a:r>
          </a:p>
          <a:p>
            <a:pPr eaLnBrk="1" hangingPunct="1">
              <a:buFont typeface="Arial" panose="020B0604020202020204" pitchFamily="34" charset="0"/>
              <a:buChar char="•"/>
              <a:defRPr/>
            </a:pPr>
            <a:r>
              <a:rPr lang="en-US" altLang="en-US" sz="2000" kern="1200" dirty="0">
                <a:solidFill>
                  <a:srgbClr val="000000"/>
                </a:solidFill>
                <a:latin typeface="Arial (Body)"/>
                <a:ea typeface="+mn-ea"/>
                <a:cs typeface="+mn-cs"/>
              </a:rPr>
              <a:t>padding-left</a:t>
            </a:r>
          </a:p>
          <a:p>
            <a:pPr eaLnBrk="1"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padding-right</a:t>
            </a:r>
            <a:endParaRPr lang="en-US" altLang="en-US" sz="2000" kern="1200" dirty="0">
              <a:solidFill>
                <a:srgbClr val="000000"/>
              </a:solidFill>
              <a:latin typeface="Arial (Body)"/>
              <a:ea typeface="+mn-ea"/>
              <a:cs typeface="+mn-cs"/>
            </a:endParaRPr>
          </a:p>
          <a:p>
            <a:pPr eaLnBrk="1" hangingPunct="1">
              <a:buFont typeface="Arial" panose="020B0604020202020204" pitchFamily="34" charset="0"/>
              <a:buChar char="•"/>
              <a:defRPr/>
            </a:pPr>
            <a:r>
              <a:rPr lang="en-US" altLang="en-US" sz="2000" kern="1200" dirty="0" smtClean="0">
                <a:solidFill>
                  <a:srgbClr val="000000"/>
                </a:solidFill>
                <a:latin typeface="Arial (Body)"/>
                <a:ea typeface="+mn-ea"/>
                <a:cs typeface="+mn-cs"/>
              </a:rPr>
              <a:t>padding-top</a:t>
            </a:r>
            <a:endParaRPr lang="en-US" altLang="en-US" sz="2000" kern="1200" dirty="0">
              <a:solidFill>
                <a:srgbClr val="000000"/>
              </a:solidFill>
              <a:latin typeface="Arial (Body)"/>
              <a:ea typeface="+mn-ea"/>
              <a:cs typeface="+mn-cs"/>
            </a:endParaRPr>
          </a:p>
        </p:txBody>
      </p:sp>
      <p:pic>
        <p:nvPicPr>
          <p:cNvPr id="7" name="Picture 6" descr="Computer code has 5 lines. the lines read as follows. line 1. h 2 left brace border colon 2 p x solid hash f f 0 0 0 0 semicolon. line 2, indented once. background hyphen color colon hash c c c c c c semicolon. line 3, indented once. padding hyphen left colon 5 p x. line 4, indented once padding hyphen bottom colon 10 p d. line 5, indented once. padding hyphen top colon 10 p x semicolon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292" y="4485205"/>
            <a:ext cx="3654558" cy="1780250"/>
          </a:xfrm>
          <a:prstGeom prst="rect">
            <a:avLst/>
          </a:prstGeom>
        </p:spPr>
      </p:pic>
      <p:pic>
        <p:nvPicPr>
          <p:cNvPr id="5" name="Picture 2" descr="A firefox browser shows configure padding on an element."/>
          <p:cNvPicPr>
            <a:picLocks noChangeAspect="1" noChangeArrowheads="1"/>
          </p:cNvPicPr>
          <p:nvPr/>
        </p:nvPicPr>
        <p:blipFill>
          <a:blip r:embed="rId3"/>
          <a:srcRect/>
          <a:stretch>
            <a:fillRect/>
          </a:stretch>
        </p:blipFill>
        <p:spPr bwMode="auto">
          <a:xfrm>
            <a:off x="4686300" y="2257618"/>
            <a:ext cx="4000500" cy="1485900"/>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74"/>
            <a:ext cx="8229600" cy="123107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Padding Property Shorthand: Two Values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77352"/>
          </a:xfrm>
        </p:spPr>
        <p:txBody>
          <a:bodyPr>
            <a:spAutoFit/>
          </a:bodyPr>
          <a:lstStyle/>
          <a:p>
            <a:pPr marL="0" indent="0" eaLnBrk="1" hangingPunct="1">
              <a:buNone/>
              <a:defRPr/>
            </a:pPr>
            <a:r>
              <a:rPr lang="en-US" altLang="en-US" sz="2400" kern="1200" dirty="0" smtClean="0">
                <a:solidFill>
                  <a:srgbClr val="000000"/>
                </a:solidFill>
                <a:latin typeface="Arial (Body)"/>
                <a:ea typeface="+mn-ea"/>
                <a:cs typeface="+mn-cs"/>
              </a:rPr>
              <a:t>Two numeric values or percentages</a:t>
            </a:r>
          </a:p>
          <a:p>
            <a:pPr eaLnBrk="1" hangingPunct="1">
              <a:buFont typeface="Arial" panose="020B0604020202020204" pitchFamily="34" charset="0"/>
              <a:buChar char="•"/>
              <a:defRPr/>
            </a:pPr>
            <a:r>
              <a:rPr lang="en-US" altLang="en-US" sz="2400" kern="1200" dirty="0" smtClean="0">
                <a:solidFill>
                  <a:srgbClr val="000000"/>
                </a:solidFill>
                <a:latin typeface="Arial (Body)"/>
                <a:ea typeface="+mn-ea"/>
                <a:cs typeface="+mn-cs"/>
              </a:rPr>
              <a:t>first value configures top and bottom padding</a:t>
            </a:r>
          </a:p>
          <a:p>
            <a:pPr eaLnBrk="1" hangingPunct="1">
              <a:buFont typeface="Arial" panose="020B0604020202020204" pitchFamily="34" charset="0"/>
              <a:buChar char="•"/>
              <a:defRPr/>
            </a:pPr>
            <a:r>
              <a:rPr lang="en-US" altLang="en-US" sz="2400" kern="1200" dirty="0" smtClean="0">
                <a:solidFill>
                  <a:srgbClr val="000000"/>
                </a:solidFill>
                <a:latin typeface="Arial (Body)"/>
                <a:ea typeface="+mn-ea"/>
                <a:cs typeface="+mn-cs"/>
              </a:rPr>
              <a:t>the second value configures left and right padding</a:t>
            </a:r>
          </a:p>
        </p:txBody>
      </p:sp>
      <p:pic>
        <p:nvPicPr>
          <p:cNvPr id="7" name="Picture 6" descr="Computer code has 4 lines. the lines read as follows. line 1. h 2 left brace border colon 2 p x solid hash f f 0 0 0 0 semicolon. line 2, indented once. background hyphen color colon has c c c c c c semicolon. line 3, indented once. padding colon 20 p x, 10 p x semicolon. line 4,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77" y="4138781"/>
            <a:ext cx="3777836" cy="1561014"/>
          </a:xfrm>
          <a:prstGeom prst="rect">
            <a:avLst/>
          </a:prstGeom>
        </p:spPr>
      </p:pic>
      <p:pic>
        <p:nvPicPr>
          <p:cNvPr id="5" name="Picture 3" descr="A firefox browser shows configure padding on an element."/>
          <p:cNvPicPr>
            <a:picLocks noChangeAspect="1" noChangeArrowheads="1"/>
          </p:cNvPicPr>
          <p:nvPr/>
        </p:nvPicPr>
        <p:blipFill>
          <a:blip r:embed="rId3"/>
          <a:srcRect/>
          <a:stretch>
            <a:fillRect/>
          </a:stretch>
        </p:blipFill>
        <p:spPr bwMode="auto">
          <a:xfrm>
            <a:off x="4626009" y="3510599"/>
            <a:ext cx="4060791" cy="1620142"/>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574"/>
            <a:ext cx="8229600" cy="123107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Padding Property Shorthand: Four Values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054104"/>
          </a:xfrm>
        </p:spPr>
        <p:txBody>
          <a:bodyPr wrap="square">
            <a:spAutoFit/>
          </a:bodyPr>
          <a:lstStyle/>
          <a:p>
            <a:pPr marL="0" indent="0" eaLnBrk="1" fontAlgn="auto" hangingPunct="1">
              <a:buNone/>
              <a:defRPr/>
            </a:pPr>
            <a:r>
              <a:rPr lang="en-US" sz="2200" kern="1200" dirty="0">
                <a:solidFill>
                  <a:srgbClr val="000000"/>
                </a:solidFill>
                <a:latin typeface="Arial (Body)"/>
                <a:ea typeface="+mn-ea"/>
                <a:cs typeface="+mn-cs"/>
              </a:rPr>
              <a:t>Four numeric </a:t>
            </a:r>
            <a:r>
              <a:rPr lang="en-US" sz="2200" kern="1200" dirty="0" smtClean="0">
                <a:solidFill>
                  <a:srgbClr val="000000"/>
                </a:solidFill>
                <a:latin typeface="Arial (Body)"/>
                <a:ea typeface="+mn-ea"/>
                <a:cs typeface="+mn-cs"/>
              </a:rPr>
              <a:t>values </a:t>
            </a:r>
            <a:r>
              <a:rPr lang="en-US" sz="2200" kern="1200" dirty="0">
                <a:solidFill>
                  <a:srgbClr val="000000"/>
                </a:solidFill>
                <a:latin typeface="Arial (Body)"/>
                <a:ea typeface="+mn-ea"/>
                <a:cs typeface="+mn-cs"/>
              </a:rPr>
              <a:t>or percentages</a:t>
            </a:r>
          </a:p>
          <a:p>
            <a:pPr eaLnBrk="1" fontAlgn="auto" hangingPunct="1">
              <a:buFont typeface="Arial" panose="020B0604020202020204" pitchFamily="34" charset="0"/>
              <a:buChar char="•"/>
              <a:defRPr/>
            </a:pPr>
            <a:r>
              <a:rPr lang="en-US" sz="2200" kern="1200" dirty="0">
                <a:solidFill>
                  <a:srgbClr val="000000"/>
                </a:solidFill>
                <a:latin typeface="Arial (Body)"/>
                <a:ea typeface="+mn-ea"/>
                <a:cs typeface="+mn-cs"/>
              </a:rPr>
              <a:t>Configure top, right, </a:t>
            </a:r>
            <a:r>
              <a:rPr lang="en-US" sz="2200" kern="1200" dirty="0" smtClean="0">
                <a:solidFill>
                  <a:srgbClr val="000000"/>
                </a:solidFill>
                <a:latin typeface="Arial (Body)"/>
                <a:ea typeface="+mn-ea"/>
                <a:cs typeface="+mn-cs"/>
              </a:rPr>
              <a:t>bottom, </a:t>
            </a:r>
            <a:r>
              <a:rPr lang="en-US" sz="2200" kern="1200" dirty="0">
                <a:solidFill>
                  <a:srgbClr val="000000"/>
                </a:solidFill>
                <a:latin typeface="Arial (Body)"/>
                <a:ea typeface="+mn-ea"/>
                <a:cs typeface="+mn-cs"/>
              </a:rPr>
              <a:t>and left </a:t>
            </a:r>
            <a:r>
              <a:rPr lang="en-US" sz="2200" kern="1200" dirty="0" smtClean="0">
                <a:solidFill>
                  <a:srgbClr val="000000"/>
                </a:solidFill>
                <a:latin typeface="Arial (Body)"/>
                <a:ea typeface="+mn-ea"/>
                <a:cs typeface="+mn-cs"/>
              </a:rPr>
              <a:t>padding</a:t>
            </a:r>
            <a:endParaRPr lang="en-US" sz="2200" kern="1200" dirty="0">
              <a:solidFill>
                <a:srgbClr val="000000"/>
              </a:solidFill>
              <a:latin typeface="Arial (Body)"/>
              <a:ea typeface="+mn-ea"/>
              <a:cs typeface="+mn-cs"/>
            </a:endParaRPr>
          </a:p>
        </p:txBody>
      </p:sp>
      <p:pic>
        <p:nvPicPr>
          <p:cNvPr id="7" name="Picture 6" descr="Computer code has 4 lines. the lines read as follows. line 1. h 2 left brace border colon 2 p x solid hash f f 0 0 0 0 semicolon. line 2, indented once. background hyphen color colon has c c c c c c semicolon. line 3, indented once. padding colon 30 p x, 10 p x, 5 p x, 20 p x semicolon. line 4,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032" y="2826732"/>
            <a:ext cx="4325934" cy="1626555"/>
          </a:xfrm>
          <a:prstGeom prst="rect">
            <a:avLst/>
          </a:prstGeom>
        </p:spPr>
      </p:pic>
      <p:pic>
        <p:nvPicPr>
          <p:cNvPr id="5" name="Picture 4" descr="A firefox browser shows configure padding on an element."/>
          <p:cNvPicPr>
            <a:picLocks noChangeAspect="1" noChangeArrowheads="1"/>
          </p:cNvPicPr>
          <p:nvPr/>
        </p:nvPicPr>
        <p:blipFill>
          <a:blip r:embed="rId3"/>
          <a:srcRect/>
          <a:stretch>
            <a:fillRect/>
          </a:stretch>
        </p:blipFill>
        <p:spPr bwMode="auto">
          <a:xfrm>
            <a:off x="2457165" y="4625716"/>
            <a:ext cx="4229669" cy="1638874"/>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Hands-On Practice</a:t>
            </a:r>
            <a:endParaRPr lang="en-US" kern="1200" spc="-50" dirty="0">
              <a:latin typeface="Times New Roman" panose="02020603050405020304" pitchFamily="18" charset="0"/>
              <a:ea typeface="+mj-ea"/>
              <a:cs typeface="+mj-cs"/>
            </a:endParaRPr>
          </a:p>
        </p:txBody>
      </p:sp>
      <p:pic>
        <p:nvPicPr>
          <p:cNvPr id="5" name="Picture 4" descr="Computer code has 6 lines. the lines read as follows. line 1. h 2 left brace background hyphen color colon hash AE A E D 4 semicolon. line 2, indented once. color colon hash 1 9 1 9 7 0 semicolon. line 3, indented once. font hyphen family colon Georgia comma double quote Times New Roman double quote comma serif semicolon. line 4, indented once. text hyphen  align colon center semicolon. line 5, indented once. border hyphen bottom colon 2 p x dashed hash 1 9 1 9 70 semicolon. line 6,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891" y="1494263"/>
            <a:ext cx="6141597" cy="1899463"/>
          </a:xfrm>
          <a:prstGeom prst="rect">
            <a:avLst/>
          </a:prstGeom>
        </p:spPr>
      </p:pic>
      <p:pic>
        <p:nvPicPr>
          <p:cNvPr id="34820" name="Picture 3" descr="The Trillium Media Design home page is displayed in Firefox with border and padding applied to it.&#10;The body of the message contains header, n a v, main, and footer elements as follows. The header contains an H 1 heading. The n a v element contains three hyper hyperlinks. The main element contains an h 2 heading, beneath which is some text and an unordered list. Beneath the list is another h 2 heading with some text. Beneath the text is contact information, with each element on a separate line. By applying the specified style rules, the H 1 heading has a 1 e m padding. The H 2 heading has a 2 p x midnight blue dashed bottom border. The footer has a thin solid lavender top border with 10 e m top padding and gray tex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6815" y="3575339"/>
            <a:ext cx="2675748" cy="281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4.1</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08321"/>
          </a:xfrm>
        </p:spPr>
        <p:txBody>
          <a:bodyPr wrap="square">
            <a:spAutoFit/>
          </a:bodyPr>
          <a:lstStyle/>
          <a:p>
            <a:pPr marL="429768" indent="-429768" eaLnBrk="1" fontAlgn="auto" hangingPunct="1">
              <a:spcAft>
                <a:spcPts val="0"/>
              </a:spcAft>
              <a:buFont typeface="+mj-lt"/>
              <a:buAutoNum type="arabicPeriod"/>
              <a:defRPr/>
            </a:pPr>
            <a:r>
              <a:rPr lang="en-US" sz="2200" dirty="0" smtClean="0">
                <a:solidFill>
                  <a:schemeClr val="tx1"/>
                </a:solidFill>
                <a:latin typeface="+mn-lt"/>
              </a:rPr>
              <a:t>Is </a:t>
            </a:r>
            <a:r>
              <a:rPr lang="en-US" sz="2200" dirty="0">
                <a:solidFill>
                  <a:schemeClr val="tx1"/>
                </a:solidFill>
                <a:latin typeface="+mn-lt"/>
              </a:rPr>
              <a:t>it reasonable to try to code a web page that looks exactly the same on every browser and every platform? Explain your answer</a:t>
            </a:r>
            <a:r>
              <a:rPr lang="en-US" sz="2200" dirty="0" smtClean="0">
                <a:solidFill>
                  <a:schemeClr val="tx1"/>
                </a:solidFill>
                <a:latin typeface="+mn-lt"/>
              </a:rPr>
              <a:t>.</a:t>
            </a:r>
            <a:endParaRPr lang="en-US" sz="2200" dirty="0">
              <a:solidFill>
                <a:schemeClr val="tx1"/>
              </a:solidFill>
              <a:latin typeface="+mn-lt"/>
            </a:endParaRPr>
          </a:p>
          <a:p>
            <a:pPr marL="429768" indent="-429768" eaLnBrk="1" fontAlgn="auto" hangingPunct="1">
              <a:spcAft>
                <a:spcPts val="0"/>
              </a:spcAft>
              <a:buFont typeface="+mj-lt"/>
              <a:buAutoNum type="arabicPeriod"/>
              <a:defRPr/>
            </a:pPr>
            <a:r>
              <a:rPr lang="en-US" sz="2200" dirty="0" smtClean="0">
                <a:solidFill>
                  <a:schemeClr val="tx1"/>
                </a:solidFill>
                <a:latin typeface="+mn-lt"/>
              </a:rPr>
              <a:t>When </a:t>
            </a:r>
            <a:r>
              <a:rPr lang="en-US" sz="2200" dirty="0">
                <a:solidFill>
                  <a:schemeClr val="tx1"/>
                </a:solidFill>
                <a:latin typeface="+mn-lt"/>
              </a:rPr>
              <a:t>a web page containing the style rules below </a:t>
            </a:r>
            <a:r>
              <a:rPr lang="en-US" sz="2200" dirty="0" smtClean="0">
                <a:solidFill>
                  <a:schemeClr val="tx1"/>
                </a:solidFill>
                <a:latin typeface="+mn-lt"/>
              </a:rPr>
              <a:t>is rendered </a:t>
            </a:r>
            <a:r>
              <a:rPr lang="en-US" sz="2200" dirty="0">
                <a:solidFill>
                  <a:schemeClr val="tx1"/>
                </a:solidFill>
                <a:latin typeface="+mn-lt"/>
              </a:rPr>
              <a:t>in a browser, the border does not display. </a:t>
            </a:r>
            <a:r>
              <a:rPr lang="en-US" sz="2200" dirty="0" smtClean="0">
                <a:solidFill>
                  <a:schemeClr val="tx1"/>
                </a:solidFill>
                <a:latin typeface="+mn-lt"/>
              </a:rPr>
              <a:t>Describe </a:t>
            </a:r>
            <a:r>
              <a:rPr lang="en-US" sz="2200" dirty="0">
                <a:solidFill>
                  <a:schemeClr val="tx1"/>
                </a:solidFill>
                <a:latin typeface="+mn-lt"/>
              </a:rPr>
              <a:t>what is incorrect with the following code</a:t>
            </a:r>
            <a:r>
              <a:rPr lang="en-US" sz="2200" dirty="0" smtClean="0">
                <a:solidFill>
                  <a:schemeClr val="tx1"/>
                </a:solidFill>
                <a:latin typeface="+mn-lt"/>
              </a:rPr>
              <a:t>:</a:t>
            </a:r>
          </a:p>
        </p:txBody>
      </p:sp>
      <p:pic>
        <p:nvPicPr>
          <p:cNvPr id="5" name="Picture 4" descr="Computer code has three lines. the lines read as follows. line 1, h 2 left brace background hyphen color colon hash f f 0 0 0 0. line 2, indented once. border hyphen top colon thin solid hash  0 0 0 0 0 0. line 3,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538" y="4080694"/>
            <a:ext cx="4410923" cy="1140240"/>
          </a:xfrm>
          <a:prstGeom prst="rect">
            <a:avLst/>
          </a:prstGeom>
        </p:spPr>
      </p:pic>
      <p:sp>
        <p:nvSpPr>
          <p:cNvPr id="4" name="Text Placeholder 3"/>
          <p:cNvSpPr>
            <a:spLocks noGrp="1"/>
          </p:cNvSpPr>
          <p:nvPr>
            <p:ph type="body" idx="2"/>
          </p:nvPr>
        </p:nvSpPr>
        <p:spPr>
          <a:xfrm>
            <a:off x="457200" y="5223696"/>
            <a:ext cx="8229600" cy="1094971"/>
          </a:xfrm>
        </p:spPr>
        <p:txBody>
          <a:bodyPr/>
          <a:lstStyle/>
          <a:p>
            <a:pPr marL="432000" indent="-432000">
              <a:buFont typeface="+mj-lt"/>
              <a:buAutoNum type="arabicPeriod" startAt="3"/>
            </a:pPr>
            <a:r>
              <a:rPr lang="en-US" sz="2200" kern="1200" dirty="0" smtClean="0">
                <a:solidFill>
                  <a:srgbClr val="000000"/>
                </a:solidFill>
                <a:latin typeface="Arial (Body)"/>
              </a:rPr>
              <a:t>True </a:t>
            </a:r>
            <a:r>
              <a:rPr lang="en-US" sz="2200" kern="1200" dirty="0">
                <a:solidFill>
                  <a:srgbClr val="000000"/>
                </a:solidFill>
                <a:latin typeface="Arial (Body)"/>
              </a:rPr>
              <a:t>or False? C</a:t>
            </a:r>
            <a:r>
              <a:rPr lang="en-US" sz="100" kern="1200" dirty="0">
                <a:solidFill>
                  <a:srgbClr val="000000"/>
                </a:solidFill>
                <a:latin typeface="Arial (Body)"/>
              </a:rPr>
              <a:t> </a:t>
            </a:r>
            <a:r>
              <a:rPr lang="en-US" sz="2200" kern="1200" dirty="0">
                <a:solidFill>
                  <a:srgbClr val="000000"/>
                </a:solidFill>
                <a:latin typeface="Arial (Body)"/>
              </a:rPr>
              <a:t>S</a:t>
            </a:r>
            <a:r>
              <a:rPr lang="en-US" sz="100" kern="1200" dirty="0">
                <a:solidFill>
                  <a:srgbClr val="000000"/>
                </a:solidFill>
                <a:latin typeface="Arial (Body)"/>
              </a:rPr>
              <a:t> </a:t>
            </a:r>
            <a:r>
              <a:rPr lang="en-US" sz="2200" kern="1200" dirty="0">
                <a:solidFill>
                  <a:srgbClr val="000000"/>
                </a:solidFill>
                <a:latin typeface="Arial (Body)"/>
              </a:rPr>
              <a:t>S can be used to configure visual elements such as rectangular shapes and lines on web </a:t>
            </a:r>
            <a:r>
              <a:rPr lang="en-US" sz="2200" kern="1200" dirty="0" smtClean="0">
                <a:solidFill>
                  <a:srgbClr val="000000"/>
                </a:solidFill>
                <a:latin typeface="Arial (Body)"/>
              </a:rPr>
              <a:t>pages</a:t>
            </a:r>
            <a:endParaRPr lang="en-US" sz="22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Types of Graphics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239044"/>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Graphic types commonly used on web pages:</a:t>
            </a:r>
          </a:p>
          <a:p>
            <a:pPr marL="256032" indent="-256032" eaLnBrk="1" hangingPunct="1">
              <a:defRPr/>
            </a:pPr>
            <a:r>
              <a:rPr lang="en-US" altLang="en-US" sz="2400" kern="1200" dirty="0" smtClean="0">
                <a:solidFill>
                  <a:srgbClr val="000000"/>
                </a:solidFill>
                <a:latin typeface="Arial (Body)"/>
                <a:ea typeface="+mn-ea"/>
                <a:cs typeface="+mn-cs"/>
              </a:rPr>
              <a:t>G</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I</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F</a:t>
            </a:r>
            <a:endParaRPr lang="en-US" altLang="en-US" sz="2400" kern="1200" dirty="0">
              <a:solidFill>
                <a:srgbClr val="000000"/>
              </a:solidFill>
              <a:latin typeface="Arial (Body)"/>
              <a:ea typeface="+mn-ea"/>
              <a:cs typeface="+mn-cs"/>
            </a:endParaRPr>
          </a:p>
          <a:p>
            <a:pPr marL="256032" indent="-256032" eaLnBrk="1" hangingPunct="1">
              <a:defRPr/>
            </a:pPr>
            <a:r>
              <a:rPr lang="en-US" altLang="en-US" sz="2400" kern="1200" dirty="0" smtClean="0">
                <a:solidFill>
                  <a:srgbClr val="000000"/>
                </a:solidFill>
                <a:latin typeface="Arial (Body)"/>
                <a:ea typeface="+mn-ea"/>
                <a:cs typeface="+mn-cs"/>
              </a:rPr>
              <a:t>J</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P</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G</a:t>
            </a:r>
            <a:endParaRPr lang="en-US" altLang="en-US" sz="2400" kern="1200" dirty="0">
              <a:solidFill>
                <a:srgbClr val="000000"/>
              </a:solidFill>
              <a:latin typeface="Arial (Body)"/>
              <a:ea typeface="+mn-ea"/>
              <a:cs typeface="+mn-cs"/>
            </a:endParaRPr>
          </a:p>
          <a:p>
            <a:pPr marL="256032" indent="-256032" eaLnBrk="1" hangingPunct="1">
              <a:defRPr/>
            </a:pPr>
            <a:r>
              <a:rPr lang="en-US" altLang="en-US" sz="2400" kern="1200" dirty="0" smtClean="0">
                <a:solidFill>
                  <a:srgbClr val="000000"/>
                </a:solidFill>
                <a:latin typeface="Arial (Body)"/>
                <a:ea typeface="+mn-ea"/>
                <a:cs typeface="+mn-cs"/>
              </a:rPr>
              <a:t>P</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N</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G</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G</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I</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F</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5" name="Content Placeholder 4"/>
          <p:cNvSpPr>
            <a:spLocks noGrp="1"/>
          </p:cNvSpPr>
          <p:nvPr>
            <p:ph type="body" idx="1"/>
          </p:nvPr>
        </p:nvSpPr>
        <p:spPr>
          <a:xfrm>
            <a:off x="457200" y="1600200"/>
            <a:ext cx="4174918" cy="4525963"/>
          </a:xfrm>
        </p:spPr>
        <p:txBody>
          <a:bodyPr wrap="square">
            <a:spAutoFit/>
          </a:bodyPr>
          <a:lstStyle/>
          <a:p>
            <a:pPr marL="255651" indent="-255651" eaLnBrk="1" fontAlgn="auto" hangingPunct="1">
              <a:spcBef>
                <a:spcPts val="1500"/>
              </a:spcBef>
              <a:buClr>
                <a:srgbClr val="007FA3"/>
              </a:buClr>
              <a:buSzPct val="100000"/>
              <a:buFont typeface="Arial" panose="020B0604020202020204" pitchFamily="34" charset="0"/>
              <a:buChar char="•"/>
              <a:defRPr/>
            </a:pPr>
            <a:r>
              <a:rPr lang="en-US" sz="2200" kern="1200" dirty="0">
                <a:latin typeface="Arial (Body)"/>
                <a:ea typeface="+mn-ea"/>
                <a:cs typeface="+mn-cs"/>
                <a:sym typeface="Arial"/>
              </a:rPr>
              <a:t>Graphics Interchange Format</a:t>
            </a:r>
          </a:p>
          <a:p>
            <a:pPr marL="255651" indent="-255651" eaLnBrk="1" fontAlgn="auto" hangingPunct="1">
              <a:spcBef>
                <a:spcPts val="1500"/>
              </a:spcBef>
              <a:buClr>
                <a:srgbClr val="007FA3"/>
              </a:buClr>
              <a:buSzPct val="100000"/>
              <a:buFont typeface="Arial" panose="020B0604020202020204" pitchFamily="34" charset="0"/>
              <a:buChar char="•"/>
              <a:defRPr/>
            </a:pPr>
            <a:r>
              <a:rPr lang="en-US" sz="2200" kern="1200" dirty="0">
                <a:latin typeface="Arial (Body)"/>
                <a:ea typeface="+mn-ea"/>
                <a:cs typeface="+mn-cs"/>
                <a:sym typeface="Arial"/>
              </a:rPr>
              <a:t>Best used for line art and logos</a:t>
            </a:r>
          </a:p>
          <a:p>
            <a:pPr marL="255651" indent="-255651" eaLnBrk="1" fontAlgn="auto" hangingPunct="1">
              <a:spcBef>
                <a:spcPts val="1500"/>
              </a:spcBef>
              <a:buClr>
                <a:srgbClr val="007FA3"/>
              </a:buClr>
              <a:buSzPct val="100000"/>
              <a:buFont typeface="Arial" panose="020B0604020202020204" pitchFamily="34" charset="0"/>
              <a:buChar char="•"/>
              <a:defRPr/>
            </a:pPr>
            <a:r>
              <a:rPr lang="en-US" sz="2200" kern="1200" dirty="0">
                <a:latin typeface="Arial (Body)"/>
                <a:ea typeface="+mn-ea"/>
                <a:cs typeface="+mn-cs"/>
                <a:sym typeface="Arial"/>
              </a:rPr>
              <a:t>Maximum of 256 colors</a:t>
            </a:r>
          </a:p>
          <a:p>
            <a:pPr marL="255651" indent="-255651" eaLnBrk="1" fontAlgn="auto" hangingPunct="1">
              <a:spcBef>
                <a:spcPts val="1500"/>
              </a:spcBef>
              <a:buClr>
                <a:srgbClr val="007FA3"/>
              </a:buClr>
              <a:buSzPct val="100000"/>
              <a:buFont typeface="Arial" panose="020B0604020202020204" pitchFamily="34" charset="0"/>
              <a:buChar char="•"/>
              <a:defRPr/>
            </a:pPr>
            <a:r>
              <a:rPr lang="en-US" sz="2200" kern="1200" dirty="0">
                <a:latin typeface="Arial (Body)"/>
                <a:ea typeface="+mn-ea"/>
                <a:cs typeface="+mn-cs"/>
                <a:sym typeface="Arial"/>
              </a:rPr>
              <a:t>One color can be configured as transparent</a:t>
            </a:r>
          </a:p>
          <a:p>
            <a:pPr marL="255651" indent="-255651" eaLnBrk="1" fontAlgn="auto" hangingPunct="1">
              <a:spcBef>
                <a:spcPts val="1500"/>
              </a:spcBef>
              <a:buClr>
                <a:srgbClr val="007FA3"/>
              </a:buClr>
              <a:buSzPct val="100000"/>
              <a:buFont typeface="Arial" panose="020B0604020202020204" pitchFamily="34" charset="0"/>
              <a:buChar char="•"/>
              <a:defRPr/>
            </a:pPr>
            <a:r>
              <a:rPr lang="en-US" sz="2200" kern="1200" dirty="0">
                <a:latin typeface="Arial (Body)"/>
                <a:ea typeface="+mn-ea"/>
                <a:cs typeface="+mn-cs"/>
                <a:sym typeface="Arial"/>
              </a:rPr>
              <a:t>Can be animated</a:t>
            </a:r>
          </a:p>
          <a:p>
            <a:pPr marL="255651" indent="-255651" eaLnBrk="1" fontAlgn="auto" hangingPunct="1">
              <a:spcBef>
                <a:spcPts val="1500"/>
              </a:spcBef>
              <a:buClr>
                <a:srgbClr val="007FA3"/>
              </a:buClr>
              <a:buSzPct val="100000"/>
              <a:buFont typeface="Arial" panose="020B0604020202020204" pitchFamily="34" charset="0"/>
              <a:buChar char="•"/>
              <a:defRPr/>
            </a:pPr>
            <a:r>
              <a:rPr lang="en-US" sz="2200" kern="1200" dirty="0">
                <a:latin typeface="Arial (Body)"/>
                <a:ea typeface="+mn-ea"/>
                <a:cs typeface="+mn-cs"/>
                <a:sym typeface="Arial"/>
              </a:rPr>
              <a:t>Uses lossless compression</a:t>
            </a:r>
          </a:p>
          <a:p>
            <a:pPr marL="255651" indent="-255651" eaLnBrk="1" fontAlgn="auto" hangingPunct="1">
              <a:spcBef>
                <a:spcPts val="1500"/>
              </a:spcBef>
              <a:buClr>
                <a:srgbClr val="007FA3"/>
              </a:buClr>
              <a:buSzPct val="100000"/>
              <a:buFont typeface="Arial" panose="020B0604020202020204" pitchFamily="34" charset="0"/>
              <a:buChar char="•"/>
              <a:defRPr/>
            </a:pPr>
            <a:r>
              <a:rPr lang="en-US" sz="2200" kern="1200" dirty="0">
                <a:latin typeface="Arial (Body)"/>
                <a:ea typeface="+mn-ea"/>
                <a:cs typeface="+mn-cs"/>
                <a:sym typeface="Arial"/>
              </a:rPr>
              <a:t>Can be interlaced</a:t>
            </a:r>
          </a:p>
        </p:txBody>
      </p:sp>
      <p:pic>
        <p:nvPicPr>
          <p:cNvPr id="7" name="Picture 6" descr="Comparison of transparent and nontransparent G I Fs. Two images are created with white text. One is saved as a G I F with transparency, and the other is saved as a G I F with a teal background and no transparency. Both images are placed on a web page with a blue background. The image with transparency shows the blue background surrounding the words in white. The image without transparency shows the words in white surrounded by the teal background, which then sits on top of the blue backgrou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964" y="1808418"/>
            <a:ext cx="4125020" cy="118297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spAutoFit/>
          </a:bodyPr>
          <a:lstStyle/>
          <a:p>
            <a:pPr eaLnBrk="1" fontAlgn="auto" hangingPunct="1">
              <a:lnSpc>
                <a:spcPct val="85000"/>
              </a:lnSpc>
              <a:spcBef>
                <a:spcPct val="0"/>
              </a:spcBef>
              <a:spcAft>
                <a:spcPts val="0"/>
              </a:spcAft>
              <a:buClrTx/>
              <a:defRPr/>
            </a:pPr>
            <a:r>
              <a:rPr lang="en-US" kern="1200" spc="-50" dirty="0" smtClean="0">
                <a:latin typeface="Times New Roman" panose="02020603050405020304" pitchFamily="18" charset="0"/>
                <a:ea typeface="+mj-ea"/>
                <a:cs typeface="+mj-cs"/>
              </a:rPr>
              <a:t>J</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P</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E</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G</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330931" cy="4662785"/>
          </a:xfrm>
        </p:spPr>
        <p:txBody>
          <a:bodyPr wrap="square">
            <a:spAutoFit/>
          </a:bodyPr>
          <a:lstStyle/>
          <a:p>
            <a:pPr marL="255651" indent="-255651" eaLnBrk="1" fontAlgn="auto" hangingPunct="1">
              <a:defRPr/>
            </a:pPr>
            <a:r>
              <a:rPr lang="en-US" sz="2400" kern="1200" dirty="0">
                <a:solidFill>
                  <a:srgbClr val="000000"/>
                </a:solidFill>
                <a:latin typeface="Arial (Body)"/>
                <a:ea typeface="+mn-ea"/>
                <a:cs typeface="+mn-cs"/>
              </a:rPr>
              <a:t>Joint Photographic Experts Group</a:t>
            </a:r>
          </a:p>
          <a:p>
            <a:pPr marL="255651" indent="-255651" eaLnBrk="1" fontAlgn="auto" hangingPunct="1">
              <a:defRPr/>
            </a:pPr>
            <a:r>
              <a:rPr lang="en-US" sz="2400" kern="1200" dirty="0">
                <a:solidFill>
                  <a:srgbClr val="000000"/>
                </a:solidFill>
                <a:latin typeface="Arial (Body)"/>
                <a:ea typeface="+mn-ea"/>
                <a:cs typeface="+mn-cs"/>
              </a:rPr>
              <a:t>Best used for photographs</a:t>
            </a:r>
          </a:p>
          <a:p>
            <a:pPr marL="255651" indent="-255651" eaLnBrk="1" fontAlgn="auto" hangingPunct="1">
              <a:defRPr/>
            </a:pPr>
            <a:r>
              <a:rPr lang="en-US" sz="2400" kern="1200" dirty="0">
                <a:solidFill>
                  <a:srgbClr val="000000"/>
                </a:solidFill>
                <a:latin typeface="Arial (Body)"/>
                <a:ea typeface="+mn-ea"/>
                <a:cs typeface="+mn-cs"/>
              </a:rPr>
              <a:t>Up to 16.7 million colors</a:t>
            </a:r>
          </a:p>
          <a:p>
            <a:pPr marL="255651" indent="-255651" eaLnBrk="1" fontAlgn="auto" hangingPunct="1">
              <a:defRPr/>
            </a:pPr>
            <a:r>
              <a:rPr lang="en-US" sz="2400" kern="1200" dirty="0">
                <a:solidFill>
                  <a:srgbClr val="000000"/>
                </a:solidFill>
                <a:latin typeface="Arial (Body)"/>
                <a:ea typeface="+mn-ea"/>
                <a:cs typeface="+mn-cs"/>
              </a:rPr>
              <a:t>Use lossy compression</a:t>
            </a:r>
          </a:p>
          <a:p>
            <a:pPr marL="255651" indent="-255651" eaLnBrk="1" fontAlgn="auto" hangingPunct="1">
              <a:defRPr/>
            </a:pPr>
            <a:r>
              <a:rPr lang="en-US" sz="2400" kern="1200" dirty="0">
                <a:solidFill>
                  <a:srgbClr val="000000"/>
                </a:solidFill>
                <a:latin typeface="Arial (Body)"/>
                <a:ea typeface="+mn-ea"/>
                <a:cs typeface="+mn-cs"/>
              </a:rPr>
              <a:t>Cannot be animated</a:t>
            </a:r>
          </a:p>
          <a:p>
            <a:pPr marL="255651" indent="-255651" eaLnBrk="1" fontAlgn="auto" hangingPunct="1">
              <a:defRPr/>
            </a:pPr>
            <a:r>
              <a:rPr lang="en-US" sz="2400" kern="1200" dirty="0">
                <a:solidFill>
                  <a:srgbClr val="000000"/>
                </a:solidFill>
                <a:latin typeface="Arial (Body)"/>
                <a:ea typeface="+mn-ea"/>
                <a:cs typeface="+mn-cs"/>
              </a:rPr>
              <a:t>Cannot be made transparent</a:t>
            </a:r>
          </a:p>
          <a:p>
            <a:pPr marL="255651" indent="-255651" eaLnBrk="1" fontAlgn="auto" hangingPunct="1">
              <a:defRPr/>
            </a:pPr>
            <a:r>
              <a:rPr lang="en-US" sz="2400" kern="1200" dirty="0">
                <a:solidFill>
                  <a:srgbClr val="000000"/>
                </a:solidFill>
                <a:latin typeface="Arial (Body)"/>
                <a:ea typeface="+mn-ea"/>
                <a:cs typeface="+mn-cs"/>
              </a:rPr>
              <a:t>Progressive J</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P</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E</a:t>
            </a:r>
            <a:r>
              <a:rPr lang="en-US" sz="100" kern="1200" dirty="0">
                <a:solidFill>
                  <a:srgbClr val="000000"/>
                </a:solidFill>
                <a:latin typeface="Arial (Body)"/>
                <a:ea typeface="+mn-ea"/>
                <a:cs typeface="+mn-cs"/>
              </a:rPr>
              <a:t> </a:t>
            </a:r>
            <a:r>
              <a:rPr lang="en-US" sz="2400" kern="1200" dirty="0">
                <a:solidFill>
                  <a:srgbClr val="000000"/>
                </a:solidFill>
                <a:latin typeface="Arial (Body)"/>
                <a:ea typeface="+mn-ea"/>
                <a:cs typeface="+mn-cs"/>
              </a:rPr>
              <a:t>G – similar to interlaced display</a:t>
            </a:r>
          </a:p>
        </p:txBody>
      </p:sp>
      <p:pic>
        <p:nvPicPr>
          <p:cNvPr id="5" name="Picture 7" descr="A J P E G image of a beach scene and distant mountains is saved at 80% quality, uses only 55 K B, and displays well on a web page."/>
          <p:cNvPicPr>
            <a:picLocks noChangeAspect="1" noChangeArrowheads="1"/>
          </p:cNvPicPr>
          <p:nvPr/>
        </p:nvPicPr>
        <p:blipFill>
          <a:blip r:embed="rId2"/>
          <a:srcRect/>
          <a:stretch>
            <a:fillRect/>
          </a:stretch>
        </p:blipFill>
        <p:spPr bwMode="auto">
          <a:xfrm>
            <a:off x="4946128" y="1633450"/>
            <a:ext cx="3740672" cy="27943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P</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N</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G</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662785"/>
          </a:xfrm>
        </p:spPr>
        <p:txBody>
          <a:bodyPr>
            <a:spAutoFit/>
          </a:bodyPr>
          <a:lstStyle/>
          <a:p>
            <a:pPr marL="255651" indent="-255651" eaLnBrk="1" fontAlgn="auto" hangingPunct="1">
              <a:tabLst/>
              <a:defRPr/>
            </a:pPr>
            <a:r>
              <a:rPr lang="en-US" altLang="en-US" sz="2400" kern="1200" dirty="0">
                <a:solidFill>
                  <a:srgbClr val="000000"/>
                </a:solidFill>
                <a:latin typeface="Arial (Body)"/>
                <a:ea typeface="+mn-ea"/>
                <a:cs typeface="+mn-cs"/>
              </a:rPr>
              <a:t>Portable Network Graphic</a:t>
            </a:r>
          </a:p>
          <a:p>
            <a:pPr marL="255651" indent="-255651" eaLnBrk="1" fontAlgn="auto" hangingPunct="1">
              <a:tabLst/>
              <a:defRPr/>
            </a:pPr>
            <a:r>
              <a:rPr lang="en-US" altLang="en-US" sz="2400" kern="1200" dirty="0">
                <a:solidFill>
                  <a:srgbClr val="000000"/>
                </a:solidFill>
                <a:latin typeface="Arial (Body)"/>
                <a:ea typeface="+mn-ea"/>
                <a:cs typeface="+mn-cs"/>
              </a:rPr>
              <a:t>Support millions of colors</a:t>
            </a:r>
          </a:p>
          <a:p>
            <a:pPr marL="255651" indent="-255651" eaLnBrk="1" fontAlgn="auto" hangingPunct="1">
              <a:tabLst/>
              <a:defRPr/>
            </a:pPr>
            <a:r>
              <a:rPr lang="en-US" altLang="en-US" sz="2400" kern="1200" dirty="0">
                <a:solidFill>
                  <a:srgbClr val="000000"/>
                </a:solidFill>
                <a:latin typeface="Arial (Body)"/>
                <a:ea typeface="+mn-ea"/>
                <a:cs typeface="+mn-cs"/>
              </a:rPr>
              <a:t>Support multiple levels of </a:t>
            </a:r>
            <a:r>
              <a:rPr lang="en-US" altLang="en-US" sz="2400" kern="1200" dirty="0" smtClean="0">
                <a:solidFill>
                  <a:srgbClr val="000000"/>
                </a:solidFill>
                <a:latin typeface="Arial (Body)"/>
                <a:ea typeface="+mn-ea"/>
                <a:cs typeface="+mn-cs"/>
              </a:rPr>
              <a:t>transparency </a:t>
            </a:r>
            <a:r>
              <a:rPr lang="en-US" altLang="en-US" sz="2400" b="1" kern="1200" dirty="0" smtClean="0">
                <a:solidFill>
                  <a:srgbClr val="000000"/>
                </a:solidFill>
                <a:latin typeface="Arial (Body)"/>
                <a:ea typeface="+mn-ea"/>
                <a:cs typeface="+mn-cs"/>
              </a:rPr>
              <a:t>(but </a:t>
            </a:r>
            <a:r>
              <a:rPr lang="en-US" altLang="en-US" sz="2400" b="1" kern="1200" dirty="0">
                <a:solidFill>
                  <a:srgbClr val="000000"/>
                </a:solidFill>
                <a:latin typeface="Arial (Body)"/>
                <a:ea typeface="+mn-ea"/>
                <a:cs typeface="+mn-cs"/>
              </a:rPr>
              <a:t>most browsers do not -- </a:t>
            </a:r>
            <a:r>
              <a:rPr lang="en-US" altLang="en-US" sz="2400" b="1" kern="1200" dirty="0" smtClean="0">
                <a:solidFill>
                  <a:srgbClr val="000000"/>
                </a:solidFill>
                <a:latin typeface="Arial (Body)"/>
                <a:ea typeface="+mn-ea"/>
                <a:cs typeface="+mn-cs"/>
              </a:rPr>
              <a:t>so </a:t>
            </a:r>
            <a:r>
              <a:rPr lang="en-US" altLang="en-US" sz="2400" b="1" kern="1200" dirty="0">
                <a:solidFill>
                  <a:srgbClr val="000000"/>
                </a:solidFill>
                <a:latin typeface="Arial (Body)"/>
                <a:ea typeface="+mn-ea"/>
                <a:cs typeface="+mn-cs"/>
              </a:rPr>
              <a:t>limit to one transparent color for Web display)</a:t>
            </a:r>
          </a:p>
          <a:p>
            <a:pPr marL="255651" indent="-255651" eaLnBrk="1" fontAlgn="auto" hangingPunct="1">
              <a:tabLst/>
              <a:defRPr/>
            </a:pPr>
            <a:r>
              <a:rPr lang="en-US" altLang="en-US" sz="2400" kern="1200" dirty="0">
                <a:solidFill>
                  <a:srgbClr val="000000"/>
                </a:solidFill>
                <a:latin typeface="Arial (Body)"/>
                <a:ea typeface="+mn-ea"/>
                <a:cs typeface="+mn-cs"/>
              </a:rPr>
              <a:t>Support interlacing</a:t>
            </a:r>
          </a:p>
          <a:p>
            <a:pPr marL="255651" indent="-255651" eaLnBrk="1" fontAlgn="auto" hangingPunct="1">
              <a:tabLst/>
              <a:defRPr/>
            </a:pPr>
            <a:r>
              <a:rPr lang="en-US" altLang="en-US" sz="2400" kern="1200" dirty="0">
                <a:solidFill>
                  <a:srgbClr val="000000"/>
                </a:solidFill>
                <a:latin typeface="Arial (Body)"/>
                <a:ea typeface="+mn-ea"/>
                <a:cs typeface="+mn-cs"/>
              </a:rPr>
              <a:t>Use lossless compression</a:t>
            </a:r>
          </a:p>
          <a:p>
            <a:pPr marL="255651" indent="-255651" eaLnBrk="1" fontAlgn="auto" hangingPunct="1">
              <a:tabLst/>
              <a:defRPr/>
            </a:pPr>
            <a:r>
              <a:rPr lang="en-US" altLang="en-US" sz="2400" kern="1200" dirty="0">
                <a:solidFill>
                  <a:srgbClr val="000000"/>
                </a:solidFill>
                <a:latin typeface="Arial (Body)"/>
                <a:ea typeface="+mn-ea"/>
                <a:cs typeface="+mn-cs"/>
              </a:rPr>
              <a:t>Combines the best of </a:t>
            </a:r>
            <a:r>
              <a:rPr lang="en-US" altLang="en-US" sz="2400" kern="1200" dirty="0" smtClean="0">
                <a:solidFill>
                  <a:srgbClr val="000000"/>
                </a:solidFill>
                <a:latin typeface="Arial (Body)"/>
                <a:ea typeface="+mn-ea"/>
                <a:cs typeface="+mn-cs"/>
              </a:rPr>
              <a:t>G</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I</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F &amp; J</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P</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E</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G</a:t>
            </a:r>
            <a:endParaRPr lang="en-US" altLang="en-US" sz="2400" kern="1200" dirty="0">
              <a:solidFill>
                <a:srgbClr val="000000"/>
              </a:solidFill>
              <a:latin typeface="Arial (Body)"/>
              <a:ea typeface="+mn-ea"/>
              <a:cs typeface="+mn-cs"/>
            </a:endParaRPr>
          </a:p>
          <a:p>
            <a:pPr marL="255651" indent="-255651" eaLnBrk="1" fontAlgn="auto" hangingPunct="1">
              <a:tabLst/>
              <a:defRPr/>
            </a:pPr>
            <a:r>
              <a:rPr lang="en-US" altLang="en-US" sz="2400" kern="1200" dirty="0">
                <a:solidFill>
                  <a:srgbClr val="000000"/>
                </a:solidFill>
                <a:latin typeface="Arial (Body)"/>
                <a:ea typeface="+mn-ea"/>
                <a:cs typeface="+mn-cs"/>
              </a:rPr>
              <a:t>Browser support is growing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H</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T</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M</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L Image Element</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Text Placeholder 2"/>
          <p:cNvSpPr>
            <a:spLocks noGrp="1"/>
          </p:cNvSpPr>
          <p:nvPr>
            <p:ph type="body" idx="2"/>
          </p:nvPr>
        </p:nvSpPr>
        <p:spPr>
          <a:xfrm>
            <a:off x="494632" y="1573307"/>
            <a:ext cx="8192168" cy="467391"/>
          </a:xfrm>
        </p:spPr>
        <p:txBody>
          <a:bodyPr/>
          <a:lstStyle/>
          <a:p>
            <a:pPr marL="255600" indent="-255600"/>
            <a:r>
              <a:rPr lang="en-US" altLang="en-US" sz="2000" dirty="0">
                <a:solidFill>
                  <a:schemeClr val="tx1"/>
                </a:solidFill>
                <a:latin typeface="+mn-lt"/>
                <a:cs typeface="Times New Roman" panose="02020603050405020304" pitchFamily="18" charset="0"/>
              </a:rPr>
              <a:t>Configures graphics on a web </a:t>
            </a:r>
            <a:r>
              <a:rPr lang="en-US" altLang="en-US" sz="2000" dirty="0" smtClean="0">
                <a:solidFill>
                  <a:schemeClr val="tx1"/>
                </a:solidFill>
                <a:latin typeface="+mn-lt"/>
                <a:cs typeface="Times New Roman" panose="02020603050405020304" pitchFamily="18" charset="0"/>
              </a:rPr>
              <a:t>page</a:t>
            </a:r>
            <a:endParaRPr lang="en-US" altLang="en-US" sz="2000" dirty="0">
              <a:solidFill>
                <a:schemeClr val="tx1"/>
              </a:solidFill>
              <a:latin typeface="+mn-lt"/>
              <a:cs typeface="Times New Roman" panose="02020603050405020304" pitchFamily="18" charset="0"/>
            </a:endParaRPr>
          </a:p>
        </p:txBody>
      </p:sp>
      <p:pic>
        <p:nvPicPr>
          <p:cNvPr id="5" name="Picture 4" descr="Computer code reads as, left angle bracket i m g, s r c equals double quote dog period j pg double quote alt equals double quote Dog at computer double quote height equals double quote 100 double quote, width equals double quote 100 double quo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82" y="2185187"/>
            <a:ext cx="8114836" cy="358909"/>
          </a:xfrm>
          <a:prstGeom prst="rect">
            <a:avLst/>
          </a:prstGeom>
        </p:spPr>
      </p:pic>
      <p:sp>
        <p:nvSpPr>
          <p:cNvPr id="6" name="Text Placeholder 5"/>
          <p:cNvSpPr>
            <a:spLocks noGrp="1"/>
          </p:cNvSpPr>
          <p:nvPr>
            <p:ph type="body" idx="1"/>
          </p:nvPr>
        </p:nvSpPr>
        <p:spPr>
          <a:xfrm>
            <a:off x="494631" y="2688586"/>
            <a:ext cx="4326751" cy="3562586"/>
          </a:xfrm>
        </p:spPr>
        <p:txBody>
          <a:bodyPr/>
          <a:lstStyle/>
          <a:p>
            <a:pPr marL="255600" indent="-255600" eaLnBrk="1" fontAlgn="auto" hangingPunct="1">
              <a:spcBef>
                <a:spcPts val="800"/>
              </a:spcBef>
              <a:defRPr/>
            </a:pPr>
            <a:r>
              <a:rPr lang="en-US" altLang="en-US" sz="2000" dirty="0" smtClean="0">
                <a:solidFill>
                  <a:schemeClr val="tx1"/>
                </a:solidFill>
                <a:latin typeface="+mn-lt"/>
                <a:cs typeface="Times New Roman" panose="02020603050405020304" pitchFamily="18" charset="0"/>
              </a:rPr>
              <a:t>src </a:t>
            </a:r>
            <a:r>
              <a:rPr lang="en-US" altLang="en-US" sz="2000" dirty="0">
                <a:solidFill>
                  <a:schemeClr val="tx1"/>
                </a:solidFill>
                <a:latin typeface="+mn-lt"/>
                <a:cs typeface="Times New Roman" panose="02020603050405020304" pitchFamily="18" charset="0"/>
              </a:rPr>
              <a:t>Attribute</a:t>
            </a:r>
          </a:p>
          <a:p>
            <a:pPr marL="741600" lvl="1" indent="-285750" eaLnBrk="1" fontAlgn="auto" hangingPunct="1">
              <a:defRPr/>
            </a:pPr>
            <a:r>
              <a:rPr lang="en-US" altLang="en-US" sz="2000" dirty="0">
                <a:solidFill>
                  <a:schemeClr val="tx1"/>
                </a:solidFill>
                <a:latin typeface="+mn-lt"/>
                <a:cs typeface="Times New Roman" panose="02020603050405020304" pitchFamily="18" charset="0"/>
              </a:rPr>
              <a:t>File name of the graphic</a:t>
            </a:r>
          </a:p>
          <a:p>
            <a:pPr marL="255600" indent="-255600" eaLnBrk="1" fontAlgn="auto" hangingPunct="1">
              <a:spcBef>
                <a:spcPts val="800"/>
              </a:spcBef>
              <a:defRPr/>
            </a:pPr>
            <a:r>
              <a:rPr lang="en-US" altLang="en-US" sz="2000" dirty="0">
                <a:solidFill>
                  <a:schemeClr val="tx1"/>
                </a:solidFill>
                <a:latin typeface="+mn-lt"/>
                <a:cs typeface="Times New Roman" panose="02020603050405020304" pitchFamily="18" charset="0"/>
              </a:rPr>
              <a:t>alt Attribute</a:t>
            </a:r>
          </a:p>
          <a:p>
            <a:pPr marL="741600" lvl="1" indent="-285750" eaLnBrk="1" fontAlgn="auto" hangingPunct="1">
              <a:defRPr/>
            </a:pPr>
            <a:r>
              <a:rPr lang="en-US" altLang="en-US" sz="2000" dirty="0">
                <a:solidFill>
                  <a:schemeClr val="tx1"/>
                </a:solidFill>
                <a:latin typeface="+mn-lt"/>
                <a:cs typeface="Times New Roman" panose="02020603050405020304" pitchFamily="18" charset="0"/>
              </a:rPr>
              <a:t>Configures alternate text description</a:t>
            </a:r>
          </a:p>
          <a:p>
            <a:pPr marL="255600" indent="-255600" eaLnBrk="1" fontAlgn="auto" hangingPunct="1">
              <a:spcBef>
                <a:spcPts val="800"/>
              </a:spcBef>
              <a:defRPr/>
            </a:pPr>
            <a:r>
              <a:rPr lang="en-US" altLang="en-US" sz="2000" dirty="0">
                <a:solidFill>
                  <a:schemeClr val="tx1"/>
                </a:solidFill>
                <a:latin typeface="+mn-lt"/>
                <a:cs typeface="Times New Roman" panose="02020603050405020304" pitchFamily="18" charset="0"/>
              </a:rPr>
              <a:t>height Attribute</a:t>
            </a:r>
          </a:p>
          <a:p>
            <a:pPr marL="741600" lvl="1" indent="-285750" eaLnBrk="1" fontAlgn="auto" hangingPunct="1">
              <a:defRPr/>
            </a:pPr>
            <a:r>
              <a:rPr lang="en-US" altLang="en-US" sz="2000" dirty="0">
                <a:solidFill>
                  <a:schemeClr val="tx1"/>
                </a:solidFill>
                <a:latin typeface="+mn-lt"/>
                <a:cs typeface="Times New Roman" panose="02020603050405020304" pitchFamily="18" charset="0"/>
              </a:rPr>
              <a:t>Height of the graphic in pixels</a:t>
            </a:r>
          </a:p>
          <a:p>
            <a:pPr marL="255600" indent="-255600" eaLnBrk="1" fontAlgn="auto" hangingPunct="1">
              <a:spcBef>
                <a:spcPts val="800"/>
              </a:spcBef>
              <a:defRPr/>
            </a:pPr>
            <a:r>
              <a:rPr lang="en-US" altLang="en-US" sz="2000" dirty="0">
                <a:solidFill>
                  <a:schemeClr val="tx1"/>
                </a:solidFill>
                <a:latin typeface="+mn-lt"/>
                <a:cs typeface="Times New Roman" panose="02020603050405020304" pitchFamily="18" charset="0"/>
              </a:rPr>
              <a:t>width Attribute</a:t>
            </a:r>
          </a:p>
          <a:p>
            <a:pPr marL="741600" lvl="1" indent="-285750" eaLnBrk="1" fontAlgn="auto" hangingPunct="1">
              <a:defRPr/>
            </a:pPr>
            <a:r>
              <a:rPr lang="en-US" altLang="en-US" sz="2000" dirty="0">
                <a:solidFill>
                  <a:schemeClr val="tx1"/>
                </a:solidFill>
                <a:latin typeface="+mn-lt"/>
                <a:cs typeface="Times New Roman" panose="02020603050405020304" pitchFamily="18" charset="0"/>
              </a:rPr>
              <a:t>Width of the graphic in </a:t>
            </a:r>
            <a:r>
              <a:rPr lang="en-US" altLang="en-US" sz="2000" dirty="0" smtClean="0">
                <a:solidFill>
                  <a:schemeClr val="tx1"/>
                </a:solidFill>
                <a:latin typeface="+mn-lt"/>
                <a:cs typeface="Times New Roman" panose="02020603050405020304" pitchFamily="18" charset="0"/>
              </a:rPr>
              <a:t>pixels</a:t>
            </a:r>
            <a:endParaRPr lang="en-US" altLang="en-US" sz="2000" dirty="0">
              <a:solidFill>
                <a:schemeClr val="tx1"/>
              </a:solidFill>
              <a:latin typeface="+mn-lt"/>
              <a:cs typeface="Times New Roman" panose="02020603050405020304" pitchFamily="18" charset="0"/>
            </a:endParaRPr>
          </a:p>
        </p:txBody>
      </p:sp>
      <p:pic>
        <p:nvPicPr>
          <p:cNvPr id="40965" name="Picture 7" descr="A dog sits beside a lap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810" y="3023436"/>
            <a:ext cx="3423540" cy="289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a:t>
            </a:r>
            <a:r>
              <a:rPr lang="en-US" sz="3400" b="1" kern="1200" spc="-50" dirty="0">
                <a:solidFill>
                  <a:srgbClr val="007FA3"/>
                </a:solidFill>
                <a:latin typeface="Times New Roman" panose="02020603050405020304" pitchFamily="18" charset="0"/>
                <a:ea typeface="+mj-ea"/>
                <a:cs typeface="+mj-cs"/>
                <a:sym typeface="Times New Roman"/>
              </a:rPr>
              <a:t>Objectives </a:t>
            </a:r>
            <a:r>
              <a:rPr lang="en-US" sz="2000" kern="1200" spc="-50" dirty="0" smtClean="0">
                <a:solidFill>
                  <a:srgbClr val="007FA3"/>
                </a:solidFill>
                <a:latin typeface="Times New Roman" panose="02020603050405020304" pitchFamily="18" charset="0"/>
                <a:ea typeface="+mj-ea"/>
                <a:cs typeface="+mj-cs"/>
                <a:sym typeface="Times New Roman"/>
              </a:rPr>
              <a:t>(1 of 2)</a:t>
            </a:r>
            <a:endParaRPr lang="en-US" sz="200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idx="1"/>
          </p:nvPr>
        </p:nvSpPr>
        <p:spPr/>
        <p:txBody>
          <a:bodyPr>
            <a:spAutoFit/>
          </a:bodyPr>
          <a:lstStyle/>
          <a:p>
            <a:pPr marL="0" lvl="1" indent="0" eaLnBrk="1" fontAlgn="auto" hangingPunct="1">
              <a:spcBef>
                <a:spcPts val="1500"/>
              </a:spcBef>
              <a:buSzPct val="100000"/>
              <a:defRPr/>
            </a:pPr>
            <a:r>
              <a:rPr lang="en-US" altLang="en-US" sz="2400" b="1" kern="1200" dirty="0" smtClean="0">
                <a:solidFill>
                  <a:schemeClr val="tx2"/>
                </a:solidFill>
                <a:latin typeface="Arial (Body)"/>
                <a:ea typeface="+mn-ea"/>
                <a:cs typeface="+mn-cs"/>
                <a:sym typeface="Arial"/>
              </a:rPr>
              <a:t>4.1</a:t>
            </a:r>
            <a:r>
              <a:rPr lang="en-US" altLang="en-US" sz="2400" kern="1200" dirty="0" smtClean="0">
                <a:latin typeface="Arial (Body)"/>
                <a:ea typeface="+mn-ea"/>
                <a:cs typeface="+mn-cs"/>
                <a:sym typeface="Arial"/>
              </a:rPr>
              <a:t> Create </a:t>
            </a:r>
            <a:r>
              <a:rPr lang="en-US" altLang="en-US" sz="2400" kern="1200" dirty="0">
                <a:latin typeface="Arial (Body)"/>
                <a:ea typeface="+mn-ea"/>
                <a:cs typeface="+mn-cs"/>
                <a:sym typeface="Arial"/>
              </a:rPr>
              <a:t>and format lines and borders on web pages</a:t>
            </a:r>
          </a:p>
          <a:p>
            <a:pPr marL="0" lvl="1" indent="0" eaLnBrk="1" fontAlgn="auto" hangingPunct="1">
              <a:spcBef>
                <a:spcPts val="1500"/>
              </a:spcBef>
              <a:buSzPct val="100000"/>
              <a:defRPr/>
            </a:pPr>
            <a:r>
              <a:rPr lang="en-US" altLang="en-US" sz="2400" b="1" kern="1200" dirty="0" smtClean="0">
                <a:solidFill>
                  <a:schemeClr val="tx2"/>
                </a:solidFill>
                <a:latin typeface="Arial (Body)"/>
                <a:sym typeface="Arial"/>
              </a:rPr>
              <a:t>4.2</a:t>
            </a:r>
            <a:r>
              <a:rPr lang="en-US" altLang="en-US" sz="2400" kern="1200" dirty="0" smtClean="0">
                <a:solidFill>
                  <a:schemeClr val="tx2"/>
                </a:solidFill>
                <a:latin typeface="Arial (Body)"/>
                <a:sym typeface="Arial"/>
              </a:rPr>
              <a:t> </a:t>
            </a:r>
            <a:r>
              <a:rPr lang="en-US" altLang="en-US" sz="2400" kern="1200" dirty="0" smtClean="0">
                <a:latin typeface="Arial (Body)"/>
                <a:ea typeface="+mn-ea"/>
                <a:cs typeface="+mn-cs"/>
                <a:sym typeface="Arial"/>
              </a:rPr>
              <a:t>Apply </a:t>
            </a:r>
            <a:r>
              <a:rPr lang="en-US" altLang="en-US" sz="2400" kern="1200" dirty="0">
                <a:latin typeface="Arial (Body)"/>
                <a:ea typeface="+mn-ea"/>
                <a:cs typeface="+mn-cs"/>
                <a:sym typeface="Arial"/>
              </a:rPr>
              <a:t>the image element to add graphics to web pages</a:t>
            </a:r>
          </a:p>
          <a:p>
            <a:pPr marL="0" lvl="1" indent="0" eaLnBrk="1" fontAlgn="auto" hangingPunct="1">
              <a:spcBef>
                <a:spcPts val="1500"/>
              </a:spcBef>
              <a:buSzPct val="100000"/>
              <a:defRPr/>
            </a:pPr>
            <a:r>
              <a:rPr lang="en-US" altLang="en-US" sz="2400" b="1" kern="1200" dirty="0" smtClean="0">
                <a:solidFill>
                  <a:schemeClr val="tx2"/>
                </a:solidFill>
                <a:latin typeface="Arial (Body)"/>
                <a:sym typeface="Arial"/>
              </a:rPr>
              <a:t>4.3</a:t>
            </a:r>
            <a:r>
              <a:rPr lang="en-US" altLang="en-US" sz="2400" kern="1200" dirty="0" smtClean="0">
                <a:latin typeface="Arial (Body)"/>
                <a:sym typeface="Arial"/>
              </a:rPr>
              <a:t> </a:t>
            </a:r>
            <a:r>
              <a:rPr lang="en-US" altLang="en-US" sz="2400" kern="1200" dirty="0" smtClean="0">
                <a:latin typeface="Arial (Body)"/>
                <a:ea typeface="+mn-ea"/>
                <a:cs typeface="+mn-cs"/>
                <a:sym typeface="Arial"/>
              </a:rPr>
              <a:t>Optimize </a:t>
            </a:r>
            <a:r>
              <a:rPr lang="en-US" altLang="en-US" sz="2400" kern="1200" dirty="0">
                <a:latin typeface="Arial (Body)"/>
                <a:ea typeface="+mn-ea"/>
                <a:cs typeface="+mn-cs"/>
                <a:sym typeface="Arial"/>
              </a:rPr>
              <a:t>an image for web page display</a:t>
            </a:r>
          </a:p>
          <a:p>
            <a:pPr marL="0" lvl="1" indent="0" eaLnBrk="1" fontAlgn="auto" hangingPunct="1">
              <a:spcBef>
                <a:spcPts val="1500"/>
              </a:spcBef>
              <a:buSzPct val="100000"/>
              <a:defRPr/>
            </a:pPr>
            <a:r>
              <a:rPr lang="en-US" altLang="en-US" sz="2400" b="1" kern="1200" dirty="0" smtClean="0">
                <a:solidFill>
                  <a:schemeClr val="tx2"/>
                </a:solidFill>
                <a:latin typeface="Arial (Body)"/>
                <a:sym typeface="Arial"/>
              </a:rPr>
              <a:t>4.4</a:t>
            </a:r>
            <a:r>
              <a:rPr lang="en-US" altLang="en-US" sz="2400" kern="1200" dirty="0" smtClean="0">
                <a:latin typeface="Arial (Body)"/>
                <a:sym typeface="Arial"/>
              </a:rPr>
              <a:t> </a:t>
            </a:r>
            <a:r>
              <a:rPr lang="en-US" altLang="en-US" sz="2400" kern="1200" dirty="0" smtClean="0">
                <a:latin typeface="Arial (Body)"/>
                <a:ea typeface="+mn-ea"/>
                <a:cs typeface="+mn-cs"/>
                <a:sym typeface="Arial"/>
              </a:rPr>
              <a:t>Configure </a:t>
            </a:r>
            <a:r>
              <a:rPr lang="en-US" altLang="en-US" sz="2400" kern="1200" dirty="0">
                <a:latin typeface="Arial (Body)"/>
                <a:ea typeface="+mn-ea"/>
                <a:cs typeface="+mn-cs"/>
                <a:sym typeface="Arial"/>
              </a:rPr>
              <a:t>images as backgrounds on web pages</a:t>
            </a:r>
          </a:p>
          <a:p>
            <a:pPr marL="0" lvl="1" indent="0" eaLnBrk="1" fontAlgn="auto" hangingPunct="1">
              <a:spcBef>
                <a:spcPts val="1500"/>
              </a:spcBef>
              <a:buSzPct val="100000"/>
              <a:defRPr/>
            </a:pPr>
            <a:r>
              <a:rPr lang="en-US" altLang="en-US" sz="2400" b="1" kern="1200" dirty="0" smtClean="0">
                <a:solidFill>
                  <a:schemeClr val="tx2"/>
                </a:solidFill>
                <a:latin typeface="Arial (Body)"/>
                <a:sym typeface="Arial"/>
              </a:rPr>
              <a:t>4.5</a:t>
            </a:r>
            <a:r>
              <a:rPr lang="en-US" altLang="en-US" sz="2400" kern="1200" dirty="0" smtClean="0">
                <a:latin typeface="Arial (Body)"/>
                <a:sym typeface="Arial"/>
              </a:rPr>
              <a:t> </a:t>
            </a:r>
            <a:r>
              <a:rPr lang="en-US" altLang="en-US" sz="2400" kern="1200" dirty="0" smtClean="0">
                <a:latin typeface="Arial (Body)"/>
                <a:ea typeface="+mn-ea"/>
                <a:cs typeface="+mn-cs"/>
                <a:sym typeface="Arial"/>
              </a:rPr>
              <a:t>Configure </a:t>
            </a:r>
            <a:r>
              <a:rPr lang="en-US" altLang="en-US" sz="2400" kern="1200" dirty="0">
                <a:latin typeface="Arial (Body)"/>
                <a:ea typeface="+mn-ea"/>
                <a:cs typeface="+mn-cs"/>
                <a:sym typeface="Arial"/>
              </a:rPr>
              <a:t>images as </a:t>
            </a:r>
            <a:r>
              <a:rPr lang="en-US" altLang="en-US" sz="2400" kern="1200" dirty="0" smtClean="0">
                <a:latin typeface="Arial (Body)"/>
                <a:ea typeface="+mn-ea"/>
                <a:cs typeface="+mn-cs"/>
                <a:sym typeface="Arial"/>
              </a:rPr>
              <a:t>hyperlinks</a:t>
            </a:r>
            <a:endParaRPr lang="en-US" altLang="en-US" sz="2400" kern="1200" dirty="0">
              <a:latin typeface="Arial (Body)"/>
              <a:ea typeface="+mn-ea"/>
              <a:cs typeface="+mn-cs"/>
              <a:sym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Accessibility &amp; Images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823820"/>
          </a:xfrm>
        </p:spPr>
        <p:txBody>
          <a:bodyPr>
            <a:spAutoFit/>
          </a:bodyPr>
          <a:lstStyle/>
          <a:p>
            <a:pPr marL="0" indent="0" eaLnBrk="1" fontAlgn="auto" hangingPunct="1">
              <a:buNone/>
              <a:tabLst/>
              <a:defRPr/>
            </a:pPr>
            <a:r>
              <a:rPr lang="en-US" altLang="en-US" sz="2400" kern="1200" dirty="0" smtClean="0">
                <a:solidFill>
                  <a:srgbClr val="000000"/>
                </a:solidFill>
                <a:latin typeface="Arial (Body)"/>
                <a:ea typeface="+mn-ea"/>
                <a:cs typeface="+mn-cs"/>
              </a:rPr>
              <a:t>Required:</a:t>
            </a:r>
          </a:p>
          <a:p>
            <a:pPr marL="256032" indent="-256032" eaLnBrk="1" fontAlgn="auto" hangingPunct="1">
              <a:defRPr/>
            </a:pPr>
            <a:r>
              <a:rPr lang="en-US" altLang="en-US" sz="2400" kern="1200" dirty="0" smtClean="0">
                <a:solidFill>
                  <a:srgbClr val="000000"/>
                </a:solidFill>
                <a:latin typeface="Arial (Body)"/>
                <a:ea typeface="+mn-ea"/>
                <a:cs typeface="+mn-cs"/>
              </a:rPr>
              <a:t>Configure the alt attribute</a:t>
            </a:r>
          </a:p>
          <a:p>
            <a:pPr marL="740664" lvl="5" indent="-284400">
              <a:spcBef>
                <a:spcPts val="600"/>
              </a:spcBef>
              <a:buFontTx/>
              <a:buChar char="−"/>
              <a:defRPr/>
            </a:pPr>
            <a:r>
              <a:rPr lang="en-US" altLang="en-US" sz="2400" kern="1200" dirty="0" smtClean="0">
                <a:solidFill>
                  <a:srgbClr val="000000"/>
                </a:solidFill>
                <a:latin typeface="Arial (Body)"/>
                <a:ea typeface="+mn-ea"/>
                <a:cs typeface="+mn-cs"/>
              </a:rPr>
              <a:t>Alternate text content to convey the meaning/intent of the image</a:t>
            </a:r>
          </a:p>
          <a:p>
            <a:pPr marL="740664" lvl="5" indent="-284400">
              <a:spcBef>
                <a:spcPts val="600"/>
              </a:spcBef>
              <a:buFontTx/>
              <a:buChar char="−"/>
              <a:defRPr/>
            </a:pPr>
            <a:r>
              <a:rPr lang="en-US" altLang="en-US" sz="2400" b="1" kern="1200" dirty="0" smtClean="0">
                <a:solidFill>
                  <a:srgbClr val="000000"/>
                </a:solidFill>
                <a:latin typeface="Arial (Body)"/>
                <a:ea typeface="+mn-ea"/>
                <a:cs typeface="+mn-cs"/>
              </a:rPr>
              <a:t>Not</a:t>
            </a:r>
            <a:r>
              <a:rPr lang="en-US" altLang="en-US" sz="2400" kern="1200" dirty="0" smtClean="0">
                <a:solidFill>
                  <a:srgbClr val="000000"/>
                </a:solidFill>
                <a:latin typeface="Arial (Body)"/>
                <a:ea typeface="+mn-ea"/>
                <a:cs typeface="+mn-cs"/>
              </a:rPr>
              <a:t> the file name of the image</a:t>
            </a:r>
          </a:p>
          <a:p>
            <a:pPr marL="740664" lvl="5" indent="-284400">
              <a:spcBef>
                <a:spcPts val="600"/>
              </a:spcBef>
              <a:buFontTx/>
              <a:buChar char="−"/>
              <a:defRPr/>
            </a:pPr>
            <a:r>
              <a:rPr lang="en-US" altLang="en-US" sz="2400" kern="1200" dirty="0" smtClean="0">
                <a:solidFill>
                  <a:srgbClr val="000000"/>
                </a:solidFill>
                <a:latin typeface="Arial (Body)"/>
                <a:ea typeface="+mn-ea"/>
                <a:cs typeface="+mn-cs"/>
              </a:rPr>
              <a:t>Use alt="" for purely decorative images</a:t>
            </a:r>
          </a:p>
        </p:txBody>
      </p:sp>
      <p:sp>
        <p:nvSpPr>
          <p:cNvPr id="6" name="Text Placeholder 5"/>
          <p:cNvSpPr>
            <a:spLocks noGrp="1"/>
          </p:cNvSpPr>
          <p:nvPr>
            <p:ph type="body" idx="2"/>
          </p:nvPr>
        </p:nvSpPr>
        <p:spPr>
          <a:xfrm>
            <a:off x="457200" y="4414783"/>
            <a:ext cx="8229600" cy="1810328"/>
          </a:xfrm>
        </p:spPr>
        <p:txBody>
          <a:bodyPr/>
          <a:lstStyle/>
          <a:p>
            <a:pPr marL="0" indent="0" eaLnBrk="1" fontAlgn="auto" hangingPunct="1">
              <a:buNone/>
              <a:tabLst/>
              <a:defRPr/>
            </a:pPr>
            <a:r>
              <a:rPr lang="en-US" altLang="en-US" sz="2400" kern="1200" dirty="0">
                <a:solidFill>
                  <a:srgbClr val="000000"/>
                </a:solidFill>
                <a:latin typeface="Arial (Body)"/>
              </a:rPr>
              <a:t>Recommended:</a:t>
            </a:r>
          </a:p>
          <a:p>
            <a:pPr eaLnBrk="1" fontAlgn="auto" hangingPunct="1">
              <a:buFont typeface="Arial" panose="020B0604020202020204" pitchFamily="34" charset="0"/>
              <a:buChar char="•"/>
              <a:defRPr/>
            </a:pPr>
            <a:r>
              <a:rPr lang="en-US" altLang="en-US" sz="2400" kern="1200" dirty="0">
                <a:solidFill>
                  <a:srgbClr val="000000"/>
                </a:solidFill>
                <a:latin typeface="Arial (Body)"/>
              </a:rPr>
              <a:t>If your site navigation uses image links for the main navigation, provide simple text links at the bottom of the page</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881"/>
            <a:ext cx="2338251"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Image Link</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idx="1"/>
          </p:nvPr>
        </p:nvSpPr>
        <p:spPr>
          <a:xfrm>
            <a:off x="457200" y="1600200"/>
            <a:ext cx="8229600" cy="923299"/>
          </a:xfrm>
        </p:spPr>
        <p:txBody>
          <a:bodyPr>
            <a:spAutoFit/>
          </a:bodyPr>
          <a:lstStyle/>
          <a:p>
            <a:pPr marL="255651" indent="-255651" eaLnBrk="1" fontAlgn="auto" hangingPunct="1">
              <a:spcBef>
                <a:spcPts val="1500"/>
              </a:spcBef>
              <a:buClr>
                <a:srgbClr val="007FA3"/>
              </a:buClr>
              <a:buSzPct val="100000"/>
              <a:buFont typeface="Arial" panose="020B0604020202020204" pitchFamily="34" charset="0"/>
              <a:buChar char="•"/>
              <a:defRPr/>
            </a:pPr>
            <a:r>
              <a:rPr lang="en-US" sz="2400" kern="1200" dirty="0">
                <a:latin typeface="Arial (Body)"/>
                <a:sym typeface="Arial"/>
              </a:rPr>
              <a:t>To create an image hyperlink use an anchor element to contain an image element</a:t>
            </a:r>
          </a:p>
        </p:txBody>
      </p:sp>
      <p:pic>
        <p:nvPicPr>
          <p:cNvPr id="8" name="Picture 7" descr="Computer code reads as, left angle bracket a, h r e f equals double quote index period h t m l double quote right angle bracket, left angle bracket i m g, s r c equals double quote home period g if double quote, height equals double quote 10 double quote, width equals double quote 85 double quote, alt equals double quote home double quote right angle bracket left angle bracket slash a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7026" y="2635844"/>
            <a:ext cx="7059607" cy="925851"/>
          </a:xfrm>
          <a:prstGeom prst="rect">
            <a:avLst/>
          </a:prstGeom>
        </p:spPr>
      </p:pic>
      <p:sp>
        <p:nvSpPr>
          <p:cNvPr id="4" name="Content Placeholder 3"/>
          <p:cNvSpPr>
            <a:spLocks noGrp="1"/>
          </p:cNvSpPr>
          <p:nvPr>
            <p:ph idx="13"/>
          </p:nvPr>
        </p:nvSpPr>
        <p:spPr>
          <a:xfrm>
            <a:off x="457200" y="3731259"/>
            <a:ext cx="8229600" cy="1484992"/>
          </a:xfrm>
        </p:spPr>
        <p:txBody>
          <a:bodyPr>
            <a:spAutoFit/>
          </a:bodyPr>
          <a:lstStyle/>
          <a:p>
            <a:pPr marL="255651" indent="-255651" eaLnBrk="1" fontAlgn="auto" hangingPunct="1">
              <a:spcBef>
                <a:spcPts val="1500"/>
              </a:spcBef>
              <a:buClr>
                <a:srgbClr val="007FA3"/>
              </a:buClr>
              <a:buSzPct val="100000"/>
              <a:buFont typeface="Arial" panose="020B0604020202020204" pitchFamily="34" charset="0"/>
              <a:buChar char="•"/>
              <a:defRPr/>
            </a:pPr>
            <a:r>
              <a:rPr lang="en-US" sz="2400" kern="1200" dirty="0" smtClean="0">
                <a:latin typeface="Arial (Body)"/>
                <a:ea typeface="+mn-ea"/>
                <a:cs typeface="+mn-cs"/>
                <a:sym typeface="Arial"/>
              </a:rPr>
              <a:t>Some </a:t>
            </a:r>
            <a:r>
              <a:rPr lang="en-US" sz="2400" kern="1200" dirty="0">
                <a:latin typeface="Arial (Body)"/>
                <a:ea typeface="+mn-ea"/>
                <a:cs typeface="+mn-cs"/>
                <a:sym typeface="Arial"/>
              </a:rPr>
              <a:t>browsers automatically add a border to image </a:t>
            </a:r>
            <a:r>
              <a:rPr lang="en-US" sz="2400" kern="1200" dirty="0" smtClean="0">
                <a:latin typeface="Arial (Body)"/>
                <a:ea typeface="+mn-ea"/>
                <a:cs typeface="+mn-cs"/>
                <a:sym typeface="Arial"/>
              </a:rPr>
              <a:t>links.</a:t>
            </a:r>
            <a:endParaRPr lang="en-US" sz="2400" kern="1200" dirty="0">
              <a:latin typeface="Arial (Body)"/>
              <a:ea typeface="+mn-ea"/>
              <a:cs typeface="+mn-cs"/>
              <a:sym typeface="Arial"/>
            </a:endParaRPr>
          </a:p>
          <a:p>
            <a:pPr marL="255651" indent="-255651" eaLnBrk="1" fontAlgn="auto" hangingPunct="1">
              <a:spcBef>
                <a:spcPts val="1500"/>
              </a:spcBef>
              <a:buClr>
                <a:srgbClr val="007FA3"/>
              </a:buClr>
              <a:buSzPct val="100000"/>
              <a:buFont typeface="Arial" panose="020B0604020202020204" pitchFamily="34" charset="0"/>
              <a:buChar char="•"/>
              <a:defRPr/>
            </a:pPr>
            <a:r>
              <a:rPr lang="en-US" sz="2400" kern="1200" dirty="0">
                <a:latin typeface="Arial (Body)"/>
                <a:ea typeface="+mn-ea"/>
                <a:cs typeface="+mn-cs"/>
                <a:sym typeface="Arial"/>
              </a:rPr>
              <a:t>Configure </a:t>
            </a:r>
            <a:r>
              <a:rPr lang="en-US" sz="2400" kern="1200" dirty="0" smtClean="0">
                <a:latin typeface="Arial (Body)"/>
                <a:ea typeface="+mn-ea"/>
                <a:cs typeface="+mn-cs"/>
                <a:sym typeface="Arial"/>
              </a:rPr>
              <a:t>C</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S</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S to </a:t>
            </a:r>
            <a:r>
              <a:rPr lang="en-US" sz="2400" kern="1200" dirty="0">
                <a:latin typeface="Arial (Body)"/>
                <a:ea typeface="+mn-ea"/>
                <a:cs typeface="+mn-cs"/>
                <a:sym typeface="Arial"/>
              </a:rPr>
              <a:t>eliminate the </a:t>
            </a:r>
            <a:r>
              <a:rPr lang="en-US" sz="2400" kern="1200" dirty="0" smtClean="0">
                <a:latin typeface="Arial (Body)"/>
                <a:ea typeface="+mn-ea"/>
                <a:cs typeface="+mn-cs"/>
                <a:sym typeface="Arial"/>
              </a:rPr>
              <a:t>border</a:t>
            </a:r>
            <a:endParaRPr lang="en-US" sz="2400" b="1" kern="1200" dirty="0">
              <a:latin typeface="Arial (Body)"/>
              <a:ea typeface="+mn-ea"/>
              <a:cs typeface="Times New Roman" pitchFamily="18" charset="0"/>
              <a:sym typeface="Arial"/>
            </a:endParaRPr>
          </a:p>
        </p:txBody>
      </p:sp>
      <p:pic>
        <p:nvPicPr>
          <p:cNvPr id="18" name="Picture 17" descr="Computer code reads, i m g left brace border hyphen style colon none semicolon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193" y="5168160"/>
            <a:ext cx="3908906" cy="307861"/>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Thumbnail Image</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923299"/>
          </a:xfrm>
        </p:spPr>
        <p:txBody>
          <a:bodyPr>
            <a:spAutoFit/>
          </a:bodyPr>
          <a:lstStyle/>
          <a:p>
            <a:pPr marL="0" indent="0" eaLnBrk="1" fontAlgn="auto" hangingPunct="1">
              <a:spcBef>
                <a:spcPts val="1500"/>
              </a:spcBef>
              <a:buClr>
                <a:srgbClr val="007FA3"/>
              </a:buClr>
              <a:buSzPct val="100000"/>
              <a:buNone/>
              <a:defRPr/>
            </a:pPr>
            <a:r>
              <a:rPr lang="en-US" sz="2400" kern="1200" dirty="0">
                <a:latin typeface="Arial (Body)"/>
                <a:ea typeface="+mn-ea"/>
                <a:cs typeface="+mn-cs"/>
                <a:sym typeface="Arial"/>
              </a:rPr>
              <a:t>A small image configured to link to a larger version of that image</a:t>
            </a:r>
            <a:r>
              <a:rPr lang="en-US" sz="2400" kern="1200" dirty="0" smtClean="0">
                <a:latin typeface="Arial (Body)"/>
                <a:ea typeface="+mn-ea"/>
                <a:cs typeface="+mn-cs"/>
                <a:sym typeface="Arial"/>
              </a:rPr>
              <a:t>.</a:t>
            </a:r>
          </a:p>
        </p:txBody>
      </p:sp>
      <p:pic>
        <p:nvPicPr>
          <p:cNvPr id="5" name="Picture 4" descr="Computer code reads, left angle bracket a, h r e f equals double quote big period j p g double quote right angle bracket left angle bracket i m g, s r c equals double quote small period j p g double quote, alt equals double quote country road double quote, width equals double quote 200 double quote. height equals double quote 100 double quote right angle bracket, left angle bracket slash a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015" y="2644434"/>
            <a:ext cx="8023971" cy="743174"/>
          </a:xfrm>
          <a:prstGeom prst="rect">
            <a:avLst/>
          </a:prstGeom>
        </p:spPr>
      </p:pic>
      <p:pic>
        <p:nvPicPr>
          <p:cNvPr id="4" name="Picture 3" descr="A small image of a gated pasture by a barn has an arrow pointing to a larger copy of the sam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360" y="3666805"/>
            <a:ext cx="4885280" cy="2715351"/>
          </a:xfrm>
          <a:prstGeom prst="rect">
            <a:avLst/>
          </a:prstGeom>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Image Optimization</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7430655" cy="2223655"/>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mn-cs"/>
              </a:rPr>
              <a:t>The process of creating an </a:t>
            </a:r>
            <a:r>
              <a:rPr lang="en-US" altLang="en-US" sz="2400" kern="1200" dirty="0" smtClean="0">
                <a:solidFill>
                  <a:srgbClr val="000000"/>
                </a:solidFill>
                <a:latin typeface="Arial (Body)"/>
                <a:ea typeface="+mn-ea"/>
                <a:cs typeface="+mn-cs"/>
              </a:rPr>
              <a:t>image with </a:t>
            </a:r>
            <a:r>
              <a:rPr lang="en-US" altLang="en-US" sz="2400" kern="1200" dirty="0">
                <a:solidFill>
                  <a:srgbClr val="000000"/>
                </a:solidFill>
                <a:latin typeface="Arial (Body)"/>
                <a:ea typeface="+mn-ea"/>
                <a:cs typeface="+mn-cs"/>
              </a:rPr>
              <a:t>the lowest file size that </a:t>
            </a:r>
            <a:r>
              <a:rPr lang="en-US" altLang="en-US" sz="2400" kern="1200" dirty="0" smtClean="0">
                <a:solidFill>
                  <a:srgbClr val="000000"/>
                </a:solidFill>
                <a:latin typeface="Arial (Body)"/>
                <a:ea typeface="+mn-ea"/>
                <a:cs typeface="+mn-cs"/>
              </a:rPr>
              <a:t>still renders </a:t>
            </a:r>
            <a:r>
              <a:rPr lang="en-US" altLang="en-US" sz="2400" kern="1200" dirty="0">
                <a:solidFill>
                  <a:srgbClr val="000000"/>
                </a:solidFill>
                <a:latin typeface="Arial (Body)"/>
                <a:ea typeface="+mn-ea"/>
                <a:cs typeface="+mn-cs"/>
              </a:rPr>
              <a:t>a good quality image— </a:t>
            </a:r>
            <a:r>
              <a:rPr lang="en-US" altLang="en-US" sz="2400" b="1" kern="1200" dirty="0" smtClean="0">
                <a:solidFill>
                  <a:srgbClr val="000000"/>
                </a:solidFill>
                <a:latin typeface="Arial (Body)"/>
                <a:ea typeface="+mn-ea"/>
                <a:cs typeface="+mn-cs"/>
              </a:rPr>
              <a:t>balancing </a:t>
            </a:r>
            <a:r>
              <a:rPr lang="en-US" altLang="en-US" sz="2400" b="1" kern="1200" dirty="0">
                <a:solidFill>
                  <a:srgbClr val="000000"/>
                </a:solidFill>
                <a:latin typeface="Arial (Body)"/>
                <a:ea typeface="+mn-ea"/>
                <a:cs typeface="+mn-cs"/>
              </a:rPr>
              <a:t>image quality and file size</a:t>
            </a:r>
            <a:r>
              <a:rPr lang="en-US" altLang="en-US" sz="2400" b="1" kern="1200" dirty="0" smtClean="0">
                <a:solidFill>
                  <a:srgbClr val="000000"/>
                </a:solidFill>
                <a:latin typeface="Arial (Body)"/>
                <a:ea typeface="+mn-ea"/>
                <a:cs typeface="+mn-cs"/>
              </a:rPr>
              <a:t>.</a:t>
            </a:r>
            <a:endParaRPr lang="en-US" altLang="en-US" sz="2400" kern="1200" dirty="0">
              <a:solidFill>
                <a:srgbClr val="000000"/>
              </a:solidFill>
              <a:latin typeface="Arial (Body)"/>
              <a:ea typeface="+mn-ea"/>
              <a:cs typeface="+mn-cs"/>
            </a:endParaRPr>
          </a:p>
          <a:p>
            <a:pPr marL="0" indent="0" eaLnBrk="1" hangingPunct="1">
              <a:buNone/>
              <a:defRPr/>
            </a:pPr>
            <a:r>
              <a:rPr lang="en-US" altLang="en-US" sz="2400" kern="1200" dirty="0">
                <a:solidFill>
                  <a:srgbClr val="000000"/>
                </a:solidFill>
                <a:latin typeface="Arial (Body)"/>
                <a:ea typeface="+mn-ea"/>
                <a:cs typeface="+mn-cs"/>
              </a:rPr>
              <a:t>Photographs taken </a:t>
            </a:r>
            <a:r>
              <a:rPr lang="en-US" altLang="en-US" sz="2400" kern="1200" dirty="0" smtClean="0">
                <a:solidFill>
                  <a:srgbClr val="000000"/>
                </a:solidFill>
                <a:latin typeface="Arial (Body)"/>
                <a:ea typeface="+mn-ea"/>
                <a:cs typeface="+mn-cs"/>
              </a:rPr>
              <a:t>with digital </a:t>
            </a:r>
            <a:r>
              <a:rPr lang="en-US" altLang="en-US" sz="2400" kern="1200" dirty="0">
                <a:solidFill>
                  <a:srgbClr val="000000"/>
                </a:solidFill>
                <a:latin typeface="Arial (Body)"/>
                <a:ea typeface="+mn-ea"/>
                <a:cs typeface="+mn-cs"/>
              </a:rPr>
              <a:t>cameras </a:t>
            </a:r>
            <a:r>
              <a:rPr lang="en-US" altLang="en-US" sz="2400" kern="1200" dirty="0" smtClean="0">
                <a:solidFill>
                  <a:srgbClr val="000000"/>
                </a:solidFill>
                <a:latin typeface="Arial (Body)"/>
                <a:ea typeface="+mn-ea"/>
                <a:cs typeface="+mn-cs"/>
              </a:rPr>
              <a:t>are not </a:t>
            </a:r>
            <a:r>
              <a:rPr lang="en-US" altLang="en-US" sz="2400" kern="1200" dirty="0">
                <a:solidFill>
                  <a:srgbClr val="000000"/>
                </a:solidFill>
                <a:latin typeface="Arial (Body)"/>
                <a:ea typeface="+mn-ea"/>
                <a:cs typeface="+mn-cs"/>
              </a:rPr>
              <a:t>usually optimized for the </a:t>
            </a:r>
            <a:r>
              <a:rPr lang="en-US" altLang="en-US" sz="2400" kern="1200" dirty="0" smtClean="0">
                <a:solidFill>
                  <a:srgbClr val="000000"/>
                </a:solidFill>
                <a:latin typeface="Arial (Body)"/>
                <a:ea typeface="+mn-ea"/>
                <a:cs typeface="+mn-cs"/>
              </a:rPr>
              <a:t>Web</a:t>
            </a:r>
            <a:endParaRPr lang="en-US" altLang="en-US" sz="2400"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a:latin typeface="Times New Roman" panose="02020603050405020304" pitchFamily="18" charset="0"/>
                <a:ea typeface="+mj-ea"/>
                <a:cs typeface="+mj-cs"/>
              </a:rPr>
              <a:t>Optimize an Image for the Web</a:t>
            </a:r>
          </a:p>
        </p:txBody>
      </p:sp>
      <p:sp>
        <p:nvSpPr>
          <p:cNvPr id="3" name="Text Placeholder 2"/>
          <p:cNvSpPr>
            <a:spLocks noGrp="1"/>
          </p:cNvSpPr>
          <p:nvPr>
            <p:ph type="body" idx="1"/>
          </p:nvPr>
        </p:nvSpPr>
        <p:spPr>
          <a:xfrm>
            <a:off x="457200" y="1600200"/>
            <a:ext cx="8229600" cy="1923573"/>
          </a:xfrm>
        </p:spPr>
        <p:txBody>
          <a:bodyPr>
            <a:spAutoFit/>
          </a:bodyPr>
          <a:lstStyle/>
          <a:p>
            <a:pPr marL="0" indent="0" eaLnBrk="1" fontAlgn="auto" hangingPunct="1">
              <a:buNone/>
              <a:tabLst/>
              <a:defRPr/>
            </a:pPr>
            <a:r>
              <a:rPr lang="en-US" altLang="en-US" sz="2200" kern="1200" dirty="0">
                <a:solidFill>
                  <a:srgbClr val="000000"/>
                </a:solidFill>
                <a:latin typeface="Arial (Body)"/>
                <a:ea typeface="+mn-ea"/>
                <a:cs typeface="+mn-cs"/>
              </a:rPr>
              <a:t>Image Optimization</a:t>
            </a:r>
          </a:p>
          <a:p>
            <a:pPr marL="256032" indent="-256032" eaLnBrk="1" fontAlgn="auto" hangingPunct="1">
              <a:defRPr/>
            </a:pPr>
            <a:r>
              <a:rPr lang="en-US" altLang="en-US" sz="2200" kern="1200" dirty="0">
                <a:solidFill>
                  <a:srgbClr val="000000"/>
                </a:solidFill>
                <a:latin typeface="Arial (Body)"/>
                <a:ea typeface="+mn-ea"/>
                <a:cs typeface="+mn-cs"/>
              </a:rPr>
              <a:t>Reduce the file size of the image</a:t>
            </a:r>
          </a:p>
          <a:p>
            <a:pPr marL="256032" indent="-256032" eaLnBrk="1" fontAlgn="auto" hangingPunct="1">
              <a:defRPr/>
            </a:pPr>
            <a:r>
              <a:rPr lang="en-US" altLang="en-US" sz="2200" kern="1200" dirty="0">
                <a:solidFill>
                  <a:srgbClr val="000000"/>
                </a:solidFill>
                <a:latin typeface="Arial (Body)"/>
                <a:ea typeface="+mn-ea"/>
                <a:cs typeface="+mn-cs"/>
              </a:rPr>
              <a:t>Reduce the dimensions of the image to the actual width and height of the image on the web page</a:t>
            </a:r>
            <a:r>
              <a:rPr lang="en-US" altLang="en-US" sz="2200" kern="1200" dirty="0" smtClean="0">
                <a:solidFill>
                  <a:srgbClr val="000000"/>
                </a:solidFill>
                <a:latin typeface="Arial (Body)"/>
                <a:ea typeface="+mn-ea"/>
                <a:cs typeface="+mn-cs"/>
              </a:rPr>
              <a:t>.</a:t>
            </a:r>
            <a:endParaRPr lang="en-US" altLang="en-US" sz="22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3597663"/>
            <a:ext cx="8229600" cy="2163763"/>
          </a:xfrm>
        </p:spPr>
        <p:txBody>
          <a:bodyPr/>
          <a:lstStyle/>
          <a:p>
            <a:pPr marL="0" indent="0" eaLnBrk="1" fontAlgn="auto" hangingPunct="1">
              <a:buNone/>
              <a:tabLst/>
              <a:defRPr/>
            </a:pPr>
            <a:r>
              <a:rPr lang="en-US" altLang="en-US" sz="2200" kern="1200" dirty="0">
                <a:solidFill>
                  <a:srgbClr val="000000"/>
                </a:solidFill>
                <a:latin typeface="Arial (Body)"/>
              </a:rPr>
              <a:t>Image Editing Tools:</a:t>
            </a:r>
          </a:p>
          <a:p>
            <a:pPr eaLnBrk="1" fontAlgn="auto" hangingPunct="1">
              <a:buFont typeface="Arial" panose="020B0604020202020204" pitchFamily="34" charset="0"/>
              <a:buChar char="•"/>
              <a:defRPr/>
            </a:pPr>
            <a:r>
              <a:rPr lang="en-US" altLang="en-US" sz="2200" kern="1200" dirty="0">
                <a:solidFill>
                  <a:srgbClr val="000000"/>
                </a:solidFill>
                <a:latin typeface="Arial (Body)"/>
              </a:rPr>
              <a:t>G</a:t>
            </a:r>
            <a:r>
              <a:rPr lang="en-US" altLang="en-US" sz="100" kern="1200" dirty="0">
                <a:solidFill>
                  <a:srgbClr val="000000"/>
                </a:solidFill>
                <a:latin typeface="Arial (Body)"/>
              </a:rPr>
              <a:t> </a:t>
            </a:r>
            <a:r>
              <a:rPr lang="en-US" altLang="en-US" sz="2200" kern="1200" dirty="0">
                <a:solidFill>
                  <a:srgbClr val="000000"/>
                </a:solidFill>
                <a:latin typeface="Arial (Body)"/>
              </a:rPr>
              <a:t>I</a:t>
            </a:r>
            <a:r>
              <a:rPr lang="en-US" altLang="en-US" sz="100" kern="1200" dirty="0">
                <a:solidFill>
                  <a:srgbClr val="000000"/>
                </a:solidFill>
                <a:latin typeface="Arial (Body)"/>
              </a:rPr>
              <a:t> </a:t>
            </a:r>
            <a:r>
              <a:rPr lang="en-US" altLang="en-US" sz="2200" kern="1200" dirty="0">
                <a:solidFill>
                  <a:srgbClr val="000000"/>
                </a:solidFill>
                <a:latin typeface="Arial (Body)"/>
              </a:rPr>
              <a:t>M</a:t>
            </a:r>
            <a:r>
              <a:rPr lang="en-US" altLang="en-US" sz="100" kern="1200" dirty="0">
                <a:solidFill>
                  <a:srgbClr val="000000"/>
                </a:solidFill>
                <a:latin typeface="Arial (Body)"/>
              </a:rPr>
              <a:t> </a:t>
            </a:r>
            <a:r>
              <a:rPr lang="en-US" altLang="en-US" sz="2200" kern="1200" dirty="0">
                <a:solidFill>
                  <a:srgbClr val="000000"/>
                </a:solidFill>
                <a:latin typeface="Arial (Body)"/>
              </a:rPr>
              <a:t>P (free!)</a:t>
            </a:r>
          </a:p>
          <a:p>
            <a:pPr eaLnBrk="1" fontAlgn="auto" hangingPunct="1">
              <a:buFont typeface="Arial" panose="020B0604020202020204" pitchFamily="34" charset="0"/>
              <a:buChar char="•"/>
              <a:defRPr/>
            </a:pPr>
            <a:r>
              <a:rPr lang="en-US" altLang="en-US" sz="2200" kern="1200" dirty="0">
                <a:solidFill>
                  <a:srgbClr val="000000"/>
                </a:solidFill>
                <a:latin typeface="Arial (Body)"/>
              </a:rPr>
              <a:t>Adobe Photoshop</a:t>
            </a:r>
          </a:p>
          <a:p>
            <a:pPr eaLnBrk="1" fontAlgn="auto" hangingPunct="1">
              <a:buFont typeface="Arial" panose="020B0604020202020204" pitchFamily="34" charset="0"/>
              <a:buChar char="•"/>
              <a:defRPr/>
            </a:pPr>
            <a:r>
              <a:rPr lang="en-US" altLang="en-US" sz="2200" kern="1200" dirty="0">
                <a:solidFill>
                  <a:srgbClr val="000000"/>
                </a:solidFill>
                <a:latin typeface="Arial (Body)"/>
                <a:hlinkClick r:id="rId2" tooltip="https://pixlr.com/editor/"/>
              </a:rPr>
              <a:t>https://pixlr.com/editor</a:t>
            </a:r>
            <a:r>
              <a:rPr lang="en-US" altLang="en-US" sz="2200" kern="1200" dirty="0">
                <a:solidFill>
                  <a:srgbClr val="000000"/>
                </a:solidFill>
                <a:latin typeface="Arial (Body)"/>
              </a:rPr>
              <a:t> (free</a:t>
            </a:r>
            <a:r>
              <a:rPr lang="en-US" altLang="en-US" sz="2200" kern="1200" dirty="0" smtClean="0">
                <a:solidFill>
                  <a:srgbClr val="000000"/>
                </a:solidFill>
                <a:latin typeface="Arial (Body)"/>
              </a:rPr>
              <a:t>!)</a:t>
            </a:r>
            <a:endParaRPr lang="en-US" altLang="en-US" sz="22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Choosing Names for Image Files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331925"/>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Use all lowercase </a:t>
            </a:r>
            <a:r>
              <a:rPr lang="en-US" altLang="en-US" sz="2400" kern="1200" dirty="0" smtClean="0">
                <a:solidFill>
                  <a:srgbClr val="000000"/>
                </a:solidFill>
                <a:latin typeface="Arial (Body)"/>
                <a:ea typeface="+mn-ea"/>
                <a:cs typeface="+mn-cs"/>
              </a:rPr>
              <a:t>letters</a:t>
            </a:r>
            <a:endParaRPr lang="en-US" altLang="en-US" sz="2400" kern="1200" dirty="0">
              <a:solidFill>
                <a:srgbClr val="000000"/>
              </a:solidFill>
              <a:latin typeface="Arial (Body)"/>
              <a:ea typeface="+mn-ea"/>
              <a:cs typeface="+mn-cs"/>
            </a:endParaRPr>
          </a:p>
          <a:p>
            <a:pPr marL="0" indent="0" eaLnBrk="1" hangingPunct="1">
              <a:buNone/>
              <a:tabLst/>
              <a:defRPr/>
            </a:pPr>
            <a:r>
              <a:rPr lang="en-US" altLang="en-US" sz="2400" kern="1200" dirty="0">
                <a:solidFill>
                  <a:srgbClr val="000000"/>
                </a:solidFill>
                <a:latin typeface="Arial (Body)"/>
                <a:ea typeface="+mn-ea"/>
                <a:cs typeface="+mn-cs"/>
              </a:rPr>
              <a:t>Do not use punctuation symbols and spaces</a:t>
            </a:r>
          </a:p>
          <a:p>
            <a:pPr marL="0" indent="0" eaLnBrk="1" hangingPunct="1">
              <a:buNone/>
              <a:tabLst/>
              <a:defRPr/>
            </a:pPr>
            <a:r>
              <a:rPr lang="en-US" altLang="en-US" sz="2400" kern="1200" dirty="0">
                <a:solidFill>
                  <a:srgbClr val="000000"/>
                </a:solidFill>
                <a:latin typeface="Arial (Body)"/>
                <a:ea typeface="+mn-ea"/>
                <a:cs typeface="+mn-cs"/>
              </a:rPr>
              <a:t>Do not change the file </a:t>
            </a:r>
            <a:r>
              <a:rPr lang="en-US" altLang="en-US" sz="2400" kern="1200" dirty="0" smtClean="0">
                <a:solidFill>
                  <a:srgbClr val="000000"/>
                </a:solidFill>
                <a:latin typeface="Arial (Body)"/>
                <a:ea typeface="+mn-ea"/>
                <a:cs typeface="+mn-cs"/>
              </a:rPr>
              <a:t>extensions </a:t>
            </a:r>
            <a:r>
              <a:rPr lang="en-US" altLang="en-US" sz="2400" b="1" kern="1200" dirty="0" smtClean="0">
                <a:solidFill>
                  <a:srgbClr val="000000"/>
                </a:solidFill>
                <a:latin typeface="Arial (Body)"/>
                <a:ea typeface="+mn-ea"/>
                <a:cs typeface="+mn-cs"/>
              </a:rPr>
              <a:t>(should </a:t>
            </a:r>
            <a:r>
              <a:rPr lang="en-US" altLang="en-US" sz="2400" b="1" kern="1200" dirty="0">
                <a:solidFill>
                  <a:srgbClr val="000000"/>
                </a:solidFill>
                <a:latin typeface="Arial (Body)"/>
                <a:ea typeface="+mn-ea"/>
                <a:cs typeface="+mn-cs"/>
              </a:rPr>
              <a:t>be .</a:t>
            </a:r>
            <a:r>
              <a:rPr lang="en-US" altLang="en-US" sz="2400" b="1" kern="1200" dirty="0" smtClean="0">
                <a:solidFill>
                  <a:srgbClr val="000000"/>
                </a:solidFill>
                <a:latin typeface="Arial (Body)"/>
                <a:ea typeface="+mn-ea"/>
                <a:cs typeface="+mn-cs"/>
              </a:rPr>
              <a:t>gif</a:t>
            </a:r>
            <a:r>
              <a:rPr lang="en-US" altLang="en-US" sz="2400" b="1" kern="1200" dirty="0">
                <a:solidFill>
                  <a:srgbClr val="000000"/>
                </a:solidFill>
                <a:latin typeface="Arial (Body)"/>
                <a:ea typeface="+mn-ea"/>
                <a:cs typeface="+mn-cs"/>
              </a:rPr>
              <a:t>, .jpg, .jpeg, or .png)</a:t>
            </a:r>
          </a:p>
          <a:p>
            <a:pPr marL="0" indent="0" eaLnBrk="1" hangingPunct="1">
              <a:buNone/>
              <a:tabLst/>
              <a:defRPr/>
            </a:pPr>
            <a:r>
              <a:rPr lang="en-US" altLang="en-US" sz="2400" kern="1200" dirty="0">
                <a:solidFill>
                  <a:srgbClr val="000000"/>
                </a:solidFill>
                <a:latin typeface="Arial (Body)"/>
                <a:ea typeface="+mn-ea"/>
                <a:cs typeface="+mn-cs"/>
              </a:rPr>
              <a:t>Keep your file names short but descriptive</a:t>
            </a:r>
          </a:p>
          <a:p>
            <a:pPr marL="256032" indent="-256032" eaLnBrk="1" hangingPunct="1">
              <a:defRPr/>
            </a:pPr>
            <a:r>
              <a:rPr lang="en-US" altLang="en-US" sz="2400" kern="1200" dirty="0">
                <a:solidFill>
                  <a:srgbClr val="000000"/>
                </a:solidFill>
                <a:latin typeface="Arial (Body)"/>
                <a:ea typeface="+mn-ea"/>
                <a:cs typeface="+mn-cs"/>
              </a:rPr>
              <a:t>i1.gif is probably too short</a:t>
            </a:r>
          </a:p>
          <a:p>
            <a:pPr marL="256032" indent="-256032" eaLnBrk="1" hangingPunct="1">
              <a:defRPr/>
            </a:pPr>
            <a:r>
              <a:rPr lang="en-US" altLang="en-US" sz="2400" kern="1200" dirty="0">
                <a:solidFill>
                  <a:srgbClr val="000000"/>
                </a:solidFill>
                <a:latin typeface="Arial (Body)"/>
                <a:ea typeface="+mn-ea"/>
                <a:cs typeface="+mn-cs"/>
              </a:rPr>
              <a:t>myimagewithmydogonmybirthday.gif is too long</a:t>
            </a:r>
          </a:p>
          <a:p>
            <a:pPr marL="256032" indent="-256032" eaLnBrk="1" hangingPunct="1">
              <a:defRPr/>
            </a:pPr>
            <a:r>
              <a:rPr lang="en-US" altLang="en-US" sz="2400" kern="1200" dirty="0">
                <a:solidFill>
                  <a:srgbClr val="000000"/>
                </a:solidFill>
                <a:latin typeface="Arial (Body)"/>
                <a:ea typeface="+mn-ea"/>
                <a:cs typeface="+mn-cs"/>
              </a:rPr>
              <a:t>dogbday.gif may be just about right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Organizing Your Site</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3761874" cy="1854323"/>
          </a:xfrm>
        </p:spPr>
        <p:txBody>
          <a:bodyPr wrap="square">
            <a:spAutoFit/>
          </a:bodyPr>
          <a:lstStyle/>
          <a:p>
            <a:pPr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 Place images in their own </a:t>
            </a:r>
            <a:r>
              <a:rPr lang="en-US" altLang="en-US" sz="2400" kern="1200" dirty="0" smtClean="0">
                <a:latin typeface="Arial (Body)"/>
                <a:ea typeface="+mn-ea"/>
                <a:cs typeface="+mn-cs"/>
                <a:sym typeface="Arial"/>
              </a:rPr>
              <a:t>folder</a:t>
            </a:r>
          </a:p>
          <a:p>
            <a:pPr marL="255600" lvl="2" indent="-255600" eaLnBrk="1" hangingPunct="1">
              <a:spcBef>
                <a:spcPts val="1500"/>
              </a:spcBef>
              <a:buFont typeface="Arial" panose="020B0604020202020204" pitchFamily="34" charset="0"/>
              <a:buChar char="•"/>
              <a:tabLst>
                <a:tab pos="176213" algn="l"/>
              </a:tabLst>
              <a:defRPr/>
            </a:pPr>
            <a:r>
              <a:rPr lang="en-US" altLang="en-US" sz="2400" kern="1200" dirty="0" smtClean="0">
                <a:latin typeface="Arial (Body)"/>
                <a:ea typeface="+mn-ea"/>
                <a:cs typeface="+mn-cs"/>
                <a:sym typeface="Arial"/>
              </a:rPr>
              <a:t>Code </a:t>
            </a:r>
            <a:r>
              <a:rPr lang="en-US" altLang="en-US" sz="2400" kern="1200" dirty="0">
                <a:latin typeface="Arial (Body)"/>
                <a:ea typeface="+mn-ea"/>
                <a:cs typeface="+mn-cs"/>
                <a:sym typeface="Arial"/>
              </a:rPr>
              <a:t>the path to the file in the </a:t>
            </a:r>
            <a:r>
              <a:rPr lang="en-US" altLang="en-US" sz="2400" kern="1200" dirty="0" err="1">
                <a:latin typeface="Arial (Body)"/>
                <a:ea typeface="+mn-ea"/>
                <a:cs typeface="+mn-cs"/>
                <a:sym typeface="Arial"/>
              </a:rPr>
              <a:t>src</a:t>
            </a:r>
            <a:r>
              <a:rPr lang="en-US" altLang="en-US" sz="2400" kern="1200" dirty="0">
                <a:latin typeface="Arial (Body)"/>
                <a:ea typeface="+mn-ea"/>
                <a:cs typeface="+mn-cs"/>
                <a:sym typeface="Arial"/>
              </a:rPr>
              <a:t> </a:t>
            </a:r>
            <a:r>
              <a:rPr lang="en-US" altLang="en-US" sz="2400" kern="1200" dirty="0" smtClean="0">
                <a:latin typeface="Arial (Body)"/>
                <a:ea typeface="+mn-ea"/>
                <a:cs typeface="+mn-cs"/>
                <a:sym typeface="Arial"/>
              </a:rPr>
              <a:t>attribute</a:t>
            </a:r>
          </a:p>
        </p:txBody>
      </p:sp>
      <p:pic>
        <p:nvPicPr>
          <p:cNvPr id="8" name="Picture 7" descr="Computer code reads, left angle bracket i m g, s r c equals double quote images slash home period g if double quote alt equals double quote home double quote, height equals double quote 100 double quote, width equals double quote 200 double quote right angle brack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399288"/>
            <a:ext cx="6519429" cy="735924"/>
          </a:xfrm>
          <a:prstGeom prst="rect">
            <a:avLst/>
          </a:prstGeom>
        </p:spPr>
      </p:pic>
      <p:pic>
        <p:nvPicPr>
          <p:cNvPr id="6" name="Picture 8" descr="The structure of the Circle Soft folder is displayed showing a subfolder and files. The Circle Soft folder contains a c s s file and two h t m l files. It also contains a subfolder named images, which contains four g I f files."/>
          <p:cNvPicPr>
            <a:picLocks noChangeAspect="1" noChangeArrowheads="1"/>
          </p:cNvPicPr>
          <p:nvPr/>
        </p:nvPicPr>
        <p:blipFill>
          <a:blip r:embed="rId3"/>
          <a:srcRect/>
          <a:stretch>
            <a:fillRect/>
          </a:stretch>
        </p:blipFill>
        <p:spPr bwMode="auto">
          <a:xfrm>
            <a:off x="4920098" y="1633622"/>
            <a:ext cx="3110634" cy="3505445"/>
          </a:xfrm>
          <a:prstGeom prst="rect">
            <a:avLst/>
          </a:prstGeom>
          <a:noFill/>
          <a:ln w="9525">
            <a:solidFill>
              <a:schemeClr val="accent1"/>
            </a:solid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Figure and Figcaption Elements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861744"/>
          </a:xfrm>
        </p:spPr>
        <p:txBody>
          <a:bodyPr wrap="square">
            <a:spAutoFit/>
          </a:bodyPr>
          <a:lstStyle/>
          <a:p>
            <a:pPr marL="0" indent="0" eaLnBrk="1" fontAlgn="auto" hangingPunct="1">
              <a:buNone/>
              <a:defRPr/>
            </a:pPr>
            <a:r>
              <a:rPr lang="en-US" sz="2200" kern="1200" dirty="0">
                <a:solidFill>
                  <a:srgbClr val="000000"/>
                </a:solidFill>
                <a:latin typeface="Arial (Body)"/>
                <a:ea typeface="+mn-ea"/>
                <a:cs typeface="+mn-cs"/>
              </a:rPr>
              <a:t>Figure Element: contains a unit of content that is self-contained, such as an image, along with one optional figcaption element</a:t>
            </a:r>
            <a:r>
              <a:rPr lang="en-US" sz="2200" kern="1200" dirty="0" smtClean="0">
                <a:solidFill>
                  <a:srgbClr val="000000"/>
                </a:solidFill>
                <a:latin typeface="Arial (Body)"/>
                <a:ea typeface="+mn-ea"/>
                <a:cs typeface="+mn-cs"/>
              </a:rPr>
              <a:t>.</a:t>
            </a:r>
          </a:p>
        </p:txBody>
      </p:sp>
      <p:pic>
        <p:nvPicPr>
          <p:cNvPr id="10" name="Picture 9" descr="Computer code has 9 lines. The lines read as follows. Line 1, indented once. left angle bracket figure right angle bracket. Line 2, indented once. left angle bracket i m g, s r c equals double quote lighthouse island period j p g double quote . Line 3. width equals double quote 250 double quote. Line 4, indented once. height equals double quote 355 double quote . Line 5, indented once. a l t equals double quote Lighthouse Island double quote right angle bracket . Line 6, indented once. left angle bracket f I g caption right angle bracket . Line 7, indented once. Island Lighthouse comma Built in 1870. Line 8, indented once. left angle bracket forward slash f I g caption right angle bracket. Line 9. left angle bracket forward slash figure right angle brack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046" y="2694812"/>
            <a:ext cx="4392646" cy="3019943"/>
          </a:xfrm>
          <a:prstGeom prst="rect">
            <a:avLst/>
          </a:prstGeom>
        </p:spPr>
      </p:pic>
      <p:pic>
        <p:nvPicPr>
          <p:cNvPr id="50180" name="Picture 4" descr="A browser is opened to the Lighthouse bistro websi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505" y="3322884"/>
            <a:ext cx="3441295" cy="288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tabLst>
                <a:tab pos="628650" algn="l"/>
              </a:tabLst>
              <a:defRPr/>
            </a:pPr>
            <a:r>
              <a:rPr lang="en-US" kern="1200" spc="-50" dirty="0" smtClean="0">
                <a:latin typeface="Times New Roman" panose="02020603050405020304" pitchFamily="18" charset="0"/>
                <a:ea typeface="+mj-ea"/>
              </a:rPr>
              <a:t>H</a:t>
            </a:r>
            <a:r>
              <a:rPr lang="en-US" sz="100" kern="1200" spc="-50" dirty="0" smtClean="0">
                <a:latin typeface="Times New Roman" panose="02020603050405020304" pitchFamily="18" charset="0"/>
                <a:ea typeface="+mj-ea"/>
              </a:rPr>
              <a:t> </a:t>
            </a:r>
            <a:r>
              <a:rPr lang="en-US" kern="1200" spc="-50" dirty="0" smtClean="0">
                <a:latin typeface="Times New Roman" panose="02020603050405020304" pitchFamily="18" charset="0"/>
                <a:ea typeface="+mj-ea"/>
              </a:rPr>
              <a:t>T</a:t>
            </a:r>
            <a:r>
              <a:rPr lang="en-US" sz="100" kern="1200" spc="-50" dirty="0" smtClean="0">
                <a:latin typeface="Times New Roman" panose="02020603050405020304" pitchFamily="18" charset="0"/>
                <a:ea typeface="+mj-ea"/>
              </a:rPr>
              <a:t> </a:t>
            </a:r>
            <a:r>
              <a:rPr lang="en-US" kern="1200" spc="-50" dirty="0" smtClean="0">
                <a:latin typeface="Times New Roman" panose="02020603050405020304" pitchFamily="18" charset="0"/>
                <a:ea typeface="+mj-ea"/>
              </a:rPr>
              <a:t>M</a:t>
            </a:r>
            <a:r>
              <a:rPr lang="en-US" sz="100" kern="1200" spc="-50" dirty="0" smtClean="0">
                <a:latin typeface="Times New Roman" panose="02020603050405020304" pitchFamily="18" charset="0"/>
                <a:ea typeface="+mj-ea"/>
              </a:rPr>
              <a:t> </a:t>
            </a:r>
            <a:r>
              <a:rPr lang="en-US" kern="1200" spc="-50" dirty="0" smtClean="0">
                <a:latin typeface="Times New Roman" panose="02020603050405020304" pitchFamily="18" charset="0"/>
                <a:ea typeface="+mj-ea"/>
              </a:rPr>
              <a:t>L5 Meter Element</a:t>
            </a:r>
            <a:endParaRPr lang="en-US" kern="1200" spc="-50" dirty="0">
              <a:latin typeface="Times New Roman" panose="02020603050405020304" pitchFamily="18" charset="0"/>
              <a:ea typeface="+mj-ea"/>
            </a:endParaRPr>
          </a:p>
        </p:txBody>
      </p:sp>
      <p:sp>
        <p:nvSpPr>
          <p:cNvPr id="3" name="Text Placeholder 2"/>
          <p:cNvSpPr>
            <a:spLocks noGrp="1"/>
          </p:cNvSpPr>
          <p:nvPr>
            <p:ph type="body" idx="1"/>
          </p:nvPr>
        </p:nvSpPr>
        <p:spPr>
          <a:xfrm>
            <a:off x="457199" y="1600200"/>
            <a:ext cx="8493369" cy="452959"/>
          </a:xfrm>
        </p:spPr>
        <p:txBody>
          <a:bodyPr/>
          <a:lstStyle/>
          <a:p>
            <a:pPr marL="68580" indent="0" eaLnBrk="1" fontAlgn="auto" hangingPunct="1">
              <a:spcAft>
                <a:spcPts val="0"/>
              </a:spcAft>
              <a:buFont typeface="Wingdings 3" panose="05040102010807070707" pitchFamily="18" charset="2"/>
              <a:buNone/>
              <a:defRPr/>
            </a:pPr>
            <a:r>
              <a:rPr lang="en-US" sz="2200" dirty="0">
                <a:solidFill>
                  <a:schemeClr val="tx1"/>
                </a:solidFill>
                <a:latin typeface="+mn-lt"/>
              </a:rPr>
              <a:t>Displays a visual gauge of a numeric value within a known </a:t>
            </a:r>
            <a:r>
              <a:rPr lang="en-US" sz="2200" dirty="0" smtClean="0">
                <a:solidFill>
                  <a:schemeClr val="tx1"/>
                </a:solidFill>
                <a:latin typeface="+mn-lt"/>
              </a:rPr>
              <a:t>range</a:t>
            </a:r>
            <a:endParaRPr lang="en-US" sz="2200" dirty="0">
              <a:solidFill>
                <a:schemeClr val="tx1"/>
              </a:solidFill>
              <a:latin typeface="+mn-lt"/>
            </a:endParaRPr>
          </a:p>
        </p:txBody>
      </p:sp>
      <p:pic>
        <p:nvPicPr>
          <p:cNvPr id="6" name="Picture 5" descr="chap4 slide 6&#10;slide 12,13,26&#10;Computer code has 7 lines. The lines read as follows. Line 1. left angle bracket meter value equals double quote 14417 double quote min equals double quote 0 double quote max equals double quote 14417 double quote right angle bracket 14417 left angle bracket forward slash meter right angle bracket 14,417 Total Visits left angle bracket b r right angle bracket. Line 2. left angle bracket meter value equals double quote 7000 double quote min equals double quote 0 double quote max equals double quote 14417 double quote right angle bracket 7000 left angle bracket forward slash meter right angle bracket 7000 Chrome left angle bracket b r right angle bracket. Line 3. left angle bracket meter value equals double quote 3800 double quote min equals double quote 0 double quote max equals double quote 14417 double quote right angle bracket 3800 left angle bracket forward slash meter right angle bracket 3,800 Edge left angle bracket b r right angle bracket. Line 4. left angle bracket meter value equals double quote 2062 double quote min equals double quote 0 double quote max equals double quote 14417 double quote right angle bracket 2062 left angle bracket forward slash meter right angle bracket 2062 Firefox left angle bracket b r right angle bracket. Line 5. left angle bracket meter value equals double quote 1043 double quote min equals double quote 0 double quote max equals double quote 14417 double quote right angle bracket 1043 left angle bracket forward slash meter right angle bracket 1043 Safari left angle bracket b r right angle bracket. Line 6. left angle bracket meter value equals double quote 312 double quote min equals double quote 0 double quote max equals double quote 14417 double quote right angle bracket 312 left angle bracket forward slash meter right angle bracket ampersand n b s p semicolon ampersand n b s p semicolon 312 Opera left angle bracket b r right angle bracket. Line 7. left angle bracket meter value equals double quote 200 double quote min equals double quote 0 double quote max equals double quote 14417 double quote right angle bracket 200 left angle bracket forward slash meter right angle bracket ampersand n b s p semicolon ampersand n b s p semicolon 200 other left angle bracket b r right angle bracket."/>
          <p:cNvPicPr>
            <a:picLocks noChangeAspect="1"/>
          </p:cNvPicPr>
          <p:nvPr/>
        </p:nvPicPr>
        <p:blipFill rotWithShape="1">
          <a:blip r:embed="rId2"/>
          <a:srcRect l="2131" t="22667" r="5730" b="36161"/>
          <a:stretch/>
        </p:blipFill>
        <p:spPr>
          <a:xfrm>
            <a:off x="759900" y="2214346"/>
            <a:ext cx="7624199" cy="1761575"/>
          </a:xfrm>
          <a:prstGeom prst="rect">
            <a:avLst/>
          </a:prstGeom>
        </p:spPr>
      </p:pic>
      <p:pic>
        <p:nvPicPr>
          <p:cNvPr id="7" name="Picture 4" descr="A bar chart shows the Monthly Browser Report. A meter element shows the number of browsers that were used to visit a site. Total visits, 14,417. Chrome, 7,000. Edge, 3,800. Firefox, 2,062. Safari, 1,043. Opera 312, Other, 200.">
            <a:extLst>
              <a:ext uri="{FF2B5EF4-FFF2-40B4-BE49-F238E27FC236}">
                <a16:creationId xmlns:a16="http://schemas.microsoft.com/office/drawing/2014/main" id="{E3983456-2E07-4B67-BF31-08EFFF423E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1007" y="4211782"/>
            <a:ext cx="2581984" cy="219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L5 Progress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923299"/>
          </a:xfrm>
        </p:spPr>
        <p:txBody>
          <a:bodyPr>
            <a:spAutoFit/>
          </a:bodyPr>
          <a:lstStyle/>
          <a:p>
            <a:pPr marL="0" indent="0" eaLnBrk="1" fontAlgn="auto" hangingPunct="1">
              <a:buNone/>
              <a:defRPr/>
            </a:pPr>
            <a:r>
              <a:rPr lang="en-US" sz="2400" kern="1200" dirty="0">
                <a:solidFill>
                  <a:srgbClr val="000000"/>
                </a:solidFill>
                <a:latin typeface="Arial (Body)"/>
                <a:ea typeface="+mn-ea"/>
                <a:cs typeface="+mn-cs"/>
              </a:rPr>
              <a:t>Displays a bar that depicts a numeric value within a specified </a:t>
            </a:r>
            <a:r>
              <a:rPr lang="en-US" sz="2400" kern="1200" dirty="0" smtClean="0">
                <a:solidFill>
                  <a:srgbClr val="000000"/>
                </a:solidFill>
                <a:latin typeface="Arial (Body)"/>
                <a:ea typeface="+mn-ea"/>
                <a:cs typeface="+mn-cs"/>
              </a:rPr>
              <a:t>range</a:t>
            </a:r>
          </a:p>
        </p:txBody>
      </p:sp>
      <p:pic>
        <p:nvPicPr>
          <p:cNvPr id="4" name="Picture 3" descr="Computer code has 2 lines. The lines read as follows. Line 1. left aangle bracket progress value equals double quote 5000 double quote max equals double quote 10000 double quote right angle bracket 5000 left angle bracket forward slash progress right angle bracket. Line 2. Progress towards our go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425" y="2726588"/>
            <a:ext cx="7772400" cy="673100"/>
          </a:xfrm>
          <a:prstGeom prst="rect">
            <a:avLst/>
          </a:prstGeom>
        </p:spPr>
      </p:pic>
      <p:pic>
        <p:nvPicPr>
          <p:cNvPr id="6" name="Picture 3" descr="A Progress Bar indicating that 50% of a desired goal has been completed.">
            <a:extLst>
              <a:ext uri="{FF2B5EF4-FFF2-40B4-BE49-F238E27FC236}">
                <a16:creationId xmlns:a16="http://schemas.microsoft.com/office/drawing/2014/main" id="{6C1968B6-7879-473A-9A68-11C41B215F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2412" y="3962400"/>
            <a:ext cx="340042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096963"/>
          </a:xfrm>
        </p:spPr>
        <p:txBody>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rPr>
              <a:t>Learning </a:t>
            </a:r>
            <a:r>
              <a:rPr lang="en-US" kern="1200" spc="-50" dirty="0">
                <a:latin typeface="Times New Roman" panose="02020603050405020304" pitchFamily="18" charset="0"/>
              </a:rPr>
              <a:t>Objectives</a:t>
            </a:r>
            <a:r>
              <a:rPr lang="en-US" kern="1200" spc="-50" dirty="0" smtClean="0">
                <a:latin typeface="Times New Roman" panose="02020603050405020304" pitchFamily="18" charset="0"/>
                <a:ea typeface="+mj-ea"/>
              </a:rPr>
              <a:t> </a:t>
            </a:r>
            <a:r>
              <a:rPr lang="en-US" sz="2000" b="0" kern="1200" spc="-50" dirty="0" smtClean="0">
                <a:latin typeface="Times New Roman" panose="02020603050405020304" pitchFamily="18" charset="0"/>
              </a:rPr>
              <a:t>(2 of </a:t>
            </a:r>
            <a:r>
              <a:rPr lang="en-US" sz="2000" b="0" kern="1200" spc="-50" dirty="0">
                <a:latin typeface="Times New Roman" panose="02020603050405020304" pitchFamily="18" charset="0"/>
              </a:rPr>
              <a:t>2)</a:t>
            </a:r>
            <a:endParaRPr lang="en-US" sz="2000" b="0" kern="1200" spc="-50" dirty="0">
              <a:latin typeface="Times New Roman" panose="02020603050405020304" pitchFamily="18" charset="0"/>
              <a:ea typeface="+mj-ea"/>
            </a:endParaRPr>
          </a:p>
        </p:txBody>
      </p:sp>
      <p:sp>
        <p:nvSpPr>
          <p:cNvPr id="3" name="Text Placeholder 2"/>
          <p:cNvSpPr>
            <a:spLocks noGrp="1"/>
          </p:cNvSpPr>
          <p:nvPr>
            <p:ph type="body" idx="1"/>
          </p:nvPr>
        </p:nvSpPr>
        <p:spPr/>
        <p:txBody>
          <a:bodyPr/>
          <a:lstStyle/>
          <a:p>
            <a:pPr marL="0" lvl="1" indent="0" eaLnBrk="1" fontAlgn="auto" hangingPunct="1">
              <a:spcBef>
                <a:spcPts val="1500"/>
              </a:spcBef>
              <a:buNone/>
              <a:defRPr/>
            </a:pPr>
            <a:r>
              <a:rPr lang="en-US" altLang="en-US" sz="2400" b="1" kern="1200" dirty="0" smtClean="0">
                <a:solidFill>
                  <a:schemeClr val="tx2"/>
                </a:solidFill>
                <a:latin typeface="Arial (Body)"/>
                <a:ea typeface="+mn-ea"/>
              </a:rPr>
              <a:t>4.6</a:t>
            </a:r>
            <a:r>
              <a:rPr lang="en-US" altLang="en-US" sz="2400" kern="1200" dirty="0" smtClean="0">
                <a:solidFill>
                  <a:srgbClr val="000000"/>
                </a:solidFill>
                <a:latin typeface="Arial (Body)"/>
                <a:ea typeface="+mn-ea"/>
              </a:rPr>
              <a:t> Configure </a:t>
            </a:r>
            <a:r>
              <a:rPr lang="en-US" altLang="en-US" sz="2400" kern="1200" dirty="0">
                <a:solidFill>
                  <a:srgbClr val="000000"/>
                </a:solidFill>
                <a:latin typeface="Arial (Body)"/>
                <a:ea typeface="+mn-ea"/>
              </a:rPr>
              <a:t>visual effects with </a:t>
            </a:r>
            <a:r>
              <a:rPr lang="en-US" altLang="en-US" sz="2400" kern="1200" dirty="0" smtClean="0">
                <a:solidFill>
                  <a:srgbClr val="000000"/>
                </a:solidFill>
                <a:latin typeface="Arial (Body)"/>
                <a:ea typeface="+mn-ea"/>
              </a:rPr>
              <a:t>C</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S</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S</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3 </a:t>
            </a:r>
            <a:r>
              <a:rPr lang="en-US" altLang="en-US" sz="2400" kern="1200" dirty="0">
                <a:solidFill>
                  <a:srgbClr val="000000"/>
                </a:solidFill>
                <a:latin typeface="Arial (Body)"/>
                <a:ea typeface="+mn-ea"/>
              </a:rPr>
              <a:t>including multiple background images, rounded corners, box shadow, text shadow, opacity, and gradients</a:t>
            </a:r>
          </a:p>
          <a:p>
            <a:pPr marL="0" lvl="1" indent="0" eaLnBrk="1" fontAlgn="auto" hangingPunct="1">
              <a:spcBef>
                <a:spcPts val="1500"/>
              </a:spcBef>
              <a:buNone/>
              <a:defRPr/>
            </a:pPr>
            <a:r>
              <a:rPr lang="en-US" altLang="en-US" sz="2400" b="1" kern="1200" dirty="0" smtClean="0">
                <a:solidFill>
                  <a:schemeClr val="tx2"/>
                </a:solidFill>
                <a:latin typeface="Arial (Body)"/>
                <a:ea typeface="+mn-ea"/>
              </a:rPr>
              <a:t>4.7</a:t>
            </a:r>
            <a:r>
              <a:rPr lang="en-US" altLang="en-US" sz="2400" kern="1200" dirty="0" smtClean="0">
                <a:solidFill>
                  <a:srgbClr val="000000"/>
                </a:solidFill>
                <a:latin typeface="Arial (Body)"/>
                <a:ea typeface="+mn-ea"/>
              </a:rPr>
              <a:t> Configure </a:t>
            </a:r>
            <a:r>
              <a:rPr lang="en-US" altLang="en-US" sz="2400" kern="1200" dirty="0">
                <a:solidFill>
                  <a:srgbClr val="000000"/>
                </a:solidFill>
                <a:latin typeface="Arial (Body)"/>
                <a:ea typeface="+mn-ea"/>
              </a:rPr>
              <a:t>R</a:t>
            </a:r>
            <a:r>
              <a:rPr lang="en-US" altLang="en-US" sz="100" kern="1200" dirty="0">
                <a:solidFill>
                  <a:srgbClr val="000000"/>
                </a:solidFill>
                <a:latin typeface="Arial (Body)"/>
                <a:ea typeface="+mn-ea"/>
              </a:rPr>
              <a:t> </a:t>
            </a:r>
            <a:r>
              <a:rPr lang="en-US" altLang="en-US" sz="2400" kern="1200" dirty="0">
                <a:solidFill>
                  <a:srgbClr val="000000"/>
                </a:solidFill>
                <a:latin typeface="Arial (Body)"/>
                <a:ea typeface="+mn-ea"/>
              </a:rPr>
              <a:t>G</a:t>
            </a:r>
            <a:r>
              <a:rPr lang="en-US" altLang="en-US" sz="100" kern="1200" dirty="0">
                <a:solidFill>
                  <a:srgbClr val="000000"/>
                </a:solidFill>
                <a:latin typeface="Arial (Body)"/>
                <a:ea typeface="+mn-ea"/>
              </a:rPr>
              <a:t> </a:t>
            </a:r>
            <a:r>
              <a:rPr lang="en-US" altLang="en-US" sz="2400" kern="1200" dirty="0">
                <a:solidFill>
                  <a:srgbClr val="000000"/>
                </a:solidFill>
                <a:latin typeface="Arial (Body)"/>
                <a:ea typeface="+mn-ea"/>
              </a:rPr>
              <a:t>B</a:t>
            </a:r>
            <a:r>
              <a:rPr lang="en-US" altLang="en-US" sz="100" kern="1200" dirty="0">
                <a:solidFill>
                  <a:srgbClr val="000000"/>
                </a:solidFill>
                <a:latin typeface="Arial (Body)"/>
                <a:ea typeface="+mn-ea"/>
              </a:rPr>
              <a:t> </a:t>
            </a:r>
            <a:r>
              <a:rPr lang="en-US" altLang="en-US" sz="2400" kern="1200" dirty="0">
                <a:solidFill>
                  <a:srgbClr val="000000"/>
                </a:solidFill>
                <a:latin typeface="Arial (Body)"/>
                <a:ea typeface="+mn-ea"/>
              </a:rPr>
              <a:t>A and H</a:t>
            </a:r>
            <a:r>
              <a:rPr lang="en-US" altLang="en-US" sz="100" kern="1200" dirty="0">
                <a:solidFill>
                  <a:srgbClr val="000000"/>
                </a:solidFill>
                <a:latin typeface="Arial (Body)"/>
                <a:ea typeface="+mn-ea"/>
              </a:rPr>
              <a:t> </a:t>
            </a:r>
            <a:r>
              <a:rPr lang="en-US" altLang="en-US" sz="2400" kern="1200" dirty="0">
                <a:solidFill>
                  <a:srgbClr val="000000"/>
                </a:solidFill>
                <a:latin typeface="Arial (Body)"/>
                <a:ea typeface="+mn-ea"/>
              </a:rPr>
              <a:t>S</a:t>
            </a:r>
            <a:r>
              <a:rPr lang="en-US" altLang="en-US" sz="100" kern="1200" dirty="0">
                <a:solidFill>
                  <a:srgbClr val="000000"/>
                </a:solidFill>
                <a:latin typeface="Arial (Body)"/>
                <a:ea typeface="+mn-ea"/>
              </a:rPr>
              <a:t> </a:t>
            </a:r>
            <a:r>
              <a:rPr lang="en-US" altLang="en-US" sz="2400" kern="1200" dirty="0">
                <a:solidFill>
                  <a:srgbClr val="000000"/>
                </a:solidFill>
                <a:latin typeface="Arial (Body)"/>
                <a:ea typeface="+mn-ea"/>
              </a:rPr>
              <a:t>L</a:t>
            </a:r>
            <a:r>
              <a:rPr lang="en-US" altLang="en-US" sz="100" kern="1200" dirty="0">
                <a:solidFill>
                  <a:srgbClr val="000000"/>
                </a:solidFill>
                <a:latin typeface="Arial (Body)"/>
                <a:ea typeface="+mn-ea"/>
              </a:rPr>
              <a:t> </a:t>
            </a:r>
            <a:r>
              <a:rPr lang="en-US" altLang="en-US" sz="2400" kern="1200" dirty="0">
                <a:solidFill>
                  <a:srgbClr val="000000"/>
                </a:solidFill>
                <a:latin typeface="Arial (Body)"/>
                <a:ea typeface="+mn-ea"/>
              </a:rPr>
              <a:t>A color with </a:t>
            </a:r>
            <a:r>
              <a:rPr lang="en-US" altLang="en-US" sz="2400" kern="1200" dirty="0" smtClean="0">
                <a:solidFill>
                  <a:srgbClr val="000000"/>
                </a:solidFill>
                <a:latin typeface="Arial (Body)"/>
                <a:ea typeface="+mn-ea"/>
              </a:rPr>
              <a:t>C</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S</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S</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3</a:t>
            </a:r>
            <a:endParaRPr lang="en-US" altLang="en-US" sz="2400" kern="1200" dirty="0">
              <a:solidFill>
                <a:srgbClr val="000000"/>
              </a:solidFill>
              <a:latin typeface="Arial (Body)"/>
              <a:ea typeface="+mn-ea"/>
            </a:endParaRPr>
          </a:p>
          <a:p>
            <a:pPr marL="0" lvl="1" indent="0" eaLnBrk="1" fontAlgn="auto" hangingPunct="1">
              <a:spcBef>
                <a:spcPts val="1500"/>
              </a:spcBef>
              <a:buNone/>
              <a:defRPr/>
            </a:pPr>
            <a:r>
              <a:rPr lang="en-US" altLang="en-US" sz="2400" b="1" kern="1200" dirty="0" smtClean="0">
                <a:solidFill>
                  <a:schemeClr val="tx2"/>
                </a:solidFill>
                <a:latin typeface="Arial (Body)"/>
                <a:ea typeface="+mn-ea"/>
              </a:rPr>
              <a:t>4.8</a:t>
            </a:r>
            <a:r>
              <a:rPr lang="en-US" altLang="en-US" sz="2400" kern="1200" dirty="0" smtClean="0">
                <a:solidFill>
                  <a:srgbClr val="000000"/>
                </a:solidFill>
                <a:latin typeface="Arial (Body)"/>
                <a:ea typeface="+mn-ea"/>
              </a:rPr>
              <a:t> Use H</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T</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M</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L</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5 </a:t>
            </a:r>
            <a:r>
              <a:rPr lang="en-US" altLang="en-US" sz="2400" kern="1200" dirty="0">
                <a:solidFill>
                  <a:srgbClr val="000000"/>
                </a:solidFill>
                <a:latin typeface="Arial (Body)"/>
                <a:ea typeface="+mn-ea"/>
              </a:rPr>
              <a:t>elements to caption a figure</a:t>
            </a:r>
          </a:p>
          <a:p>
            <a:pPr marL="0" lvl="1" indent="0" eaLnBrk="1" fontAlgn="auto" hangingPunct="1">
              <a:spcBef>
                <a:spcPts val="1500"/>
              </a:spcBef>
              <a:buNone/>
              <a:defRPr/>
            </a:pPr>
            <a:r>
              <a:rPr lang="en-US" altLang="en-US" sz="2400" b="1" kern="1200" dirty="0" smtClean="0">
                <a:solidFill>
                  <a:schemeClr val="tx2"/>
                </a:solidFill>
                <a:latin typeface="Arial (Body)"/>
                <a:ea typeface="+mn-ea"/>
              </a:rPr>
              <a:t>4.9</a:t>
            </a:r>
            <a:r>
              <a:rPr lang="en-US" altLang="en-US" sz="2400" kern="1200" dirty="0" smtClean="0">
                <a:solidFill>
                  <a:srgbClr val="000000"/>
                </a:solidFill>
                <a:latin typeface="Arial (Body)"/>
                <a:ea typeface="+mn-ea"/>
              </a:rPr>
              <a:t> Use </a:t>
            </a:r>
            <a:r>
              <a:rPr lang="en-US" altLang="en-US" sz="2400" kern="1200" dirty="0">
                <a:solidFill>
                  <a:srgbClr val="000000"/>
                </a:solidFill>
                <a:latin typeface="Arial (Body)"/>
                <a:ea typeface="+mn-ea"/>
              </a:rPr>
              <a:t>the </a:t>
            </a:r>
            <a:r>
              <a:rPr lang="en-US" altLang="en-US" sz="2400" kern="1200" dirty="0" smtClean="0">
                <a:solidFill>
                  <a:srgbClr val="000000"/>
                </a:solidFill>
                <a:latin typeface="Arial (Body)"/>
                <a:ea typeface="+mn-ea"/>
              </a:rPr>
              <a:t>H</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T</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M</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L</a:t>
            </a:r>
            <a:r>
              <a:rPr lang="en-US" altLang="en-US" sz="100" kern="1200" dirty="0" smtClean="0">
                <a:solidFill>
                  <a:srgbClr val="000000"/>
                </a:solidFill>
                <a:latin typeface="Arial (Body)"/>
                <a:ea typeface="+mn-ea"/>
              </a:rPr>
              <a:t> </a:t>
            </a:r>
            <a:r>
              <a:rPr lang="en-US" altLang="en-US" sz="2400" kern="1200" dirty="0" smtClean="0">
                <a:solidFill>
                  <a:srgbClr val="000000"/>
                </a:solidFill>
                <a:latin typeface="Arial (Body)"/>
                <a:ea typeface="+mn-ea"/>
              </a:rPr>
              <a:t>5 </a:t>
            </a:r>
            <a:r>
              <a:rPr lang="en-US" altLang="en-US" sz="2400" kern="1200" dirty="0">
                <a:solidFill>
                  <a:srgbClr val="000000"/>
                </a:solidFill>
                <a:latin typeface="Arial (Body)"/>
                <a:ea typeface="+mn-ea"/>
              </a:rPr>
              <a:t>meter and progress elements</a:t>
            </a:r>
          </a:p>
          <a:p>
            <a:pPr marL="0" lvl="1" indent="0" eaLnBrk="1" fontAlgn="auto" hangingPunct="1">
              <a:spcBef>
                <a:spcPts val="1500"/>
              </a:spcBef>
              <a:buNone/>
              <a:defRPr/>
            </a:pPr>
            <a:r>
              <a:rPr lang="en-US" altLang="en-US" sz="2400" b="1" kern="1200" dirty="0" smtClean="0">
                <a:solidFill>
                  <a:schemeClr val="tx2"/>
                </a:solidFill>
                <a:latin typeface="Arial (Body)"/>
                <a:ea typeface="+mn-ea"/>
              </a:rPr>
              <a:t>4.10</a:t>
            </a:r>
            <a:r>
              <a:rPr lang="en-US" altLang="en-US" sz="2400" kern="1200" dirty="0" smtClean="0">
                <a:solidFill>
                  <a:srgbClr val="000000"/>
                </a:solidFill>
                <a:latin typeface="Arial (Body)"/>
                <a:ea typeface="+mn-ea"/>
              </a:rPr>
              <a:t> Find </a:t>
            </a:r>
            <a:r>
              <a:rPr lang="en-US" altLang="en-US" sz="2400" kern="1200" dirty="0">
                <a:solidFill>
                  <a:srgbClr val="000000"/>
                </a:solidFill>
                <a:latin typeface="Arial (Body)"/>
                <a:ea typeface="+mn-ea"/>
              </a:rPr>
              <a:t>free and fee-based graphics sources</a:t>
            </a:r>
          </a:p>
          <a:p>
            <a:pPr marL="0" lvl="1" indent="0" eaLnBrk="1" fontAlgn="auto" hangingPunct="1">
              <a:spcBef>
                <a:spcPts val="1500"/>
              </a:spcBef>
              <a:buNone/>
              <a:defRPr/>
            </a:pPr>
            <a:r>
              <a:rPr lang="en-US" altLang="en-US" sz="2400" b="1" kern="1200" dirty="0" smtClean="0">
                <a:solidFill>
                  <a:schemeClr val="tx2"/>
                </a:solidFill>
                <a:latin typeface="Arial (Body)"/>
                <a:ea typeface="+mn-ea"/>
              </a:rPr>
              <a:t>4.11</a:t>
            </a:r>
            <a:r>
              <a:rPr lang="en-US" altLang="en-US" sz="2400" kern="1200" dirty="0" smtClean="0">
                <a:solidFill>
                  <a:srgbClr val="000000"/>
                </a:solidFill>
                <a:latin typeface="Arial (Body)"/>
                <a:ea typeface="+mn-ea"/>
              </a:rPr>
              <a:t> Follow </a:t>
            </a:r>
            <a:r>
              <a:rPr lang="en-US" altLang="en-US" sz="2400" kern="1200" dirty="0">
                <a:solidFill>
                  <a:srgbClr val="000000"/>
                </a:solidFill>
                <a:latin typeface="Arial (Body)"/>
                <a:ea typeface="+mn-ea"/>
              </a:rPr>
              <a:t>recommended web design guidelines for graphics on web </a:t>
            </a:r>
            <a:r>
              <a:rPr lang="en-US" altLang="en-US" sz="2400" kern="1200" dirty="0" smtClean="0">
                <a:solidFill>
                  <a:srgbClr val="000000"/>
                </a:solidFill>
                <a:latin typeface="Arial (Body)"/>
                <a:ea typeface="+mn-ea"/>
              </a:rPr>
              <a:t>pages</a:t>
            </a:r>
            <a:endParaRPr lang="en-US" altLang="en-US" sz="2400" kern="1200" dirty="0">
              <a:solidFill>
                <a:srgbClr val="000000"/>
              </a:solidFill>
              <a:latin typeface="Arial (Body)"/>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C</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 Background-Image Property</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1115660"/>
          </a:xfrm>
        </p:spPr>
        <p:txBody>
          <a:bodyPr wrap="square">
            <a:spAutoFit/>
          </a:bodyPr>
          <a:lstStyle/>
          <a:p>
            <a:pPr marL="0" indent="0" eaLnBrk="1" hangingPunct="1">
              <a:spcBef>
                <a:spcPts val="1500"/>
              </a:spcBef>
              <a:buClr>
                <a:srgbClr val="007FA3"/>
              </a:buClr>
              <a:buSzPct val="100000"/>
              <a:buNone/>
              <a:defRPr/>
            </a:pPr>
            <a:r>
              <a:rPr lang="en-US" altLang="en-US" sz="2400" kern="1200" dirty="0">
                <a:latin typeface="Arial (Body)"/>
                <a:ea typeface="+mn-ea"/>
                <a:cs typeface="+mn-cs"/>
                <a:sym typeface="Arial"/>
              </a:rPr>
              <a:t>Configures a </a:t>
            </a:r>
            <a:r>
              <a:rPr lang="en-US" altLang="en-US" sz="2400" kern="1200" dirty="0" smtClean="0">
                <a:latin typeface="Arial (Body)"/>
                <a:ea typeface="+mn-ea"/>
                <a:cs typeface="+mn-cs"/>
                <a:sym typeface="Arial"/>
              </a:rPr>
              <a:t>background-image</a:t>
            </a:r>
            <a:endParaRPr lang="en-US" altLang="en-US" sz="2400" kern="1200" dirty="0">
              <a:latin typeface="Arial (Body)"/>
              <a:ea typeface="+mn-ea"/>
              <a:cs typeface="+mn-cs"/>
              <a:sym typeface="Arial"/>
            </a:endParaRPr>
          </a:p>
          <a:p>
            <a:pPr marL="0" indent="0" eaLnBrk="1" hangingPunct="1">
              <a:spcBef>
                <a:spcPts val="1500"/>
              </a:spcBef>
              <a:buClr>
                <a:srgbClr val="007FA3"/>
              </a:buClr>
              <a:buSzPct val="100000"/>
              <a:buNone/>
              <a:defRPr/>
            </a:pPr>
            <a:r>
              <a:rPr lang="en-US" altLang="en-US" sz="2400" kern="1200" dirty="0">
                <a:latin typeface="Arial (Body)"/>
                <a:ea typeface="+mn-ea"/>
                <a:cs typeface="+mn-cs"/>
                <a:sym typeface="Arial"/>
              </a:rPr>
              <a:t>By default, background images tile (repeat</a:t>
            </a:r>
            <a:r>
              <a:rPr lang="en-US" altLang="en-US" sz="2400" kern="1200" dirty="0" smtClean="0">
                <a:latin typeface="Arial (Body)"/>
                <a:ea typeface="+mn-ea"/>
                <a:cs typeface="+mn-cs"/>
                <a:sym typeface="Arial"/>
              </a:rPr>
              <a:t>)</a:t>
            </a:r>
          </a:p>
        </p:txBody>
      </p:sp>
      <p:pic>
        <p:nvPicPr>
          <p:cNvPr id="8" name="Picture 7" descr="Computer code reads, body left brace background hyphen image colon u r l left parenthesis background 1 period g I f right parenthesis semicolon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70" y="2910414"/>
            <a:ext cx="6999350" cy="285688"/>
          </a:xfrm>
          <a:prstGeom prst="rect">
            <a:avLst/>
          </a:prstGeom>
        </p:spPr>
      </p:pic>
      <p:pic>
        <p:nvPicPr>
          <p:cNvPr id="9" name="Picture 3" descr="The upper portion of the figure shows an image, which is square. The bottom portion shows the image applied to a web page. The image consists of a bluish design pattern. When applied as the background, the image is repeated so that the entire web page consists of the bluish pattern.">
            <a:extLst>
              <a:ext uri="{FF2B5EF4-FFF2-40B4-BE49-F238E27FC236}">
                <a16:creationId xmlns:a16="http://schemas.microsoft.com/office/drawing/2014/main" id="{619B36C4-D439-4FFE-AC0F-2B3E8C9291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357" y="3548537"/>
            <a:ext cx="3370262" cy="2695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he upper portion of the figure shows an image, which is a long, thin strip. The bottom portion shows the image applied to a web page. The image consists of a short blue section on the left, and the remainder of the strip is yellow. When applied as the background, the image is repeated so that the entire left side of the web page is blue, and the remainder of the page is yellow.">
            <a:extLst>
              <a:ext uri="{FF2B5EF4-FFF2-40B4-BE49-F238E27FC236}">
                <a16:creationId xmlns:a16="http://schemas.microsoft.com/office/drawing/2014/main" id="{97C7ECC6-F7F2-4DDE-A7EC-298C4A4DC6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807" y="3548537"/>
            <a:ext cx="3360738" cy="26955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Background-Repeat Property</a:t>
            </a:r>
            <a:endParaRPr lang="en-US" kern="1200" spc="-50" dirty="0">
              <a:latin typeface="Times New Roman" panose="02020603050405020304" pitchFamily="18" charset="0"/>
              <a:ea typeface="+mj-ea"/>
              <a:cs typeface="+mj-cs"/>
            </a:endParaRPr>
          </a:p>
        </p:txBody>
      </p:sp>
      <p:pic>
        <p:nvPicPr>
          <p:cNvPr id="4" name="Picture 2" descr="Six examples of applying the background repeat property to a web page. The first three examples use an image that is a strip, which consists of a short dark green section on the left, and the remainder of the strip is light green. In the first two examples the strip is oriented horizontally, and in the third example it is oriented vertically. Example 1. The repeat y property is used, and the strip is repeated along the left side of the page from the top to the bottom. Example 2. The no repeat option is used, and the strip only appears in the upper left corner of the page.  Example 3. The repeat x option is used, and the strip is repeated along the top of the page from left to right. The next three examples use an floral image that is a square, which consists of a white and blue flower on a green background. Example 4. The repeat y property is used, and the square pattern is repeated along the left side of the page from the top to the bottom. Example 5. The no repeat option is used, and the square only appears in the upper left corner of the page.  Example 3. The repeat x option is used, and the square is repeated along the top of the page from left to right.">
            <a:extLst>
              <a:ext uri="{FF2B5EF4-FFF2-40B4-BE49-F238E27FC236}">
                <a16:creationId xmlns:a16="http://schemas.microsoft.com/office/drawing/2014/main" id="{61107E4A-C78E-4E5F-94FD-A4E221E07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597891"/>
            <a:ext cx="59245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ym typeface="Times New Roman"/>
              </a:rPr>
              <a:t>Using Background-Repeat</a:t>
            </a:r>
            <a:endParaRPr lang="en-US" dirty="0">
              <a:sym typeface="Times New Roman"/>
            </a:endParaRPr>
          </a:p>
        </p:txBody>
      </p:sp>
      <p:sp>
        <p:nvSpPr>
          <p:cNvPr id="3" name="Content Placeholder 2"/>
          <p:cNvSpPr>
            <a:spLocks noGrp="1"/>
          </p:cNvSpPr>
          <p:nvPr>
            <p:ph type="body" idx="1"/>
          </p:nvPr>
        </p:nvSpPr>
        <p:spPr>
          <a:xfrm>
            <a:off x="457200" y="1600201"/>
            <a:ext cx="2318084" cy="428626"/>
          </a:xfrm>
        </p:spPr>
        <p:txBody>
          <a:bodyPr/>
          <a:lstStyle/>
          <a:p>
            <a:pPr marL="0" indent="0">
              <a:buNone/>
            </a:pPr>
            <a:r>
              <a:rPr lang="en-US" sz="2400" dirty="0" smtClean="0">
                <a:latin typeface="+mn-lt"/>
                <a:sym typeface="Arial"/>
              </a:rPr>
              <a:t>trilliumbullet.gif:</a:t>
            </a:r>
            <a:endParaRPr lang="en-US" sz="2400" dirty="0">
              <a:latin typeface="+mn-lt"/>
              <a:sym typeface="Arial"/>
            </a:endParaRPr>
          </a:p>
        </p:txBody>
      </p:sp>
      <p:pic>
        <p:nvPicPr>
          <p:cNvPr id="11" name="Picture 5" descr="The trillium bullet g i f is pictured, a small white flower in front of a green back groun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9280" y="1783812"/>
            <a:ext cx="268170" cy="26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Computer code has 7 lines. The lines read as follows. Line 1. H 2 left brace background hyphen color colon hash d 5 e d b 3 semicolon. Line 2, indented once. color colon hash 5 c 7 4 3 d semicolon. Line 3, indented once. font hyphen family colon Georgia comma double quote Times New Roman double quote comma serif semicolon. Line 4, indented once. padding hyphen left colon 30 p x semicolon. Line 5, indented once. background hyphen image colon u r l left parenthesis trillium bullet comma g I f right parenthesis semicolon. Line 6, indented once. background hyphen repeat colon no hyphen repeat semicolon. Line 7.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61" y="2198419"/>
            <a:ext cx="7273520" cy="3368787"/>
          </a:xfrm>
          <a:prstGeom prst="rect">
            <a:avLst/>
          </a:prstGeom>
        </p:spPr>
      </p:pic>
      <p:pic>
        <p:nvPicPr>
          <p:cNvPr id="12" name="Picture 2" descr="The trillium bullet g i f, followed by the text, new media and web design."/>
          <p:cNvPicPr>
            <a:picLocks noChangeAspect="1" noChangeArrowheads="1"/>
          </p:cNvPicPr>
          <p:nvPr/>
        </p:nvPicPr>
        <p:blipFill>
          <a:blip r:embed="rId4"/>
          <a:srcRect/>
          <a:stretch>
            <a:fillRect/>
          </a:stretch>
        </p:blipFill>
        <p:spPr bwMode="auto">
          <a:xfrm>
            <a:off x="1260520" y="5806007"/>
            <a:ext cx="4029075" cy="476250"/>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S3 Multiple Background Images</a:t>
            </a:r>
            <a:endParaRPr lang="en-US" kern="1200" spc="-50" dirty="0">
              <a:latin typeface="Times New Roman" panose="02020603050405020304" pitchFamily="18" charset="0"/>
              <a:ea typeface="+mj-ea"/>
              <a:cs typeface="+mj-cs"/>
            </a:endParaRPr>
          </a:p>
        </p:txBody>
      </p:sp>
      <p:pic>
        <p:nvPicPr>
          <p:cNvPr id="6" name="Picture 5" descr="Computer code has 5 lines. The lines read as follows. Line 1. body left brace background hyphen color colon hash f4ffe4 semicolon color colon hash 3 3 3 3 3 3 semicolon. Line 2, indented once. background hyphen image colon u r l left parenthesis trillium gradient period p n g right parenthesis semicolon. Line 3, indented once. background colon u r l left parenthesis trillium foot period gif right parenthesis. Line 4, indented twice. no hyphen repeat bottom right comma. Line 5, indented twice. U r l left parenthesis trillium gradient period p n g right parenthesis semicolon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16461"/>
            <a:ext cx="6420691" cy="2326059"/>
          </a:xfrm>
          <a:prstGeom prst="rect">
            <a:avLst/>
          </a:prstGeom>
        </p:spPr>
      </p:pic>
      <p:pic>
        <p:nvPicPr>
          <p:cNvPr id="8" name="Picture 3" descr="A web page with two background images are displayed in a browser. The web page contains a green gradient image that repeats across the entire browser viewport, and a flower image that displays once in the right footer area.">
            <a:extLst>
              <a:ext uri="{FF2B5EF4-FFF2-40B4-BE49-F238E27FC236}">
                <a16:creationId xmlns:a16="http://schemas.microsoft.com/office/drawing/2014/main" id="{864EF79B-92A3-4E2D-9D27-85E3289C75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3175" y="4046331"/>
            <a:ext cx="2937650" cy="232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4.2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923299"/>
          </a:xfrm>
        </p:spPr>
        <p:txBody>
          <a:bodyPr>
            <a:spAutoFit/>
          </a:bodyPr>
          <a:lstStyle/>
          <a:p>
            <a:pPr marL="432000" indent="-432000" eaLnBrk="1" fontAlgn="auto" hangingPunct="1">
              <a:buFont typeface="+mj-lt"/>
              <a:buAutoNum type="arabicPeriod"/>
              <a:tabLst/>
              <a:defRPr/>
            </a:pPr>
            <a:r>
              <a:rPr lang="en-US" sz="2400" kern="1200" dirty="0" smtClean="0">
                <a:solidFill>
                  <a:srgbClr val="000000"/>
                </a:solidFill>
                <a:latin typeface="Arial (Body)"/>
                <a:ea typeface="+mn-ea"/>
                <a:cs typeface="+mn-cs"/>
              </a:rPr>
              <a:t>Describe </a:t>
            </a:r>
            <a:r>
              <a:rPr lang="en-US" sz="2400" kern="1200" dirty="0">
                <a:solidFill>
                  <a:srgbClr val="000000"/>
                </a:solidFill>
                <a:latin typeface="Arial (Body)"/>
                <a:ea typeface="+mn-ea"/>
                <a:cs typeface="+mn-cs"/>
              </a:rPr>
              <a:t>the </a:t>
            </a:r>
            <a:r>
              <a:rPr lang="en-US" sz="2400" kern="1200" dirty="0" smtClean="0">
                <a:solidFill>
                  <a:srgbClr val="000000"/>
                </a:solidFill>
                <a:latin typeface="Arial (Body)"/>
                <a:ea typeface="+mn-ea"/>
                <a:cs typeface="+mn-cs"/>
              </a:rPr>
              <a:t>C</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S</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S to </a:t>
            </a:r>
            <a:r>
              <a:rPr lang="en-US" sz="2400" kern="1200" dirty="0">
                <a:solidFill>
                  <a:srgbClr val="000000"/>
                </a:solidFill>
                <a:latin typeface="Arial (Body)"/>
                <a:ea typeface="+mn-ea"/>
                <a:cs typeface="+mn-cs"/>
              </a:rPr>
              <a:t>configure a graphic </a:t>
            </a:r>
            <a:r>
              <a:rPr lang="en-US" sz="2400" kern="1200" dirty="0" smtClean="0">
                <a:solidFill>
                  <a:srgbClr val="000000"/>
                </a:solidFill>
                <a:latin typeface="Arial (Body)"/>
                <a:ea typeface="+mn-ea"/>
                <a:cs typeface="+mn-cs"/>
              </a:rPr>
              <a:t>named circle.jpg </a:t>
            </a:r>
            <a:r>
              <a:rPr lang="en-US" sz="2400" kern="1200" dirty="0">
                <a:solidFill>
                  <a:srgbClr val="000000"/>
                </a:solidFill>
                <a:latin typeface="Arial (Body)"/>
                <a:ea typeface="+mn-ea"/>
                <a:cs typeface="+mn-cs"/>
              </a:rPr>
              <a:t>to display once in the background of all </a:t>
            </a:r>
          </a:p>
        </p:txBody>
      </p:sp>
      <p:pic>
        <p:nvPicPr>
          <p:cNvPr id="6" name="Picture 5" descr="left brace h 1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550" y="2146572"/>
            <a:ext cx="669429" cy="216854"/>
          </a:xfrm>
          <a:prstGeom prst="rect">
            <a:avLst/>
          </a:prstGeom>
        </p:spPr>
      </p:pic>
      <p:sp>
        <p:nvSpPr>
          <p:cNvPr id="4" name="Text Placeholder 3"/>
          <p:cNvSpPr>
            <a:spLocks noGrp="1"/>
          </p:cNvSpPr>
          <p:nvPr>
            <p:ph type="body" idx="2"/>
          </p:nvPr>
        </p:nvSpPr>
        <p:spPr>
          <a:xfrm>
            <a:off x="441158" y="2378472"/>
            <a:ext cx="8229600" cy="3299784"/>
          </a:xfrm>
        </p:spPr>
        <p:txBody>
          <a:bodyPr/>
          <a:lstStyle/>
          <a:p>
            <a:pPr marL="741600" indent="-284400" eaLnBrk="1" fontAlgn="auto" hangingPunct="1">
              <a:buNone/>
              <a:tabLst/>
              <a:defRPr/>
            </a:pPr>
            <a:r>
              <a:rPr lang="en-US" sz="2400" kern="1200" dirty="0">
                <a:solidFill>
                  <a:srgbClr val="000000"/>
                </a:solidFill>
                <a:latin typeface="Arial (Body)"/>
              </a:rPr>
              <a:t>elements. Code sample C</a:t>
            </a:r>
            <a:r>
              <a:rPr lang="en-US" sz="100" kern="1200" dirty="0">
                <a:solidFill>
                  <a:srgbClr val="000000"/>
                </a:solidFill>
                <a:latin typeface="Arial (Body)"/>
              </a:rPr>
              <a:t> </a:t>
            </a:r>
            <a:r>
              <a:rPr lang="en-US" sz="2400" kern="1200" dirty="0">
                <a:solidFill>
                  <a:srgbClr val="000000"/>
                </a:solidFill>
                <a:latin typeface="Arial (Body)"/>
              </a:rPr>
              <a:t>S</a:t>
            </a:r>
            <a:r>
              <a:rPr lang="en-US" sz="100" kern="1200" dirty="0">
                <a:solidFill>
                  <a:srgbClr val="000000"/>
                </a:solidFill>
                <a:latin typeface="Arial (Body)"/>
              </a:rPr>
              <a:t> </a:t>
            </a:r>
            <a:r>
              <a:rPr lang="en-US" sz="2400" kern="1200" dirty="0">
                <a:solidFill>
                  <a:srgbClr val="000000"/>
                </a:solidFill>
                <a:latin typeface="Arial (Body)"/>
              </a:rPr>
              <a:t>S to demonstrate this.</a:t>
            </a:r>
          </a:p>
          <a:p>
            <a:pPr marL="432000" indent="-432000" eaLnBrk="1" fontAlgn="auto" hangingPunct="1">
              <a:buFont typeface="+mj-lt"/>
              <a:buAutoNum type="arabicPeriod" startAt="2"/>
              <a:tabLst/>
              <a:defRPr/>
            </a:pPr>
            <a:r>
              <a:rPr lang="en-US" sz="2400" kern="1200" dirty="0">
                <a:solidFill>
                  <a:srgbClr val="000000"/>
                </a:solidFill>
                <a:latin typeface="Arial (Body)"/>
              </a:rPr>
              <a:t>Describe the C</a:t>
            </a:r>
            <a:r>
              <a:rPr lang="en-US" sz="100" kern="1200" dirty="0">
                <a:solidFill>
                  <a:srgbClr val="000000"/>
                </a:solidFill>
                <a:latin typeface="Arial (Body)"/>
              </a:rPr>
              <a:t> </a:t>
            </a:r>
            <a:r>
              <a:rPr lang="en-US" sz="2400" kern="1200" dirty="0">
                <a:solidFill>
                  <a:srgbClr val="000000"/>
                </a:solidFill>
                <a:latin typeface="Arial (Body)"/>
              </a:rPr>
              <a:t>S</a:t>
            </a:r>
            <a:r>
              <a:rPr lang="en-US" sz="100" kern="1200" dirty="0">
                <a:solidFill>
                  <a:srgbClr val="000000"/>
                </a:solidFill>
                <a:latin typeface="Arial (Body)"/>
              </a:rPr>
              <a:t> </a:t>
            </a:r>
            <a:r>
              <a:rPr lang="en-US" sz="2400" kern="1200" dirty="0">
                <a:solidFill>
                  <a:srgbClr val="000000"/>
                </a:solidFill>
                <a:latin typeface="Arial (Body)"/>
              </a:rPr>
              <a:t>S that configures a file named bg.gif to repeat vertically down the background of a web page. Code sample C</a:t>
            </a:r>
            <a:r>
              <a:rPr lang="en-US" sz="100" kern="1200" dirty="0">
                <a:solidFill>
                  <a:srgbClr val="000000"/>
                </a:solidFill>
                <a:latin typeface="Arial (Body)"/>
              </a:rPr>
              <a:t> </a:t>
            </a:r>
            <a:r>
              <a:rPr lang="en-US" sz="2400" kern="1200" dirty="0">
                <a:solidFill>
                  <a:srgbClr val="000000"/>
                </a:solidFill>
                <a:latin typeface="Arial (Body)"/>
              </a:rPr>
              <a:t>S</a:t>
            </a:r>
            <a:r>
              <a:rPr lang="en-US" sz="100" kern="1200" dirty="0">
                <a:solidFill>
                  <a:srgbClr val="000000"/>
                </a:solidFill>
                <a:latin typeface="Arial (Body)"/>
              </a:rPr>
              <a:t> </a:t>
            </a:r>
            <a:r>
              <a:rPr lang="en-US" sz="2400" kern="1200" dirty="0">
                <a:solidFill>
                  <a:srgbClr val="000000"/>
                </a:solidFill>
                <a:latin typeface="Arial (Body)"/>
              </a:rPr>
              <a:t>S to demonstrate this.</a:t>
            </a:r>
          </a:p>
          <a:p>
            <a:pPr marL="432000" indent="-432000" eaLnBrk="1" fontAlgn="auto" hangingPunct="1">
              <a:buFont typeface="+mj-lt"/>
              <a:buAutoNum type="arabicPeriod" startAt="2"/>
              <a:tabLst/>
              <a:defRPr/>
            </a:pPr>
            <a:r>
              <a:rPr lang="en-US" sz="2400" kern="1200" dirty="0">
                <a:solidFill>
                  <a:srgbClr val="000000"/>
                </a:solidFill>
                <a:latin typeface="Arial (Body)"/>
              </a:rPr>
              <a:t>Explain how the browser will render the web page if you use C</a:t>
            </a:r>
            <a:r>
              <a:rPr lang="en-US" sz="100" kern="1200" dirty="0">
                <a:solidFill>
                  <a:srgbClr val="000000"/>
                </a:solidFill>
                <a:latin typeface="Arial (Body)"/>
              </a:rPr>
              <a:t> </a:t>
            </a:r>
            <a:r>
              <a:rPr lang="en-US" sz="2400" kern="1200" dirty="0">
                <a:solidFill>
                  <a:srgbClr val="000000"/>
                </a:solidFill>
                <a:latin typeface="Arial (Body)"/>
              </a:rPr>
              <a:t>S</a:t>
            </a:r>
            <a:r>
              <a:rPr lang="en-US" sz="100" kern="1200" dirty="0">
                <a:solidFill>
                  <a:srgbClr val="000000"/>
                </a:solidFill>
                <a:latin typeface="Arial (Body)"/>
              </a:rPr>
              <a:t> </a:t>
            </a:r>
            <a:r>
              <a:rPr lang="en-US" sz="2400" kern="1200" dirty="0">
                <a:solidFill>
                  <a:srgbClr val="000000"/>
                </a:solidFill>
                <a:latin typeface="Arial (Body)"/>
              </a:rPr>
              <a:t>S to configure both a background image and a background color</a:t>
            </a:r>
            <a:r>
              <a:rPr lang="en-US" sz="2400" kern="1200" dirty="0" smtClean="0">
                <a:solidFill>
                  <a:srgbClr val="000000"/>
                </a:solidFill>
                <a:latin typeface="Arial (Body)"/>
              </a:rPr>
              <a:t>.</a:t>
            </a:r>
            <a:endParaRPr lang="en-US" sz="2400" kern="1200" dirty="0">
              <a:solidFill>
                <a:srgbClr val="000000"/>
              </a:solidFill>
              <a:latin typeface="Arial (Body)"/>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More About Images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Image </a:t>
            </a:r>
            <a:r>
              <a:rPr lang="en-US" altLang="en-US" sz="2400" kern="1200" dirty="0" smtClean="0">
                <a:solidFill>
                  <a:srgbClr val="000000"/>
                </a:solidFill>
                <a:latin typeface="Arial (Body)"/>
                <a:ea typeface="+mn-ea"/>
                <a:cs typeface="+mn-cs"/>
              </a:rPr>
              <a:t>Map</a:t>
            </a:r>
            <a:endParaRPr lang="en-US" altLang="en-US" sz="2400" kern="1200" dirty="0">
              <a:solidFill>
                <a:srgbClr val="000000"/>
              </a:solidFill>
              <a:latin typeface="Arial (Body)"/>
              <a:ea typeface="+mn-ea"/>
              <a:cs typeface="+mn-cs"/>
            </a:endParaRPr>
          </a:p>
          <a:p>
            <a:pPr marL="0" indent="0" eaLnBrk="1" hangingPunct="1">
              <a:buNone/>
              <a:tabLst/>
              <a:defRPr/>
            </a:pPr>
            <a:r>
              <a:rPr lang="en-US" altLang="en-US" sz="2400" kern="1200" dirty="0">
                <a:solidFill>
                  <a:srgbClr val="000000"/>
                </a:solidFill>
                <a:latin typeface="Arial (Body)"/>
                <a:ea typeface="+mn-ea"/>
                <a:cs typeface="+mn-cs"/>
              </a:rPr>
              <a:t>Favorites Icon</a:t>
            </a:r>
          </a:p>
          <a:p>
            <a:pPr marL="0" indent="0" eaLnBrk="1" hangingPunct="1">
              <a:buNone/>
              <a:tabLst/>
              <a:defRPr/>
            </a:pPr>
            <a:r>
              <a:rPr lang="en-US" altLang="en-US" sz="24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Sprites</a:t>
            </a:r>
            <a:endParaRPr lang="en-US" altLang="en-US" sz="2400" kern="1200" dirty="0">
              <a:solidFill>
                <a:srgbClr val="000000"/>
              </a:solidFill>
              <a:latin typeface="Arial (Body)"/>
              <a:ea typeface="+mn-ea"/>
              <a:cs typeface="+mn-cs"/>
            </a:endParaRPr>
          </a:p>
          <a:p>
            <a:pPr marL="0" indent="0" eaLnBrk="1" hangingPunct="1">
              <a:buNone/>
              <a:tabLst/>
              <a:defRPr/>
            </a:pPr>
            <a:r>
              <a:rPr lang="en-US" altLang="en-US" sz="2400" kern="1200" dirty="0">
                <a:solidFill>
                  <a:srgbClr val="000000"/>
                </a:solidFill>
                <a:latin typeface="Arial (Body)"/>
                <a:ea typeface="+mn-ea"/>
                <a:cs typeface="+mn-cs"/>
              </a:rPr>
              <a:t>Sources for Graphics</a:t>
            </a:r>
          </a:p>
          <a:p>
            <a:pPr marL="0" indent="0" eaLnBrk="1" hangingPunct="1">
              <a:buNone/>
              <a:tabLst/>
              <a:defRPr/>
            </a:pPr>
            <a:r>
              <a:rPr lang="en-US" altLang="en-US" sz="2400" kern="1200" dirty="0">
                <a:solidFill>
                  <a:srgbClr val="000000"/>
                </a:solidFill>
                <a:latin typeface="Arial (Body)"/>
                <a:ea typeface="+mn-ea"/>
                <a:cs typeface="+mn-cs"/>
              </a:rPr>
              <a:t>Guidelines for Using Images</a:t>
            </a:r>
          </a:p>
          <a:p>
            <a:pPr marL="0" indent="0" eaLnBrk="1" hangingPunct="1">
              <a:buNone/>
              <a:tabLst/>
              <a:defRPr/>
            </a:pPr>
            <a:r>
              <a:rPr lang="en-US" altLang="en-US" sz="2400" kern="1200" dirty="0">
                <a:solidFill>
                  <a:srgbClr val="000000"/>
                </a:solidFill>
                <a:latin typeface="Arial (Body)"/>
                <a:ea typeface="+mn-ea"/>
                <a:cs typeface="+mn-cs"/>
              </a:rPr>
              <a:t>Accessibility &amp; Visual Elements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Image Map</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2987964" cy="930994"/>
          </a:xfrm>
        </p:spPr>
        <p:txBody>
          <a:bodyPr wrap="square">
            <a:spAutoFit/>
          </a:bodyPr>
          <a:lstStyle/>
          <a:p>
            <a:pPr marL="0" lvl="2" indent="0" eaLnBrk="1" hangingPunct="1">
              <a:spcAft>
                <a:spcPts val="0"/>
              </a:spcAft>
              <a:buSzPts val="2400"/>
              <a:buNone/>
              <a:defRPr/>
            </a:pPr>
            <a:r>
              <a:rPr lang="en-IN" altLang="en-US" sz="1800" kern="1200" dirty="0">
                <a:latin typeface="Arial (Body)"/>
                <a:ea typeface="+mn-ea"/>
                <a:cs typeface="+mn-cs"/>
              </a:rPr>
              <a:t>map element</a:t>
            </a:r>
          </a:p>
          <a:p>
            <a:pPr marL="256032" indent="-256032" eaLnBrk="1" hangingPunct="1">
              <a:spcAft>
                <a:spcPts val="0"/>
              </a:spcAft>
              <a:defRPr/>
            </a:pPr>
            <a:r>
              <a:rPr lang="en-IN" altLang="en-US" sz="1800" kern="1200" dirty="0">
                <a:latin typeface="Arial (Body)"/>
                <a:ea typeface="+mn-ea"/>
                <a:cs typeface="+mn-cs"/>
              </a:rPr>
              <a:t>Defines the </a:t>
            </a:r>
            <a:r>
              <a:rPr lang="en-IN" altLang="en-US" sz="1800" kern="1200" dirty="0" smtClean="0">
                <a:latin typeface="Arial (Body)"/>
                <a:ea typeface="+mn-ea"/>
                <a:cs typeface="+mn-cs"/>
              </a:rPr>
              <a:t>map </a:t>
            </a:r>
          </a:p>
        </p:txBody>
      </p:sp>
      <p:sp>
        <p:nvSpPr>
          <p:cNvPr id="4" name="Text Placeholder 3"/>
          <p:cNvSpPr>
            <a:spLocks noGrp="1"/>
          </p:cNvSpPr>
          <p:nvPr>
            <p:ph type="body" idx="2"/>
          </p:nvPr>
        </p:nvSpPr>
        <p:spPr>
          <a:xfrm>
            <a:off x="457200" y="2521744"/>
            <a:ext cx="4992255" cy="2300068"/>
          </a:xfrm>
        </p:spPr>
        <p:txBody>
          <a:bodyPr/>
          <a:lstStyle/>
          <a:p>
            <a:pPr marL="0" indent="0" eaLnBrk="1" hangingPunct="1">
              <a:spcAft>
                <a:spcPts val="0"/>
              </a:spcAft>
              <a:buNone/>
              <a:defRPr/>
            </a:pPr>
            <a:r>
              <a:rPr lang="en-IN" altLang="en-US" sz="1800" kern="1200" dirty="0">
                <a:latin typeface="Arial (Body)"/>
              </a:rPr>
              <a:t>area element</a:t>
            </a:r>
          </a:p>
          <a:p>
            <a:pPr eaLnBrk="1" hangingPunct="1">
              <a:spcBef>
                <a:spcPts val="1000"/>
              </a:spcBef>
              <a:spcAft>
                <a:spcPts val="0"/>
              </a:spcAft>
              <a:defRPr/>
            </a:pPr>
            <a:r>
              <a:rPr lang="en-IN" altLang="en-US" sz="1800" kern="1200" dirty="0">
                <a:latin typeface="Arial (Body)"/>
              </a:rPr>
              <a:t>Defines a specific area on a map</a:t>
            </a:r>
          </a:p>
          <a:p>
            <a:pPr eaLnBrk="1" hangingPunct="1">
              <a:spcBef>
                <a:spcPts val="1000"/>
              </a:spcBef>
              <a:spcAft>
                <a:spcPts val="0"/>
              </a:spcAft>
              <a:defRPr/>
            </a:pPr>
            <a:r>
              <a:rPr lang="en-IN" altLang="en-US" sz="1800" kern="1200" dirty="0">
                <a:latin typeface="Arial (Body)"/>
              </a:rPr>
              <a:t>Can be set to a rectangle, circle, or polygon</a:t>
            </a:r>
          </a:p>
          <a:p>
            <a:pPr marL="742950" lvl="3" indent="-285750" eaLnBrk="1" hangingPunct="1">
              <a:spcAft>
                <a:spcPts val="0"/>
              </a:spcAft>
              <a:buFontTx/>
              <a:buChar char="–"/>
              <a:defRPr/>
            </a:pPr>
            <a:r>
              <a:rPr lang="en-IN" altLang="en-US" sz="1800" kern="1200" dirty="0">
                <a:latin typeface="Arial (Body)"/>
              </a:rPr>
              <a:t>href Attibute</a:t>
            </a:r>
          </a:p>
          <a:p>
            <a:pPr marL="742950" lvl="3" indent="-285750" eaLnBrk="1" hangingPunct="1">
              <a:spcAft>
                <a:spcPts val="0"/>
              </a:spcAft>
              <a:buFontTx/>
              <a:buChar char="–"/>
              <a:defRPr/>
            </a:pPr>
            <a:r>
              <a:rPr lang="en-IN" altLang="en-US" sz="1800" kern="1200" dirty="0">
                <a:latin typeface="Arial (Body)"/>
              </a:rPr>
              <a:t>shape Attribute</a:t>
            </a:r>
          </a:p>
          <a:p>
            <a:pPr marL="742950" lvl="3" indent="-285750" eaLnBrk="1" hangingPunct="1">
              <a:spcAft>
                <a:spcPts val="0"/>
              </a:spcAft>
              <a:buFontTx/>
              <a:buChar char="–"/>
              <a:defRPr/>
            </a:pPr>
            <a:r>
              <a:rPr lang="en-IN" altLang="en-US" sz="1800" kern="1200" dirty="0">
                <a:latin typeface="Arial (Body)"/>
              </a:rPr>
              <a:t>coords </a:t>
            </a:r>
            <a:r>
              <a:rPr lang="en-IN" altLang="en-US" sz="1800" kern="1200" dirty="0" smtClean="0">
                <a:latin typeface="Arial (Body)"/>
              </a:rPr>
              <a:t>Attribute</a:t>
            </a:r>
            <a:endParaRPr lang="en-IN" altLang="en-US" sz="1800" kern="1200" dirty="0">
              <a:latin typeface="Arial (Body)"/>
            </a:endParaRPr>
          </a:p>
        </p:txBody>
      </p:sp>
      <p:pic>
        <p:nvPicPr>
          <p:cNvPr id="9" name="Picture 8" descr="Computer code has 6 lines. The lines read as follows. Line 1. left angle bracket map name equals double quote boat double quote id equals double quote boat double quote right angle bracket . Line 2. left angle bracket area h r e f equals double quote h t t p colon forward slash forward slash w w w period fishing door county period com double quote shape equals double quote r e c t double quote . Line 3, indented once. C o o r d s equals double quote 24 comma 188 comma 339 comma 283 double quote alt equals double quote Door County Fishing double quote right angle bracket . Line 4. left angle bracket forward slash map right angle bracket . Line 5. left angle bracket I m g, s r c equals double quote fishing boat j p g double quote use map equals double quote hash boat double quote alt equals double quote Door County double quote. Line 6, indented once. width equals double quote 416 double quote height equals double quote 350 double quote right angle bracke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915454"/>
            <a:ext cx="5396389" cy="1484009"/>
          </a:xfrm>
          <a:prstGeom prst="rect">
            <a:avLst/>
          </a:prstGeom>
        </p:spPr>
      </p:pic>
      <p:pic>
        <p:nvPicPr>
          <p:cNvPr id="6" name="Picture 5" descr="The image of a fishing boat is shown, surrounded by a dotted rectangle. The dotted rectangle around the fishing boat indicates the location of the hotspot. The coordinates shown (24, 188) indicate that the top left corner is 24 pixels from the left edge of the image and 188 pixels from the top of the image. The pair of coordinates in the lower right corner (339, 283) indicates that this corner is 339 pixels from the left edge of the image and 283 pixels from the top of the image."/>
          <p:cNvPicPr>
            <a:picLocks noChangeAspect="1" noChangeArrowheads="1"/>
          </p:cNvPicPr>
          <p:nvPr/>
        </p:nvPicPr>
        <p:blipFill>
          <a:blip r:embed="rId3"/>
          <a:srcRect/>
          <a:stretch>
            <a:fillRect/>
          </a:stretch>
        </p:blipFill>
        <p:spPr bwMode="auto">
          <a:xfrm>
            <a:off x="5853279" y="2147926"/>
            <a:ext cx="2833521" cy="2374759"/>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Favorites Icon - Favicon</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5" name="Content Placeholder 4"/>
          <p:cNvSpPr>
            <a:spLocks noGrp="1"/>
          </p:cNvSpPr>
          <p:nvPr>
            <p:ph type="body" idx="1"/>
          </p:nvPr>
        </p:nvSpPr>
        <p:spPr>
          <a:xfrm>
            <a:off x="457200" y="1600201"/>
            <a:ext cx="3871913" cy="825026"/>
          </a:xfrm>
        </p:spPr>
        <p:txBody>
          <a:bodyPr/>
          <a:lstStyle/>
          <a:p>
            <a:pPr marL="255600" indent="-255600">
              <a:spcBef>
                <a:spcPts val="1500"/>
              </a:spcBef>
              <a:buClr>
                <a:schemeClr val="tx2"/>
              </a:buClr>
              <a:buFont typeface="Arial" panose="020B0604020202020204" pitchFamily="34" charset="0"/>
              <a:buChar char="•"/>
            </a:pPr>
            <a:r>
              <a:rPr lang="en-US" sz="2200" dirty="0">
                <a:solidFill>
                  <a:schemeClr val="tx1"/>
                </a:solidFill>
                <a:latin typeface="+mn-lt"/>
              </a:rPr>
              <a:t>A square image </a:t>
            </a:r>
            <a:r>
              <a:rPr lang="en-US" sz="2200" dirty="0" smtClean="0">
                <a:solidFill>
                  <a:schemeClr val="tx1"/>
                </a:solidFill>
                <a:latin typeface="+mn-lt"/>
              </a:rPr>
              <a:t>associated with </a:t>
            </a:r>
            <a:r>
              <a:rPr lang="en-US" sz="2200" dirty="0">
                <a:solidFill>
                  <a:schemeClr val="tx1"/>
                </a:solidFill>
                <a:latin typeface="+mn-lt"/>
              </a:rPr>
              <a:t>a web </a:t>
            </a:r>
            <a:r>
              <a:rPr lang="en-US" sz="2200" dirty="0" smtClean="0">
                <a:solidFill>
                  <a:schemeClr val="tx1"/>
                </a:solidFill>
                <a:latin typeface="+mn-lt"/>
              </a:rPr>
              <a:t>page</a:t>
            </a:r>
            <a:endParaRPr lang="en-US" sz="2200" dirty="0">
              <a:solidFill>
                <a:schemeClr val="tx1"/>
              </a:solidFill>
              <a:latin typeface="+mn-lt"/>
            </a:endParaRPr>
          </a:p>
        </p:txBody>
      </p:sp>
      <p:pic>
        <p:nvPicPr>
          <p:cNvPr id="7" name="Picture 4" descr="The favicon is several concentric squares of different colors."/>
          <p:cNvPicPr>
            <a:picLocks noChangeAspect="1" noChangeArrowheads="1"/>
          </p:cNvPicPr>
          <p:nvPr/>
        </p:nvPicPr>
        <p:blipFill>
          <a:blip r:embed="rId2"/>
          <a:srcRect/>
          <a:stretch>
            <a:fillRect/>
          </a:stretch>
        </p:blipFill>
        <p:spPr bwMode="auto">
          <a:xfrm>
            <a:off x="3027565" y="2041972"/>
            <a:ext cx="438150" cy="4286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Content Placeholder 5"/>
          <p:cNvSpPr>
            <a:spLocks noGrp="1"/>
          </p:cNvSpPr>
          <p:nvPr>
            <p:ph idx="4294967295"/>
          </p:nvPr>
        </p:nvSpPr>
        <p:spPr>
          <a:xfrm>
            <a:off x="457200" y="2547052"/>
            <a:ext cx="3871913" cy="2163493"/>
          </a:xfrm>
        </p:spPr>
        <p:txBody>
          <a:bodyPr/>
          <a:lstStyle/>
          <a:p>
            <a:pPr marL="255600" indent="-255600" eaLnBrk="1" fontAlgn="auto" hangingPunct="1">
              <a:spcBef>
                <a:spcPts val="1500"/>
              </a:spcBef>
              <a:spcAft>
                <a:spcPts val="0"/>
              </a:spcAft>
              <a:buClr>
                <a:schemeClr val="tx2"/>
              </a:buClr>
              <a:buFont typeface="Arial" panose="020B0604020202020204" pitchFamily="34" charset="0"/>
              <a:buChar char="•"/>
              <a:defRPr/>
            </a:pPr>
            <a:r>
              <a:rPr lang="en-US" sz="2200" dirty="0">
                <a:solidFill>
                  <a:schemeClr val="tx1"/>
                </a:solidFill>
                <a:latin typeface="+mn-lt"/>
              </a:rPr>
              <a:t>Usually named: </a:t>
            </a:r>
            <a:r>
              <a:rPr lang="en-US" sz="2200" dirty="0" smtClean="0">
                <a:solidFill>
                  <a:schemeClr val="tx1"/>
                </a:solidFill>
                <a:latin typeface="+mn-lt"/>
              </a:rPr>
              <a:t>favicon.ico</a:t>
            </a:r>
            <a:endParaRPr lang="en-US" sz="2200" dirty="0">
              <a:solidFill>
                <a:schemeClr val="tx1"/>
              </a:solidFill>
              <a:latin typeface="+mn-lt"/>
            </a:endParaRPr>
          </a:p>
          <a:p>
            <a:pPr marL="255600" indent="-255600" eaLnBrk="1" fontAlgn="auto" hangingPunct="1">
              <a:spcBef>
                <a:spcPts val="1500"/>
              </a:spcBef>
              <a:spcAft>
                <a:spcPts val="0"/>
              </a:spcAft>
              <a:buClr>
                <a:schemeClr val="tx2"/>
              </a:buClr>
              <a:buFont typeface="Arial" panose="020B0604020202020204" pitchFamily="34" charset="0"/>
              <a:buChar char="•"/>
              <a:defRPr/>
            </a:pPr>
            <a:r>
              <a:rPr lang="en-US" sz="2200" dirty="0">
                <a:solidFill>
                  <a:schemeClr val="tx1"/>
                </a:solidFill>
                <a:latin typeface="+mn-lt"/>
              </a:rPr>
              <a:t>May display in the browser address bar, </a:t>
            </a:r>
            <a:r>
              <a:rPr lang="en-US" sz="2200" dirty="0" smtClean="0">
                <a:solidFill>
                  <a:schemeClr val="tx1"/>
                </a:solidFill>
                <a:latin typeface="+mn-lt"/>
              </a:rPr>
              <a:t>tab</a:t>
            </a:r>
            <a:r>
              <a:rPr lang="en-US" sz="2200" dirty="0">
                <a:solidFill>
                  <a:schemeClr val="tx1"/>
                </a:solidFill>
                <a:latin typeface="+mn-lt"/>
              </a:rPr>
              <a:t>, or </a:t>
            </a:r>
            <a:r>
              <a:rPr lang="en-US" sz="2200" dirty="0" smtClean="0">
                <a:solidFill>
                  <a:schemeClr val="tx1"/>
                </a:solidFill>
                <a:latin typeface="+mn-lt"/>
              </a:rPr>
              <a:t>favorites/bookmarks </a:t>
            </a:r>
            <a:r>
              <a:rPr lang="en-US" sz="2200" dirty="0">
                <a:solidFill>
                  <a:schemeClr val="tx1"/>
                </a:solidFill>
                <a:latin typeface="+mn-lt"/>
              </a:rPr>
              <a:t>list</a:t>
            </a:r>
          </a:p>
          <a:p>
            <a:pPr marL="255600" indent="-255600" eaLnBrk="1" fontAlgn="auto" hangingPunct="1">
              <a:spcBef>
                <a:spcPts val="1500"/>
              </a:spcBef>
              <a:spcAft>
                <a:spcPts val="0"/>
              </a:spcAft>
              <a:buClr>
                <a:schemeClr val="tx2"/>
              </a:buClr>
              <a:buFont typeface="Arial" panose="020B0604020202020204" pitchFamily="34" charset="0"/>
              <a:buChar char="•"/>
              <a:defRPr/>
            </a:pPr>
            <a:r>
              <a:rPr lang="en-US" sz="2200" dirty="0">
                <a:solidFill>
                  <a:schemeClr val="tx1"/>
                </a:solidFill>
                <a:latin typeface="+mn-lt"/>
              </a:rPr>
              <a:t>Configure with a link tag</a:t>
            </a:r>
            <a:r>
              <a:rPr lang="en-US" sz="2200" dirty="0" smtClean="0">
                <a:solidFill>
                  <a:schemeClr val="tx1"/>
                </a:solidFill>
                <a:latin typeface="+mn-lt"/>
              </a:rPr>
              <a:t>:</a:t>
            </a:r>
            <a:endParaRPr lang="en-IN" sz="2200" dirty="0">
              <a:solidFill>
                <a:schemeClr val="tx1"/>
              </a:solidFill>
              <a:latin typeface="+mn-lt"/>
            </a:endParaRPr>
          </a:p>
        </p:txBody>
      </p:sp>
      <p:pic>
        <p:nvPicPr>
          <p:cNvPr id="10" name="Picture 9" descr="Computer code reads, left angle bracket link r e l equals double quote icon double quote h r e f equals double quote f a v icon period I c o double quote type equals double quote image forward slash x hyphen icon double quote right angle bracke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59" y="5135068"/>
            <a:ext cx="7788991" cy="557950"/>
          </a:xfrm>
          <a:prstGeom prst="rect">
            <a:avLst/>
          </a:prstGeom>
        </p:spPr>
      </p:pic>
      <p:pic>
        <p:nvPicPr>
          <p:cNvPr id="63492" name="Picture 6" descr="A section of a web page showing the Favorites icon displayed in a Chrome browser ta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495" y="1600201"/>
            <a:ext cx="4310883" cy="154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Sprites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854323"/>
          </a:xfrm>
        </p:spPr>
        <p:txBody>
          <a:bodyPr>
            <a:spAutoFit/>
          </a:bodyPr>
          <a:lstStyle/>
          <a:p>
            <a:pPr marL="0" indent="0" eaLnBrk="1" hangingPunct="1">
              <a:buNone/>
              <a:tabLst/>
              <a:defRPr/>
            </a:pPr>
            <a:r>
              <a:rPr lang="en-US" altLang="en-US" sz="2400" kern="1200" dirty="0">
                <a:solidFill>
                  <a:srgbClr val="000000"/>
                </a:solidFill>
                <a:latin typeface="Arial (Body)"/>
                <a:ea typeface="+mn-ea"/>
                <a:cs typeface="+mn-cs"/>
              </a:rPr>
              <a:t>Sprite </a:t>
            </a:r>
            <a:r>
              <a:rPr lang="en-US" altLang="en-US" sz="2400" kern="1200" dirty="0" smtClean="0">
                <a:solidFill>
                  <a:srgbClr val="000000"/>
                </a:solidFill>
                <a:latin typeface="Arial (Body)"/>
                <a:ea typeface="+mn-ea"/>
                <a:cs typeface="+mn-cs"/>
              </a:rPr>
              <a:t>–</a:t>
            </a:r>
            <a:endParaRPr lang="en-US" altLang="en-US" sz="2400"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an image file that contains multiple small graphics that are configured as background images for various web page </a:t>
            </a:r>
            <a:r>
              <a:rPr lang="en-US" altLang="en-US" sz="2400" kern="1200" dirty="0" smtClean="0">
                <a:solidFill>
                  <a:srgbClr val="000000"/>
                </a:solidFill>
                <a:latin typeface="Arial (Body)"/>
                <a:ea typeface="+mn-ea"/>
                <a:cs typeface="+mn-cs"/>
              </a:rPr>
              <a:t>elements</a:t>
            </a:r>
            <a:endParaRPr lang="en-US" alt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0" y="3463759"/>
            <a:ext cx="8229600" cy="2410568"/>
          </a:xfrm>
        </p:spPr>
        <p:txBody>
          <a:bodyPr/>
          <a:lstStyle/>
          <a:p>
            <a:pPr marL="0" indent="0" eaLnBrk="1" hangingPunct="1">
              <a:buNone/>
              <a:tabLst/>
              <a:defRPr/>
            </a:pPr>
            <a:r>
              <a:rPr lang="en-US" altLang="en-US" sz="2400" kern="1200" dirty="0">
                <a:solidFill>
                  <a:srgbClr val="000000"/>
                </a:solidFill>
                <a:latin typeface="Arial (Body)"/>
              </a:rPr>
              <a:t>Modern technique to optimize use of multiple icon or small images</a:t>
            </a:r>
          </a:p>
          <a:p>
            <a:pPr marL="0" indent="0" eaLnBrk="1" hangingPunct="1">
              <a:buNone/>
              <a:tabLst/>
              <a:defRPr/>
            </a:pPr>
            <a:r>
              <a:rPr lang="en-US" altLang="en-US" sz="2400" kern="1200" dirty="0">
                <a:solidFill>
                  <a:srgbClr val="000000"/>
                </a:solidFill>
                <a:latin typeface="Arial (Body)"/>
              </a:rPr>
              <a:t>Saves overhead by reducing the number of http requests made by the browser.</a:t>
            </a:r>
          </a:p>
          <a:p>
            <a:pPr marL="0" indent="0" eaLnBrk="1" hangingPunct="1">
              <a:buNone/>
              <a:tabLst/>
              <a:defRPr/>
            </a:pPr>
            <a:r>
              <a:rPr lang="en-US" altLang="en-US" sz="2400" kern="1200" dirty="0">
                <a:solidFill>
                  <a:srgbClr val="000000"/>
                </a:solidFill>
                <a:latin typeface="Arial (Body)"/>
              </a:rPr>
              <a:t>You’ll use C</a:t>
            </a:r>
            <a:r>
              <a:rPr lang="en-US" altLang="en-US" sz="100" kern="1200" dirty="0">
                <a:solidFill>
                  <a:srgbClr val="000000"/>
                </a:solidFill>
                <a:latin typeface="Arial (Body)"/>
              </a:rPr>
              <a:t> </a:t>
            </a:r>
            <a:r>
              <a:rPr lang="en-US" altLang="en-US" sz="2400" kern="1200" dirty="0">
                <a:solidFill>
                  <a:srgbClr val="000000"/>
                </a:solidFill>
                <a:latin typeface="Arial (Body)"/>
              </a:rPr>
              <a:t>S</a:t>
            </a:r>
            <a:r>
              <a:rPr lang="en-US" altLang="en-US" sz="100" kern="1200" dirty="0">
                <a:solidFill>
                  <a:srgbClr val="000000"/>
                </a:solidFill>
                <a:latin typeface="Arial (Body)"/>
              </a:rPr>
              <a:t> </a:t>
            </a:r>
            <a:r>
              <a:rPr lang="en-US" altLang="en-US" sz="2400" kern="1200" dirty="0">
                <a:solidFill>
                  <a:srgbClr val="000000"/>
                </a:solidFill>
                <a:latin typeface="Arial (Body)"/>
              </a:rPr>
              <a:t>S Sprites in Chapter 7</a:t>
            </a:r>
            <a:r>
              <a:rPr lang="en-US" altLang="en-US" sz="2400" kern="1200" dirty="0" smtClean="0">
                <a:solidFill>
                  <a:srgbClr val="000000"/>
                </a:solidFill>
                <a:latin typeface="Arial (Body)"/>
              </a:rPr>
              <a:t>!</a:t>
            </a:r>
            <a:endParaRPr lang="en-US" alt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atMod val="130000"/>
                  </a:schemeClr>
                </a:solidFill>
              </a:rPr>
              <a:t>Sources for </a:t>
            </a:r>
            <a:r>
              <a:rPr lang="en-US" dirty="0" smtClean="0">
                <a:solidFill>
                  <a:schemeClr val="tx2">
                    <a:satMod val="130000"/>
                  </a:schemeClr>
                </a:solidFill>
              </a:rPr>
              <a:t>Graphics </a:t>
            </a:r>
            <a:r>
              <a:rPr lang="en-US" sz="2000" b="0" dirty="0" smtClean="0">
                <a:solidFill>
                  <a:schemeClr val="tx2">
                    <a:satMod val="130000"/>
                  </a:schemeClr>
                </a:solidFill>
              </a:rPr>
              <a:t>(1 of 2)</a:t>
            </a:r>
            <a:endParaRPr lang="en-IN" sz="2000" b="0" dirty="0"/>
          </a:p>
        </p:txBody>
      </p:sp>
      <p:sp>
        <p:nvSpPr>
          <p:cNvPr id="3" name="Text Placeholder 2"/>
          <p:cNvSpPr>
            <a:spLocks noGrp="1"/>
          </p:cNvSpPr>
          <p:nvPr>
            <p:ph type="body" idx="1"/>
          </p:nvPr>
        </p:nvSpPr>
        <p:spPr>
          <a:xfrm>
            <a:off x="457200" y="1600200"/>
            <a:ext cx="8229600" cy="2900764"/>
          </a:xfrm>
        </p:spPr>
        <p:txBody>
          <a:bodyPr>
            <a:spAutoFit/>
          </a:bodyPr>
          <a:lstStyle/>
          <a:p>
            <a:pPr eaLnBrk="1" fontAlgn="auto" hangingPunct="1">
              <a:spcAft>
                <a:spcPts val="0"/>
              </a:spcAft>
              <a:defRPr/>
            </a:pPr>
            <a:r>
              <a:rPr lang="en-US" sz="2400" dirty="0">
                <a:solidFill>
                  <a:schemeClr val="tx1"/>
                </a:solidFill>
                <a:latin typeface="Arial (Body)"/>
              </a:rPr>
              <a:t>Create them yourself using a graphics application</a:t>
            </a:r>
            <a:r>
              <a:rPr lang="en-US" sz="2400" dirty="0" smtClean="0">
                <a:solidFill>
                  <a:schemeClr val="tx1"/>
                </a:solidFill>
                <a:latin typeface="Arial (Body)"/>
              </a:rPr>
              <a:t>:</a:t>
            </a:r>
            <a:endParaRPr lang="en-US" sz="2400" dirty="0">
              <a:solidFill>
                <a:schemeClr val="tx1"/>
              </a:solidFill>
              <a:latin typeface="Arial (Body)"/>
            </a:endParaRPr>
          </a:p>
          <a:p>
            <a:pPr marL="741600" lvl="1" indent="-284400" eaLnBrk="1" fontAlgn="auto" hangingPunct="1">
              <a:spcAft>
                <a:spcPts val="0"/>
              </a:spcAft>
              <a:defRPr/>
            </a:pPr>
            <a:r>
              <a:rPr lang="en-US" sz="2400" dirty="0" smtClean="0">
                <a:solidFill>
                  <a:schemeClr val="tx1"/>
                </a:solidFill>
                <a:latin typeface="Arial (Body)"/>
              </a:rPr>
              <a:t>G</a:t>
            </a:r>
            <a:r>
              <a:rPr lang="en-US" sz="100" dirty="0" smtClean="0">
                <a:solidFill>
                  <a:schemeClr val="tx1"/>
                </a:solidFill>
                <a:latin typeface="Arial (Body)"/>
              </a:rPr>
              <a:t> </a:t>
            </a:r>
            <a:r>
              <a:rPr lang="en-US" sz="2400" dirty="0" smtClean="0">
                <a:solidFill>
                  <a:schemeClr val="tx1"/>
                </a:solidFill>
                <a:latin typeface="Arial (Body)"/>
              </a:rPr>
              <a:t>I</a:t>
            </a:r>
            <a:r>
              <a:rPr lang="en-US" sz="100" dirty="0" smtClean="0">
                <a:solidFill>
                  <a:schemeClr val="tx1"/>
                </a:solidFill>
                <a:latin typeface="Arial (Body)"/>
              </a:rPr>
              <a:t> </a:t>
            </a:r>
            <a:r>
              <a:rPr lang="en-US" sz="2400" dirty="0" smtClean="0">
                <a:solidFill>
                  <a:schemeClr val="tx1"/>
                </a:solidFill>
                <a:latin typeface="Arial (Body)"/>
              </a:rPr>
              <a:t>M</a:t>
            </a:r>
            <a:r>
              <a:rPr lang="en-US" sz="100" dirty="0" smtClean="0">
                <a:solidFill>
                  <a:schemeClr val="tx1"/>
                </a:solidFill>
                <a:latin typeface="Arial (Body)"/>
              </a:rPr>
              <a:t> </a:t>
            </a:r>
            <a:r>
              <a:rPr lang="en-US" sz="2400" dirty="0" smtClean="0">
                <a:solidFill>
                  <a:schemeClr val="tx1"/>
                </a:solidFill>
                <a:latin typeface="Arial (Body)"/>
              </a:rPr>
              <a:t>P</a:t>
            </a:r>
            <a:endParaRPr lang="en-US" sz="2400" dirty="0">
              <a:solidFill>
                <a:schemeClr val="tx1"/>
              </a:solidFill>
              <a:latin typeface="Arial (Body)"/>
            </a:endParaRPr>
          </a:p>
          <a:p>
            <a:pPr marL="741600" lvl="1" indent="-284400" eaLnBrk="1" fontAlgn="auto" hangingPunct="1">
              <a:spcAft>
                <a:spcPts val="0"/>
              </a:spcAft>
              <a:defRPr/>
            </a:pPr>
            <a:r>
              <a:rPr lang="en-US" sz="2400" dirty="0">
                <a:solidFill>
                  <a:schemeClr val="tx1"/>
                </a:solidFill>
                <a:latin typeface="Arial (Body)"/>
              </a:rPr>
              <a:t>Adobe Photoshop</a:t>
            </a:r>
          </a:p>
          <a:p>
            <a:pPr marL="741600" lvl="1" indent="-284400" eaLnBrk="1" fontAlgn="auto" hangingPunct="1">
              <a:spcAft>
                <a:spcPts val="0"/>
              </a:spcAft>
              <a:defRPr/>
            </a:pPr>
            <a:r>
              <a:rPr lang="en-US" sz="2400" dirty="0">
                <a:solidFill>
                  <a:schemeClr val="tx1"/>
                </a:solidFill>
                <a:latin typeface="Arial (Body)"/>
              </a:rPr>
              <a:t>Adobe Fireworks</a:t>
            </a:r>
          </a:p>
          <a:p>
            <a:pPr marL="741600" lvl="1" indent="-284400" eaLnBrk="1" fontAlgn="auto" hangingPunct="1">
              <a:spcAft>
                <a:spcPts val="0"/>
              </a:spcAft>
              <a:defRPr/>
            </a:pPr>
            <a:r>
              <a:rPr lang="en-US" sz="2400" dirty="0">
                <a:solidFill>
                  <a:schemeClr val="tx1"/>
                </a:solidFill>
                <a:latin typeface="Arial (Body)"/>
              </a:rPr>
              <a:t>Google’s Picasa (</a:t>
            </a:r>
            <a:r>
              <a:rPr lang="en-US" sz="2400" dirty="0">
                <a:solidFill>
                  <a:schemeClr val="tx1"/>
                </a:solidFill>
                <a:latin typeface="Arial (Body)"/>
                <a:hlinkClick r:id="rId2" tooltip="http://picasa.google.com/"/>
              </a:rPr>
              <a:t>http://picasa.google.com/</a:t>
            </a:r>
            <a:r>
              <a:rPr lang="en-US" sz="2400" dirty="0">
                <a:solidFill>
                  <a:schemeClr val="tx1"/>
                </a:solidFill>
                <a:latin typeface="Arial (Body)"/>
              </a:rPr>
              <a:t>)</a:t>
            </a:r>
          </a:p>
          <a:p>
            <a:pPr eaLnBrk="1" fontAlgn="auto" hangingPunct="1">
              <a:spcAft>
                <a:spcPts val="0"/>
              </a:spcAft>
              <a:defRPr/>
            </a:pPr>
            <a:r>
              <a:rPr lang="en-US" sz="2400" dirty="0">
                <a:solidFill>
                  <a:schemeClr val="tx1"/>
                </a:solidFill>
                <a:latin typeface="Arial (Body)"/>
              </a:rPr>
              <a:t>Download graphics from a free </a:t>
            </a:r>
            <a:r>
              <a:rPr lang="en-US" sz="2400" dirty="0" smtClean="0">
                <a:solidFill>
                  <a:schemeClr val="tx1"/>
                </a:solidFill>
                <a:latin typeface="Arial (Body)"/>
              </a:rPr>
              <a:t>site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Horizontal Rule Element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629150" cy="553968"/>
          </a:xfrm>
        </p:spPr>
        <p:txBody>
          <a:bodyPr wrap="square">
            <a:spAutoFit/>
          </a:bodyPr>
          <a:lstStyle/>
          <a:p>
            <a:pPr marL="0" indent="0" eaLnBrk="1" fontAlgn="auto" hangingPunct="1">
              <a:buNone/>
              <a:defRPr/>
            </a:pPr>
            <a:r>
              <a:rPr lang="en-US" sz="2400" kern="1200" dirty="0">
                <a:solidFill>
                  <a:srgbClr val="000000"/>
                </a:solidFill>
                <a:latin typeface="Arial (Body)"/>
                <a:ea typeface="+mn-ea"/>
                <a:cs typeface="Times New Roman" pitchFamily="18" charset="0"/>
              </a:rPr>
              <a:t>Configures a horizontal </a:t>
            </a:r>
            <a:r>
              <a:rPr lang="en-US" sz="2400" kern="1200" dirty="0" smtClean="0">
                <a:solidFill>
                  <a:srgbClr val="000000"/>
                </a:solidFill>
                <a:latin typeface="Arial (Body)"/>
                <a:ea typeface="+mn-ea"/>
                <a:cs typeface="Times New Roman" pitchFamily="18" charset="0"/>
              </a:rPr>
              <a:t>line</a:t>
            </a:r>
            <a:endParaRPr lang="en-US" sz="2400" kern="1200" dirty="0">
              <a:solidFill>
                <a:srgbClr val="000000"/>
              </a:solidFill>
              <a:latin typeface="Arial (Body)"/>
              <a:ea typeface="+mn-ea"/>
              <a:cs typeface="Times New Roman" pitchFamily="18" charset="0"/>
            </a:endParaRPr>
          </a:p>
        </p:txBody>
      </p:sp>
      <p:pic>
        <p:nvPicPr>
          <p:cNvPr id="4" name="Picture 3" descr="left brace h r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536" y="2300139"/>
            <a:ext cx="822960" cy="262128"/>
          </a:xfrm>
          <a:prstGeom prst="rect">
            <a:avLst/>
          </a:prstGeom>
        </p:spPr>
      </p:pic>
      <p:pic>
        <p:nvPicPr>
          <p:cNvPr id="21508" name="Picture 1" descr="A web page with a horizonal displayed in a browser. The browser shows the effect of applying the H r ta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9" y="3256451"/>
            <a:ext cx="7740002" cy="158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atMod val="130000"/>
                  </a:schemeClr>
                </a:solidFill>
              </a:rPr>
              <a:t>Sources for Graphics </a:t>
            </a:r>
            <a:r>
              <a:rPr lang="en-US" sz="2000" b="0" dirty="0" smtClean="0">
                <a:solidFill>
                  <a:schemeClr val="tx2">
                    <a:satMod val="130000"/>
                  </a:schemeClr>
                </a:solidFill>
              </a:rPr>
              <a:t>(2 </a:t>
            </a:r>
            <a:r>
              <a:rPr lang="en-US" sz="2000" b="0" dirty="0">
                <a:solidFill>
                  <a:schemeClr val="tx2">
                    <a:satMod val="130000"/>
                  </a:schemeClr>
                </a:solidFill>
              </a:rPr>
              <a:t>of 2)</a:t>
            </a:r>
            <a:endParaRPr lang="en-US" dirty="0"/>
          </a:p>
        </p:txBody>
      </p:sp>
      <p:sp>
        <p:nvSpPr>
          <p:cNvPr id="3" name="Text Placeholder 2"/>
          <p:cNvSpPr>
            <a:spLocks noGrp="1"/>
          </p:cNvSpPr>
          <p:nvPr>
            <p:ph type="body" idx="1"/>
          </p:nvPr>
        </p:nvSpPr>
        <p:spPr/>
        <p:txBody>
          <a:bodyPr/>
          <a:lstStyle/>
          <a:p>
            <a:pPr eaLnBrk="1" fontAlgn="auto" hangingPunct="1">
              <a:spcAft>
                <a:spcPts val="0"/>
              </a:spcAft>
              <a:defRPr/>
            </a:pPr>
            <a:r>
              <a:rPr lang="en-US" sz="2400" dirty="0">
                <a:solidFill>
                  <a:schemeClr val="tx1"/>
                </a:solidFill>
                <a:latin typeface="Arial (Body)"/>
              </a:rPr>
              <a:t>Purchase/download professional-quality graphics</a:t>
            </a:r>
          </a:p>
          <a:p>
            <a:pPr eaLnBrk="1" fontAlgn="auto" hangingPunct="1">
              <a:spcAft>
                <a:spcPts val="0"/>
              </a:spcAft>
              <a:defRPr/>
            </a:pPr>
            <a:r>
              <a:rPr lang="en-US" sz="2400" dirty="0">
                <a:solidFill>
                  <a:schemeClr val="tx1"/>
                </a:solidFill>
                <a:latin typeface="Arial (Body)"/>
              </a:rPr>
              <a:t>Purchase a graphics collection on a C</a:t>
            </a:r>
            <a:r>
              <a:rPr lang="en-US" sz="100" dirty="0">
                <a:solidFill>
                  <a:schemeClr val="tx1"/>
                </a:solidFill>
                <a:latin typeface="Arial (Body)"/>
              </a:rPr>
              <a:t> </a:t>
            </a:r>
            <a:r>
              <a:rPr lang="en-US" sz="2400" dirty="0">
                <a:solidFill>
                  <a:schemeClr val="tx1"/>
                </a:solidFill>
                <a:latin typeface="Arial (Body)"/>
              </a:rPr>
              <a:t>D</a:t>
            </a:r>
          </a:p>
          <a:p>
            <a:pPr eaLnBrk="1" fontAlgn="auto" hangingPunct="1">
              <a:spcAft>
                <a:spcPts val="0"/>
              </a:spcAft>
              <a:defRPr/>
            </a:pPr>
            <a:r>
              <a:rPr lang="en-US" sz="2400" dirty="0">
                <a:solidFill>
                  <a:schemeClr val="tx1"/>
                </a:solidFill>
                <a:latin typeface="Arial (Body)"/>
              </a:rPr>
              <a:t>Take digital photographs</a:t>
            </a:r>
          </a:p>
          <a:p>
            <a:pPr eaLnBrk="1" fontAlgn="auto" hangingPunct="1">
              <a:spcAft>
                <a:spcPts val="0"/>
              </a:spcAft>
              <a:defRPr/>
            </a:pPr>
            <a:r>
              <a:rPr lang="en-US" sz="2400" dirty="0">
                <a:solidFill>
                  <a:schemeClr val="tx1"/>
                </a:solidFill>
                <a:latin typeface="Arial (Body)"/>
              </a:rPr>
              <a:t>Scan your photographs</a:t>
            </a:r>
          </a:p>
          <a:p>
            <a:pPr eaLnBrk="1" fontAlgn="auto" hangingPunct="1">
              <a:spcAft>
                <a:spcPts val="0"/>
              </a:spcAft>
              <a:defRPr/>
            </a:pPr>
            <a:r>
              <a:rPr lang="en-US" sz="2400" dirty="0">
                <a:solidFill>
                  <a:schemeClr val="tx1"/>
                </a:solidFill>
                <a:latin typeface="Arial (Body)"/>
              </a:rPr>
              <a:t>Scan your drawings</a:t>
            </a:r>
          </a:p>
          <a:p>
            <a:pPr eaLnBrk="1" fontAlgn="auto" hangingPunct="1">
              <a:spcAft>
                <a:spcPts val="0"/>
              </a:spcAft>
              <a:defRPr/>
            </a:pPr>
            <a:r>
              <a:rPr lang="en-US" sz="2400" dirty="0">
                <a:solidFill>
                  <a:schemeClr val="tx1"/>
                </a:solidFill>
                <a:latin typeface="Arial (Body)"/>
              </a:rPr>
              <a:t>Hire a graphic designer to create </a:t>
            </a:r>
            <a:r>
              <a:rPr lang="en-US" sz="2400" dirty="0" smtClean="0">
                <a:solidFill>
                  <a:schemeClr val="tx1"/>
                </a:solidFill>
                <a:latin typeface="Arial (Body)"/>
              </a:rPr>
              <a:t>graphics</a:t>
            </a:r>
            <a:endParaRPr lang="en-US" sz="2400" dirty="0">
              <a:solidFill>
                <a:schemeClr val="tx1"/>
              </a:solidFill>
              <a:latin typeface="Arial (Body)"/>
            </a:endParaRPr>
          </a:p>
        </p:txBody>
      </p:sp>
    </p:spTree>
    <p:extLst>
      <p:ext uri="{BB962C8B-B14F-4D97-AF65-F5344CB8AC3E}">
        <p14:creationId xmlns:p14="http://schemas.microsoft.com/office/powerpoint/2010/main" val="30209540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Guidelines for Using Images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362429"/>
          </a:xfrm>
        </p:spPr>
        <p:txBody>
          <a:bodyPr>
            <a:spAutoFit/>
          </a:bodyPr>
          <a:lstStyle/>
          <a:p>
            <a:pPr marL="0" indent="0" eaLnBrk="1" fontAlgn="auto" hangingPunct="1">
              <a:buNone/>
              <a:tabLst/>
              <a:defRPr/>
            </a:pPr>
            <a:r>
              <a:rPr lang="en-US" altLang="en-US" sz="2400" kern="1200" dirty="0">
                <a:solidFill>
                  <a:srgbClr val="000000"/>
                </a:solidFill>
                <a:latin typeface="Arial (Body)"/>
                <a:ea typeface="+mn-ea"/>
                <a:cs typeface="+mn-cs"/>
              </a:rPr>
              <a:t>Reuse images</a:t>
            </a:r>
          </a:p>
          <a:p>
            <a:pPr marL="0" indent="0" eaLnBrk="1" fontAlgn="auto" hangingPunct="1">
              <a:buNone/>
              <a:tabLst/>
              <a:defRPr/>
            </a:pPr>
            <a:r>
              <a:rPr lang="en-US" altLang="en-US" sz="2400" kern="1200" dirty="0">
                <a:solidFill>
                  <a:srgbClr val="000000"/>
                </a:solidFill>
                <a:latin typeface="Arial (Body)"/>
                <a:ea typeface="+mn-ea"/>
                <a:cs typeface="+mn-cs"/>
              </a:rPr>
              <a:t>Consider image file size with image quality</a:t>
            </a:r>
          </a:p>
          <a:p>
            <a:pPr marL="0" indent="0" eaLnBrk="1" fontAlgn="auto" hangingPunct="1">
              <a:buNone/>
              <a:tabLst/>
              <a:defRPr/>
            </a:pPr>
            <a:r>
              <a:rPr lang="en-US" altLang="en-US" sz="2400" kern="1200" dirty="0">
                <a:solidFill>
                  <a:srgbClr val="000000"/>
                </a:solidFill>
                <a:latin typeface="Arial (Body)"/>
                <a:ea typeface="+mn-ea"/>
                <a:cs typeface="+mn-cs"/>
              </a:rPr>
              <a:t>Consider image load time</a:t>
            </a:r>
          </a:p>
          <a:p>
            <a:pPr marL="0" indent="0" eaLnBrk="1" fontAlgn="auto" hangingPunct="1">
              <a:buNone/>
              <a:tabLst/>
              <a:defRPr/>
            </a:pPr>
            <a:r>
              <a:rPr lang="en-US" altLang="en-US" sz="2400" kern="1200" dirty="0">
                <a:solidFill>
                  <a:srgbClr val="000000"/>
                </a:solidFill>
                <a:latin typeface="Arial (Body)"/>
                <a:ea typeface="+mn-ea"/>
                <a:cs typeface="+mn-cs"/>
              </a:rPr>
              <a:t>Use appropriate resolution</a:t>
            </a:r>
          </a:p>
          <a:p>
            <a:pPr marL="0" indent="0" eaLnBrk="1" fontAlgn="auto" hangingPunct="1">
              <a:buNone/>
              <a:tabLst/>
              <a:defRPr/>
            </a:pPr>
            <a:r>
              <a:rPr lang="en-US" altLang="en-US" sz="2400" kern="1200" dirty="0">
                <a:solidFill>
                  <a:srgbClr val="000000"/>
                </a:solidFill>
                <a:latin typeface="Arial (Body)"/>
                <a:ea typeface="+mn-ea"/>
                <a:cs typeface="+mn-cs"/>
              </a:rPr>
              <a:t>Specify dimensions</a:t>
            </a:r>
          </a:p>
          <a:p>
            <a:pPr marL="0" indent="0" eaLnBrk="1" fontAlgn="auto" hangingPunct="1">
              <a:buNone/>
              <a:tabLst/>
              <a:defRPr/>
            </a:pPr>
            <a:r>
              <a:rPr lang="en-US" altLang="en-US" sz="2400" kern="1200" dirty="0">
                <a:solidFill>
                  <a:srgbClr val="000000"/>
                </a:solidFill>
                <a:latin typeface="Arial (Body)"/>
                <a:ea typeface="+mn-ea"/>
                <a:cs typeface="+mn-cs"/>
              </a:rPr>
              <a:t>Be aware of brightness </a:t>
            </a:r>
            <a:r>
              <a:rPr lang="en-US" altLang="en-US" sz="2400" kern="1200" dirty="0" smtClean="0">
                <a:solidFill>
                  <a:srgbClr val="000000"/>
                </a:solidFill>
                <a:latin typeface="Arial (Body)"/>
                <a:ea typeface="+mn-ea"/>
                <a:cs typeface="+mn-cs"/>
              </a:rPr>
              <a:t>and contrast</a:t>
            </a:r>
            <a:endParaRPr lang="en-US" altLang="en-US" sz="2400" kern="1200" dirty="0">
              <a:solidFill>
                <a:srgbClr val="000000"/>
              </a:solidFill>
              <a:latin typeface="Arial (Body)"/>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Images and Accessibility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8229600" cy="1484992"/>
          </a:xfrm>
        </p:spPr>
        <p:txBody>
          <a:bodyPr>
            <a:spAutoFit/>
          </a:bodyPr>
          <a:lstStyle/>
          <a:p>
            <a:pPr marL="0" indent="0" eaLnBrk="1" hangingPunct="1">
              <a:buNone/>
              <a:tabLst/>
              <a:defRPr/>
            </a:pPr>
            <a:r>
              <a:rPr lang="en-US" altLang="en-US" sz="2400" b="1" kern="1200" dirty="0" smtClean="0">
                <a:solidFill>
                  <a:srgbClr val="000000"/>
                </a:solidFill>
                <a:latin typeface="Arial (Body)"/>
                <a:ea typeface="+mn-ea"/>
                <a:cs typeface="+mn-cs"/>
              </a:rPr>
              <a:t>Don’t </a:t>
            </a:r>
            <a:r>
              <a:rPr lang="en-US" altLang="en-US" sz="2400" b="1" kern="1200" dirty="0">
                <a:solidFill>
                  <a:srgbClr val="000000"/>
                </a:solidFill>
                <a:latin typeface="Arial (Body)"/>
                <a:ea typeface="+mn-ea"/>
                <a:cs typeface="+mn-cs"/>
              </a:rPr>
              <a:t>rely on color </a:t>
            </a:r>
            <a:r>
              <a:rPr lang="en-US" altLang="en-US" sz="2400" b="1" kern="1200" dirty="0" smtClean="0">
                <a:solidFill>
                  <a:srgbClr val="000000"/>
                </a:solidFill>
                <a:latin typeface="Arial (Body)"/>
                <a:ea typeface="+mn-ea"/>
                <a:cs typeface="+mn-cs"/>
              </a:rPr>
              <a:t>alone.</a:t>
            </a:r>
            <a:endParaRPr lang="en-US" altLang="en-US" sz="2400" b="1"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Some visitors may have color perception </a:t>
            </a:r>
            <a:r>
              <a:rPr lang="en-US" altLang="en-US" sz="2400" kern="1200" dirty="0" smtClean="0">
                <a:solidFill>
                  <a:srgbClr val="000000"/>
                </a:solidFill>
                <a:latin typeface="Arial (Body)"/>
                <a:ea typeface="+mn-ea"/>
                <a:cs typeface="+mn-cs"/>
              </a:rPr>
              <a:t>deficiencies. Use </a:t>
            </a:r>
            <a:r>
              <a:rPr lang="en-US" altLang="en-US" sz="2400" kern="1200" dirty="0">
                <a:solidFill>
                  <a:srgbClr val="000000"/>
                </a:solidFill>
                <a:latin typeface="Arial (Body)"/>
                <a:ea typeface="+mn-ea"/>
                <a:cs typeface="+mn-cs"/>
              </a:rPr>
              <a:t>high contrast between background and text </a:t>
            </a:r>
            <a:r>
              <a:rPr lang="en-US" altLang="en-US" sz="2400" kern="1200" dirty="0" smtClean="0">
                <a:solidFill>
                  <a:srgbClr val="000000"/>
                </a:solidFill>
                <a:latin typeface="Arial (Body)"/>
                <a:ea typeface="+mn-ea"/>
                <a:cs typeface="+mn-cs"/>
              </a:rPr>
              <a:t>color.</a:t>
            </a:r>
          </a:p>
        </p:txBody>
      </p:sp>
      <p:sp>
        <p:nvSpPr>
          <p:cNvPr id="4" name="Content Placeholder 3"/>
          <p:cNvSpPr>
            <a:spLocks noGrp="1"/>
          </p:cNvSpPr>
          <p:nvPr>
            <p:ph sz="quarter" idx="13"/>
          </p:nvPr>
        </p:nvSpPr>
        <p:spPr>
          <a:xfrm>
            <a:off x="460375" y="3131912"/>
            <a:ext cx="8229600" cy="1015461"/>
          </a:xfrm>
        </p:spPr>
        <p:txBody>
          <a:bodyPr/>
          <a:lstStyle/>
          <a:p>
            <a:pPr marL="0" indent="0" eaLnBrk="1" hangingPunct="1">
              <a:buNone/>
              <a:tabLst/>
              <a:defRPr/>
            </a:pPr>
            <a:r>
              <a:rPr lang="en-US" altLang="en-US" sz="2400" b="1" kern="1200" dirty="0">
                <a:latin typeface="Arial (Body)"/>
              </a:rPr>
              <a:t>Provide a text equivalent for non-text elements.</a:t>
            </a:r>
          </a:p>
          <a:p>
            <a:pPr marL="255600" lvl="1" indent="-255600" eaLnBrk="1" hangingPunct="1">
              <a:spcBef>
                <a:spcPts val="1500"/>
              </a:spcBef>
              <a:buClr>
                <a:schemeClr val="tx2"/>
              </a:buClr>
              <a:buFont typeface="Arial" panose="020B0604020202020204" pitchFamily="34" charset="0"/>
              <a:buChar char="•"/>
              <a:defRPr/>
            </a:pPr>
            <a:r>
              <a:rPr lang="en-US" altLang="en-US" sz="2400" kern="1200" dirty="0">
                <a:latin typeface="Arial (Body)"/>
              </a:rPr>
              <a:t>Use the alt attribute on your image </a:t>
            </a:r>
            <a:r>
              <a:rPr lang="en-US" altLang="en-US" sz="2400" kern="1200" dirty="0" smtClean="0">
                <a:latin typeface="Arial (Body)"/>
              </a:rPr>
              <a:t>elements</a:t>
            </a:r>
            <a:endParaRPr lang="en-US" altLang="en-US" sz="2400" kern="1200" dirty="0">
              <a:latin typeface="Arial (Body)"/>
            </a:endParaRPr>
          </a:p>
        </p:txBody>
      </p:sp>
      <p:sp>
        <p:nvSpPr>
          <p:cNvPr id="5" name="Content Placeholder 4"/>
          <p:cNvSpPr>
            <a:spLocks noGrp="1"/>
          </p:cNvSpPr>
          <p:nvPr>
            <p:ph sz="quarter" idx="14"/>
          </p:nvPr>
        </p:nvSpPr>
        <p:spPr>
          <a:xfrm>
            <a:off x="460375" y="4243424"/>
            <a:ext cx="8232775" cy="809650"/>
          </a:xfrm>
        </p:spPr>
        <p:txBody>
          <a:bodyPr/>
          <a:lstStyle/>
          <a:p>
            <a:pPr marL="0" indent="0"/>
            <a:r>
              <a:rPr lang="en-US" altLang="en-US" sz="2400" b="1" kern="1200" dirty="0">
                <a:latin typeface="Arial (Body)"/>
              </a:rPr>
              <a:t>If your site navigation uses image links, provide simple text links at the bottom of the page</a:t>
            </a:r>
            <a:r>
              <a:rPr lang="en-US" altLang="en-US" sz="2400" b="1" kern="1200" dirty="0" smtClean="0">
                <a:latin typeface="Arial (Body)"/>
              </a:rPr>
              <a:t>.</a:t>
            </a:r>
            <a:endParaRPr lang="en-US" altLang="en-US" sz="2400" b="1" kern="1200" dirty="0">
              <a:latin typeface="Arial (Body)"/>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4.3</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608924"/>
          </a:xfrm>
        </p:spPr>
        <p:txBody>
          <a:bodyPr>
            <a:spAutoFit/>
          </a:bodyPr>
          <a:lstStyle/>
          <a:p>
            <a:pPr marL="0" indent="0" eaLnBrk="1" fontAlgn="auto" hangingPunct="1">
              <a:spcAft>
                <a:spcPts val="0"/>
              </a:spcAft>
              <a:buFont typeface="Wingdings" pitchFamily="2" charset="2"/>
              <a:buNone/>
              <a:defRPr/>
            </a:pPr>
            <a:r>
              <a:rPr lang="en-IN" sz="2000" b="1" dirty="0">
                <a:solidFill>
                  <a:schemeClr val="tx1"/>
                </a:solidFill>
                <a:latin typeface="+mn-lt"/>
              </a:rPr>
              <a:t>Search for a site that uses image links to provide navigation. List the </a:t>
            </a:r>
            <a:r>
              <a:rPr lang="en-IN" sz="2000" b="1" dirty="0" smtClean="0">
                <a:solidFill>
                  <a:schemeClr val="tx1"/>
                </a:solidFill>
                <a:latin typeface="+mn-lt"/>
              </a:rPr>
              <a:t>U</a:t>
            </a:r>
            <a:r>
              <a:rPr lang="en-IN" sz="100" b="1" dirty="0" smtClean="0">
                <a:solidFill>
                  <a:schemeClr val="tx1"/>
                </a:solidFill>
                <a:latin typeface="+mn-lt"/>
              </a:rPr>
              <a:t> </a:t>
            </a:r>
            <a:r>
              <a:rPr lang="en-IN" sz="2000" b="1" dirty="0" smtClean="0">
                <a:solidFill>
                  <a:schemeClr val="tx1"/>
                </a:solidFill>
                <a:latin typeface="+mn-lt"/>
              </a:rPr>
              <a:t>R</a:t>
            </a:r>
            <a:r>
              <a:rPr lang="en-IN" sz="100" b="1" dirty="0" smtClean="0">
                <a:solidFill>
                  <a:schemeClr val="tx1"/>
                </a:solidFill>
                <a:latin typeface="+mn-lt"/>
              </a:rPr>
              <a:t> </a:t>
            </a:r>
            <a:r>
              <a:rPr lang="en-IN" sz="2000" b="1" dirty="0" smtClean="0">
                <a:solidFill>
                  <a:schemeClr val="tx1"/>
                </a:solidFill>
                <a:latin typeface="+mn-lt"/>
              </a:rPr>
              <a:t>L </a:t>
            </a:r>
            <a:r>
              <a:rPr lang="en-IN" sz="2000" b="1" dirty="0">
                <a:solidFill>
                  <a:schemeClr val="tx1"/>
                </a:solidFill>
                <a:latin typeface="+mn-lt"/>
              </a:rPr>
              <a:t>of the page.</a:t>
            </a:r>
          </a:p>
          <a:p>
            <a:pPr marL="0" indent="0" eaLnBrk="1" fontAlgn="auto" hangingPunct="1">
              <a:spcAft>
                <a:spcPts val="0"/>
              </a:spcAft>
              <a:buFont typeface="Wingdings" pitchFamily="2" charset="2"/>
              <a:buNone/>
              <a:defRPr/>
            </a:pPr>
            <a:r>
              <a:rPr lang="en-IN" sz="2000" dirty="0">
                <a:solidFill>
                  <a:schemeClr val="tx1"/>
                </a:solidFill>
                <a:latin typeface="+mn-lt"/>
              </a:rPr>
              <a:t>What colors are used on the image links?</a:t>
            </a:r>
          </a:p>
          <a:p>
            <a:pPr marL="0" indent="0" eaLnBrk="1" fontAlgn="auto" hangingPunct="1">
              <a:spcAft>
                <a:spcPts val="0"/>
              </a:spcAft>
              <a:buFont typeface="Wingdings" pitchFamily="2" charset="2"/>
              <a:buNone/>
              <a:defRPr/>
            </a:pPr>
            <a:r>
              <a:rPr lang="en-IN" sz="2000" dirty="0">
                <a:solidFill>
                  <a:schemeClr val="tx1"/>
                </a:solidFill>
                <a:latin typeface="+mn-lt"/>
              </a:rPr>
              <a:t>If the image links contain text, is there good contrast between the background color and letters on the image links?</a:t>
            </a:r>
          </a:p>
          <a:p>
            <a:pPr marL="0" indent="0" eaLnBrk="1" fontAlgn="auto" hangingPunct="1">
              <a:spcAft>
                <a:spcPts val="0"/>
              </a:spcAft>
              <a:buFont typeface="Wingdings" pitchFamily="2" charset="2"/>
              <a:buNone/>
              <a:defRPr/>
            </a:pPr>
            <a:r>
              <a:rPr lang="en-IN" sz="2000" dirty="0">
                <a:solidFill>
                  <a:schemeClr val="tx1"/>
                </a:solidFill>
                <a:latin typeface="+mn-lt"/>
              </a:rPr>
              <a:t>Would the page be accessible to a visitor who is sight-challenged</a:t>
            </a:r>
            <a:r>
              <a:rPr lang="en-IN" sz="2000" dirty="0" smtClean="0">
                <a:solidFill>
                  <a:schemeClr val="tx1"/>
                </a:solidFill>
                <a:latin typeface="+mn-lt"/>
              </a:rPr>
              <a:t>?</a:t>
            </a:r>
            <a:endParaRPr lang="en-IN" sz="2000" dirty="0">
              <a:solidFill>
                <a:schemeClr val="tx1"/>
              </a:solidFill>
              <a:latin typeface="+mn-lt"/>
            </a:endParaRPr>
          </a:p>
          <a:p>
            <a:pPr marL="0" indent="0" eaLnBrk="1" fontAlgn="auto" hangingPunct="1">
              <a:spcAft>
                <a:spcPts val="0"/>
              </a:spcAft>
              <a:buFont typeface="Wingdings" pitchFamily="2" charset="2"/>
              <a:buNone/>
              <a:defRPr/>
            </a:pPr>
            <a:r>
              <a:rPr lang="en-IN" sz="2000" dirty="0">
                <a:solidFill>
                  <a:schemeClr val="tx1"/>
                </a:solidFill>
                <a:latin typeface="+mn-lt"/>
              </a:rPr>
              <a:t>How have accessibility issues been addressed?</a:t>
            </a:r>
          </a:p>
          <a:p>
            <a:pPr marL="0" indent="0" eaLnBrk="1" fontAlgn="auto" hangingPunct="1">
              <a:spcAft>
                <a:spcPts val="0"/>
              </a:spcAft>
              <a:buFont typeface="Wingdings" pitchFamily="2" charset="2"/>
              <a:buNone/>
              <a:defRPr/>
            </a:pPr>
            <a:r>
              <a:rPr lang="en-IN" sz="2000" dirty="0">
                <a:solidFill>
                  <a:schemeClr val="tx1"/>
                </a:solidFill>
                <a:latin typeface="+mn-lt"/>
              </a:rPr>
              <a:t>Is the alt attribute used to describe the image link?</a:t>
            </a:r>
          </a:p>
          <a:p>
            <a:pPr marL="0" indent="0" eaLnBrk="1" fontAlgn="auto" hangingPunct="1">
              <a:spcAft>
                <a:spcPts val="0"/>
              </a:spcAft>
              <a:buFont typeface="Wingdings" pitchFamily="2" charset="2"/>
              <a:buNone/>
              <a:defRPr/>
            </a:pPr>
            <a:r>
              <a:rPr lang="en-IN" sz="2000" dirty="0">
                <a:solidFill>
                  <a:schemeClr val="tx1"/>
                </a:solidFill>
                <a:latin typeface="+mn-lt"/>
              </a:rPr>
              <a:t>Is there a row of text links in the footer section of the page?</a:t>
            </a:r>
          </a:p>
          <a:p>
            <a:pPr marL="0" indent="0" eaLnBrk="1" fontAlgn="auto" hangingPunct="1">
              <a:spcAft>
                <a:spcPts val="0"/>
              </a:spcAft>
              <a:buFont typeface="Wingdings" pitchFamily="2" charset="2"/>
              <a:buNone/>
              <a:defRPr/>
            </a:pPr>
            <a:r>
              <a:rPr lang="en-IN" sz="2000" b="1" dirty="0">
                <a:solidFill>
                  <a:schemeClr val="tx1"/>
                </a:solidFill>
                <a:latin typeface="+mn-lt"/>
              </a:rPr>
              <a:t>Answer the questions above and discuss your findings</a:t>
            </a:r>
            <a:r>
              <a:rPr lang="en-IN" sz="2000" b="1" dirty="0" smtClean="0">
                <a:solidFill>
                  <a:schemeClr val="tx1"/>
                </a:solidFill>
                <a:latin typeface="+mn-lt"/>
              </a:rPr>
              <a:t>.</a:t>
            </a:r>
            <a:endParaRPr lang="en-IN" sz="2000" b="1" dirty="0">
              <a:solidFill>
                <a:schemeClr val="tx1"/>
              </a:solidFill>
              <a:latin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4510585"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S3 Rounded Corners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7818345" cy="2046684"/>
          </a:xfrm>
        </p:spPr>
        <p:txBody>
          <a:bodyPr wrap="square">
            <a:spAutoFit/>
          </a:bodyPr>
          <a:lstStyle/>
          <a:p>
            <a:pPr marL="0" indent="0" eaLnBrk="1" fontAlgn="auto" hangingPunct="1">
              <a:buNone/>
              <a:defRPr/>
            </a:pPr>
            <a:r>
              <a:rPr lang="en-US" sz="2400" kern="1200" dirty="0">
                <a:solidFill>
                  <a:srgbClr val="000000"/>
                </a:solidFill>
                <a:latin typeface="Arial (Body)"/>
                <a:ea typeface="+mn-ea"/>
                <a:cs typeface="+mn-cs"/>
              </a:rPr>
              <a:t>border-radius property</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mn-cs"/>
              </a:rPr>
              <a:t>Configures the horizontal radius and vertical radius of the corner</a:t>
            </a:r>
          </a:p>
          <a:p>
            <a:pPr marL="255600" lvl="1" indent="-255600" eaLnBrk="1" fontAlgn="auto" hangingPunct="1">
              <a:spcBef>
                <a:spcPts val="1500"/>
              </a:spcBef>
              <a:buFont typeface="Arial" panose="020B0604020202020204" pitchFamily="34" charset="0"/>
              <a:buChar char="•"/>
              <a:defRPr/>
            </a:pPr>
            <a:r>
              <a:rPr lang="en-US" sz="2400" kern="1200" dirty="0">
                <a:solidFill>
                  <a:srgbClr val="000000"/>
                </a:solidFill>
                <a:latin typeface="Arial (Body)"/>
                <a:ea typeface="+mn-ea"/>
                <a:cs typeface="+mn-cs"/>
              </a:rPr>
              <a:t>Numeric value(s) with unit (pixel or em) or </a:t>
            </a:r>
            <a:r>
              <a:rPr lang="en-US" sz="2400" kern="1200" dirty="0" smtClean="0">
                <a:solidFill>
                  <a:srgbClr val="000000"/>
                </a:solidFill>
                <a:latin typeface="Arial (Body)"/>
                <a:ea typeface="+mn-ea"/>
                <a:cs typeface="+mn-cs"/>
              </a:rPr>
              <a:t>percentage</a:t>
            </a:r>
            <a:endParaRPr lang="en-US" sz="24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57201" y="3934434"/>
            <a:ext cx="1528618" cy="505097"/>
          </a:xfrm>
        </p:spPr>
        <p:txBody>
          <a:bodyPr/>
          <a:lstStyle/>
          <a:p>
            <a:pPr marL="0" indent="0" eaLnBrk="1" fontAlgn="auto" hangingPunct="1">
              <a:buNone/>
              <a:defRPr/>
            </a:pPr>
            <a:r>
              <a:rPr lang="en-US" sz="2400" kern="1200" dirty="0" smtClean="0">
                <a:solidFill>
                  <a:srgbClr val="000000"/>
                </a:solidFill>
                <a:latin typeface="Arial (Body)"/>
              </a:rPr>
              <a:t>Example</a:t>
            </a:r>
            <a:endParaRPr lang="en-US" sz="2400" kern="1200" dirty="0">
              <a:solidFill>
                <a:srgbClr val="000000"/>
              </a:solidFill>
              <a:latin typeface="Arial (Body)"/>
              <a:cs typeface="Times New Roman" pitchFamily="18" charset="0"/>
            </a:endParaRPr>
          </a:p>
        </p:txBody>
      </p:sp>
      <p:pic>
        <p:nvPicPr>
          <p:cNvPr id="5" name="Picture 4" descr="Computer code has 2 lines. The lines read as follows. Line 1. h 1 left brace border hyphen radius colon 15 p x semicolon. Line 2. right bra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986" y="4649336"/>
            <a:ext cx="3041080" cy="601652"/>
          </a:xfrm>
          <a:prstGeom prst="rect">
            <a:avLst/>
          </a:prstGeom>
        </p:spPr>
      </p:pic>
      <p:pic>
        <p:nvPicPr>
          <p:cNvPr id="7" name="Picture 3" descr="A rectangle with rounded corners and the text Logo with Rounded Corners appears on a web page displayed in a browser.">
            <a:extLst>
              <a:ext uri="{FF2B5EF4-FFF2-40B4-BE49-F238E27FC236}">
                <a16:creationId xmlns:a16="http://schemas.microsoft.com/office/drawing/2014/main" id="{C02309B9-454D-43ED-87A7-5C641AC6E6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66372" y="4090530"/>
            <a:ext cx="4283075"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5738813"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Examples of Rounded Corners</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923299"/>
          </a:xfrm>
        </p:spPr>
        <p:txBody>
          <a:bodyPr wrap="square">
            <a:spAutoFit/>
          </a:bodyPr>
          <a:lstStyle/>
          <a:p>
            <a:pPr marL="0" indent="0" eaLnBrk="1" hangingPunct="1">
              <a:spcBef>
                <a:spcPts val="1500"/>
              </a:spcBef>
              <a:buClr>
                <a:srgbClr val="007FA3"/>
              </a:buClr>
              <a:buSzPct val="100000"/>
              <a:buNone/>
              <a:defRPr/>
            </a:pPr>
            <a:r>
              <a:rPr lang="en-US" altLang="en-US" sz="2400" kern="1200" dirty="0">
                <a:latin typeface="Arial (Body)"/>
                <a:ea typeface="+mn-ea"/>
                <a:cs typeface="+mn-cs"/>
                <a:sym typeface="Arial"/>
              </a:rPr>
              <a:t>One value for border-radius configures all four </a:t>
            </a:r>
            <a:r>
              <a:rPr lang="en-US" altLang="en-US" sz="2400" kern="1200" dirty="0" smtClean="0">
                <a:latin typeface="Arial (Body)"/>
                <a:ea typeface="+mn-ea"/>
                <a:cs typeface="+mn-cs"/>
                <a:sym typeface="Arial"/>
              </a:rPr>
              <a:t>corners Example: </a:t>
            </a:r>
            <a:r>
              <a:rPr lang="en-US" altLang="en-US" sz="2400" kern="1200" dirty="0" smtClean="0">
                <a:latin typeface="Arial (Body)"/>
                <a:ea typeface="+mn-ea"/>
                <a:cs typeface="Times New Roman" panose="02020603050405020304" pitchFamily="18" charset="0"/>
                <a:sym typeface="Arial"/>
              </a:rPr>
              <a:t>border-radius</a:t>
            </a:r>
            <a:r>
              <a:rPr lang="en-US" altLang="en-US" sz="2400" kern="1200" dirty="0">
                <a:latin typeface="Arial (Body)"/>
                <a:ea typeface="+mn-ea"/>
                <a:cs typeface="Times New Roman" panose="02020603050405020304" pitchFamily="18" charset="0"/>
                <a:sym typeface="Arial"/>
              </a:rPr>
              <a:t>: </a:t>
            </a:r>
            <a:r>
              <a:rPr lang="en-US" altLang="en-US" sz="2400" kern="1200" dirty="0" smtClean="0">
                <a:latin typeface="Arial (Body)"/>
                <a:ea typeface="+mn-ea"/>
                <a:cs typeface="Times New Roman" panose="02020603050405020304" pitchFamily="18" charset="0"/>
                <a:sym typeface="Arial"/>
              </a:rPr>
              <a:t>15px;</a:t>
            </a:r>
            <a:endParaRPr lang="en-US" altLang="en-US" sz="2400" kern="1200" dirty="0">
              <a:latin typeface="Arial (Body)"/>
              <a:ea typeface="+mn-ea"/>
              <a:cs typeface="Times New Roman" panose="02020603050405020304" pitchFamily="18" charset="0"/>
              <a:sym typeface="Arial"/>
            </a:endParaRPr>
          </a:p>
        </p:txBody>
      </p:sp>
      <p:pic>
        <p:nvPicPr>
          <p:cNvPr id="6" name="Picture 5" descr="Text in front of a blue background reads, logo with rounded corners. The border of the text is rounded on the corn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562" y="2885551"/>
            <a:ext cx="4216873" cy="619261"/>
          </a:xfrm>
          <a:prstGeom prst="rect">
            <a:avLst/>
          </a:prstGeom>
        </p:spPr>
      </p:pic>
      <p:sp>
        <p:nvSpPr>
          <p:cNvPr id="4" name="Text Placeholder 3"/>
          <p:cNvSpPr>
            <a:spLocks noGrp="1"/>
          </p:cNvSpPr>
          <p:nvPr>
            <p:ph type="body" idx="2"/>
          </p:nvPr>
        </p:nvSpPr>
        <p:spPr>
          <a:xfrm>
            <a:off x="457200" y="3866865"/>
            <a:ext cx="8229600" cy="1187274"/>
          </a:xfrm>
        </p:spPr>
        <p:txBody>
          <a:bodyPr/>
          <a:lstStyle/>
          <a:p>
            <a:pPr marL="0" indent="0">
              <a:buNone/>
            </a:pPr>
            <a:r>
              <a:rPr lang="en-US" altLang="en-US" sz="2400" kern="1200" dirty="0">
                <a:latin typeface="Arial (Body)"/>
              </a:rPr>
              <a:t>Four values for border-radius configure each corner </a:t>
            </a:r>
            <a:r>
              <a:rPr lang="en-US" altLang="en-US" sz="2400" kern="1200" dirty="0" smtClean="0">
                <a:latin typeface="Arial (Body)"/>
              </a:rPr>
              <a:t>separately Ordered </a:t>
            </a:r>
            <a:r>
              <a:rPr lang="en-US" altLang="en-US" sz="2400" kern="1200" dirty="0">
                <a:latin typeface="Arial (Body)"/>
              </a:rPr>
              <a:t>by top left, top right, bottom right, bottom </a:t>
            </a:r>
            <a:r>
              <a:rPr lang="en-US" altLang="en-US" sz="2400" kern="1200" dirty="0" smtClean="0">
                <a:latin typeface="Arial (Body)"/>
              </a:rPr>
              <a:t>left Example:</a:t>
            </a:r>
            <a:r>
              <a:rPr lang="en-US" altLang="en-US" sz="2400" kern="1200" dirty="0">
                <a:latin typeface="Arial (Body)"/>
              </a:rPr>
              <a:t> </a:t>
            </a:r>
            <a:r>
              <a:rPr lang="en-US" altLang="en-US" sz="2400" kern="1200" dirty="0" smtClean="0">
                <a:latin typeface="Arial (Body)"/>
                <a:cs typeface="Times New Roman" panose="02020603050405020304" pitchFamily="18" charset="0"/>
              </a:rPr>
              <a:t>border-radius</a:t>
            </a:r>
            <a:r>
              <a:rPr lang="en-US" altLang="en-US" sz="2400" kern="1200" dirty="0">
                <a:latin typeface="Arial (Body)"/>
                <a:cs typeface="Times New Roman" panose="02020603050405020304" pitchFamily="18" charset="0"/>
              </a:rPr>
              <a:t>: 15px 30px 100px 5px</a:t>
            </a:r>
            <a:r>
              <a:rPr lang="en-US" altLang="en-US" sz="2400" kern="1200" dirty="0" smtClean="0">
                <a:latin typeface="Arial (Body)"/>
                <a:cs typeface="Times New Roman" panose="02020603050405020304" pitchFamily="18" charset="0"/>
              </a:rPr>
              <a:t>;</a:t>
            </a:r>
            <a:endParaRPr lang="en-US" altLang="en-US" sz="2400" kern="1200" dirty="0">
              <a:latin typeface="Arial (Body)"/>
              <a:cs typeface="Times New Roman" panose="02020603050405020304" pitchFamily="18" charset="0"/>
            </a:endParaRPr>
          </a:p>
        </p:txBody>
      </p:sp>
      <p:pic>
        <p:nvPicPr>
          <p:cNvPr id="8" name="Picture 7" descr="Text in front of a blue background reads, logo with rounded corners. The border of the text is rounded more so than the previou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9675" y="5440677"/>
            <a:ext cx="4344648" cy="71397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S3 Box-Shadow Property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484992"/>
          </a:xfrm>
        </p:spPr>
        <p:txBody>
          <a:bodyPr>
            <a:spAutoFit/>
          </a:bodyPr>
          <a:lstStyle/>
          <a:p>
            <a:pPr marL="0" indent="0" eaLnBrk="1" hangingPunct="1">
              <a:buNone/>
              <a:defRPr/>
            </a:pPr>
            <a:r>
              <a:rPr lang="en-US" altLang="en-US" sz="2400" kern="1200" dirty="0">
                <a:solidFill>
                  <a:srgbClr val="000000"/>
                </a:solidFill>
                <a:latin typeface="Arial (Body)"/>
                <a:ea typeface="+mn-ea"/>
                <a:cs typeface="+mn-cs"/>
              </a:rPr>
              <a:t>Configure the horizontal offset, vertical offset, blur radius</a:t>
            </a:r>
            <a:r>
              <a:rPr lang="en-US" altLang="en-US" sz="2400" kern="1200" dirty="0" smtClean="0">
                <a:solidFill>
                  <a:srgbClr val="000000"/>
                </a:solidFill>
                <a:latin typeface="Arial (Body)"/>
                <a:ea typeface="+mn-ea"/>
                <a:cs typeface="+mn-cs"/>
              </a:rPr>
              <a:t>, </a:t>
            </a:r>
            <a:r>
              <a:rPr lang="en-US" altLang="en-US" sz="2400" kern="1200" dirty="0">
                <a:solidFill>
                  <a:srgbClr val="000000"/>
                </a:solidFill>
                <a:latin typeface="Arial (Body)"/>
                <a:ea typeface="+mn-ea"/>
                <a:cs typeface="+mn-cs"/>
              </a:rPr>
              <a:t>and valid color value</a:t>
            </a:r>
          </a:p>
          <a:p>
            <a:pPr marL="0" indent="0" eaLnBrk="1" hangingPunct="1">
              <a:buNone/>
              <a:defRPr/>
            </a:pPr>
            <a:r>
              <a:rPr lang="en-US" altLang="en-US" sz="2400" kern="1200" dirty="0">
                <a:solidFill>
                  <a:srgbClr val="000000"/>
                </a:solidFill>
                <a:latin typeface="Arial (Body)"/>
                <a:ea typeface="+mn-ea"/>
                <a:cs typeface="+mn-cs"/>
              </a:rPr>
              <a:t>Example</a:t>
            </a:r>
            <a:r>
              <a:rPr lang="en-US" altLang="en-US" sz="2400" kern="1200" dirty="0" smtClean="0">
                <a:solidFill>
                  <a:srgbClr val="000000"/>
                </a:solidFill>
                <a:latin typeface="Arial (Body)"/>
                <a:ea typeface="+mn-ea"/>
                <a:cs typeface="+mn-cs"/>
              </a:rPr>
              <a:t>:</a:t>
            </a:r>
            <a:endParaRPr lang="en-US" altLang="en-US" sz="2400" kern="1200" dirty="0">
              <a:solidFill>
                <a:srgbClr val="000000"/>
              </a:solidFill>
              <a:latin typeface="Arial (Body)"/>
              <a:ea typeface="+mn-ea"/>
              <a:cs typeface="Times New Roman" panose="02020603050405020304" pitchFamily="18" charset="0"/>
            </a:endParaRPr>
          </a:p>
        </p:txBody>
      </p:sp>
      <p:pic>
        <p:nvPicPr>
          <p:cNvPr id="6" name="Picture 5" descr="Computer code reads, hash wrapper left brace box hyphen shadow colon 5 p x, 5 p x, 5 p x  hash 8 2 8 2 8 2 semicolon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1748" y="3238579"/>
            <a:ext cx="6920505" cy="318830"/>
          </a:xfrm>
          <a:prstGeom prst="rect">
            <a:avLst/>
          </a:prstGeom>
        </p:spPr>
      </p:pic>
      <p:sp>
        <p:nvSpPr>
          <p:cNvPr id="4" name="Text Placeholder 3"/>
          <p:cNvSpPr>
            <a:spLocks noGrp="1"/>
          </p:cNvSpPr>
          <p:nvPr>
            <p:ph type="body" idx="2"/>
          </p:nvPr>
        </p:nvSpPr>
        <p:spPr>
          <a:xfrm>
            <a:off x="457200" y="3774688"/>
            <a:ext cx="3473116" cy="478971"/>
          </a:xfrm>
        </p:spPr>
        <p:txBody>
          <a:bodyPr/>
          <a:lstStyle/>
          <a:p>
            <a:pPr marL="0" indent="0">
              <a:buNone/>
            </a:pPr>
            <a:r>
              <a:rPr lang="en-US" altLang="en-US" sz="2400" kern="1200" dirty="0">
                <a:solidFill>
                  <a:srgbClr val="000000"/>
                </a:solidFill>
                <a:latin typeface="Arial (Body)"/>
                <a:cs typeface="Times New Roman" panose="02020603050405020304" pitchFamily="18" charset="0"/>
              </a:rPr>
              <a:t>Optional keyword: inset</a:t>
            </a:r>
            <a:endParaRPr lang="en-IN" sz="2400" dirty="0"/>
          </a:p>
        </p:txBody>
      </p:sp>
      <p:pic>
        <p:nvPicPr>
          <p:cNvPr id="7" name="Picture 2" descr="The Lighthouse Bistro web page is displayed in a browser. The page’s header contains the text, Lighthouse Bistro, which is displayed as part of a background image of a lighthouse in a rectangle with rounded borders.">
            <a:extLst>
              <a:ext uri="{FF2B5EF4-FFF2-40B4-BE49-F238E27FC236}">
                <a16:creationId xmlns:a16="http://schemas.microsoft.com/office/drawing/2014/main" id="{3CEE4896-5001-4BDB-B96A-AAB984B994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79435" y="3774688"/>
            <a:ext cx="3195205" cy="255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S3 Opacity Property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899891" cy="2793042"/>
          </a:xfrm>
        </p:spPr>
        <p:txBody>
          <a:bodyPr wrap="square">
            <a:spAutoFit/>
          </a:bodyPr>
          <a:lstStyle/>
          <a:p>
            <a:pPr marL="0" indent="0" eaLnBrk="1" fontAlgn="auto" hangingPunct="1">
              <a:buNone/>
              <a:defRPr/>
            </a:pPr>
            <a:r>
              <a:rPr lang="en-US" altLang="en-US" sz="2200" kern="1200" dirty="0">
                <a:solidFill>
                  <a:srgbClr val="000000"/>
                </a:solidFill>
                <a:latin typeface="Arial (Body)"/>
                <a:ea typeface="+mn-ea"/>
                <a:cs typeface="+mn-cs"/>
              </a:rPr>
              <a:t>Configure the opacity of the element</a:t>
            </a:r>
          </a:p>
          <a:p>
            <a:pPr marL="0" indent="0" eaLnBrk="1" fontAlgn="auto" hangingPunct="1">
              <a:buNone/>
              <a:defRPr/>
            </a:pPr>
            <a:r>
              <a:rPr lang="en-US" altLang="en-US" sz="2200" kern="1200" dirty="0">
                <a:solidFill>
                  <a:srgbClr val="000000"/>
                </a:solidFill>
                <a:latin typeface="Arial (Body)"/>
                <a:ea typeface="+mn-ea"/>
                <a:cs typeface="+mn-cs"/>
              </a:rPr>
              <a:t>Opacity range:</a:t>
            </a:r>
          </a:p>
          <a:p>
            <a:pPr marL="256032" lvl="1" indent="-256032" eaLnBrk="1" fontAlgn="auto"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Times New Roman" panose="02020603050405020304" pitchFamily="18" charset="0"/>
              </a:rPr>
              <a:t>0</a:t>
            </a:r>
            <a:r>
              <a:rPr lang="en-US" altLang="en-US" sz="2200" kern="1200" dirty="0">
                <a:solidFill>
                  <a:srgbClr val="000000"/>
                </a:solidFill>
                <a:latin typeface="Arial (Body)"/>
                <a:ea typeface="+mn-ea"/>
                <a:cs typeface="+mn-cs"/>
              </a:rPr>
              <a:t> Completely Transparent</a:t>
            </a:r>
          </a:p>
          <a:p>
            <a:pPr marL="256032" lvl="1" indent="-256032" eaLnBrk="1" fontAlgn="auto"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Times New Roman" panose="02020603050405020304" pitchFamily="18" charset="0"/>
              </a:rPr>
              <a:t>1</a:t>
            </a:r>
            <a:r>
              <a:rPr lang="en-US" altLang="en-US" sz="2200" kern="1200" dirty="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Completely Opaque horizontal </a:t>
            </a:r>
            <a:r>
              <a:rPr lang="en-US" altLang="en-US" sz="2200" kern="1200" dirty="0">
                <a:solidFill>
                  <a:srgbClr val="000000"/>
                </a:solidFill>
                <a:latin typeface="Arial (Body)"/>
                <a:ea typeface="+mn-ea"/>
                <a:cs typeface="+mn-cs"/>
              </a:rPr>
              <a:t>offset, </a:t>
            </a:r>
            <a:r>
              <a:rPr lang="en-US" altLang="en-US" sz="2200" kern="1200" dirty="0" smtClean="0">
                <a:solidFill>
                  <a:srgbClr val="000000"/>
                </a:solidFill>
                <a:latin typeface="Arial (Body)"/>
                <a:ea typeface="+mn-ea"/>
                <a:cs typeface="+mn-cs"/>
              </a:rPr>
              <a:t>vertical </a:t>
            </a:r>
            <a:r>
              <a:rPr lang="en-US" altLang="en-US" sz="2200" kern="1200" dirty="0">
                <a:solidFill>
                  <a:srgbClr val="000000"/>
                </a:solidFill>
                <a:latin typeface="Arial (Body)"/>
                <a:ea typeface="+mn-ea"/>
                <a:cs typeface="+mn-cs"/>
              </a:rPr>
              <a:t>offset, </a:t>
            </a:r>
            <a:r>
              <a:rPr lang="en-US" altLang="en-US" sz="2200" kern="1200" dirty="0" smtClean="0">
                <a:solidFill>
                  <a:srgbClr val="000000"/>
                </a:solidFill>
                <a:latin typeface="Arial (Body)"/>
                <a:ea typeface="+mn-ea"/>
                <a:cs typeface="+mn-cs"/>
              </a:rPr>
              <a:t>blur radius,</a:t>
            </a:r>
            <a:r>
              <a:rPr lang="en-US" altLang="en-US" sz="2200" kern="1200" dirty="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and </a:t>
            </a:r>
            <a:r>
              <a:rPr lang="en-US" altLang="en-US" sz="2200" kern="1200" dirty="0">
                <a:solidFill>
                  <a:srgbClr val="000000"/>
                </a:solidFill>
                <a:latin typeface="Arial (Body)"/>
                <a:ea typeface="+mn-ea"/>
                <a:cs typeface="+mn-cs"/>
              </a:rPr>
              <a:t>valid color </a:t>
            </a:r>
            <a:r>
              <a:rPr lang="en-US" altLang="en-US" sz="2200" kern="1200" dirty="0" smtClean="0">
                <a:solidFill>
                  <a:srgbClr val="000000"/>
                </a:solidFill>
                <a:latin typeface="Arial (Body)"/>
                <a:ea typeface="+mn-ea"/>
                <a:cs typeface="+mn-cs"/>
              </a:rPr>
              <a:t>value</a:t>
            </a:r>
            <a:endParaRPr lang="en-US" altLang="en-US" sz="2200" kern="1200" dirty="0">
              <a:solidFill>
                <a:srgbClr val="000000"/>
              </a:solidFill>
              <a:latin typeface="Arial (Body)"/>
              <a:ea typeface="+mn-ea"/>
              <a:cs typeface="+mn-cs"/>
            </a:endParaRPr>
          </a:p>
        </p:txBody>
      </p:sp>
      <p:sp>
        <p:nvSpPr>
          <p:cNvPr id="4" name="Text Placeholder 3"/>
          <p:cNvSpPr>
            <a:spLocks noGrp="1"/>
          </p:cNvSpPr>
          <p:nvPr>
            <p:ph type="body" idx="2"/>
          </p:nvPr>
        </p:nvSpPr>
        <p:spPr>
          <a:xfrm>
            <a:off x="488833" y="4451848"/>
            <a:ext cx="1524694" cy="452656"/>
          </a:xfrm>
        </p:spPr>
        <p:txBody>
          <a:bodyPr/>
          <a:lstStyle/>
          <a:p>
            <a:pPr marL="0" indent="0">
              <a:buNone/>
            </a:pPr>
            <a:r>
              <a:rPr lang="en-US" altLang="en-US" sz="2400" kern="1200" dirty="0">
                <a:solidFill>
                  <a:srgbClr val="000000"/>
                </a:solidFill>
                <a:latin typeface="Arial (Body)"/>
              </a:rPr>
              <a:t>Example</a:t>
            </a:r>
            <a:r>
              <a:rPr lang="en-US" altLang="en-US" sz="2400" kern="1200" dirty="0" smtClean="0">
                <a:solidFill>
                  <a:srgbClr val="000000"/>
                </a:solidFill>
                <a:latin typeface="Arial (Body)"/>
              </a:rPr>
              <a:t>:</a:t>
            </a:r>
            <a:endParaRPr lang="en-US" altLang="en-US" sz="2400" kern="1200" dirty="0">
              <a:solidFill>
                <a:srgbClr val="000000"/>
              </a:solidFill>
              <a:latin typeface="Arial (Body)"/>
              <a:cs typeface="Times New Roman" panose="02020603050405020304" pitchFamily="18" charset="0"/>
            </a:endParaRPr>
          </a:p>
        </p:txBody>
      </p:sp>
      <p:pic>
        <p:nvPicPr>
          <p:cNvPr id="5" name="Picture 4" descr="Computer code has 2 lines. The lines read as follows. H 1 left brace background hyphen color colon hash F F F F F F semicolon opacity : 0.6;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134" y="5155062"/>
            <a:ext cx="4446695" cy="645488"/>
          </a:xfrm>
          <a:prstGeom prst="rect">
            <a:avLst/>
          </a:prstGeom>
        </p:spPr>
      </p:pic>
      <p:pic>
        <p:nvPicPr>
          <p:cNvPr id="7" name="Picture 3" descr="A web page with the text, Fall Nature Hikes appears in the heading area. This area is semitransparent, and the background image can be seen behind the heading. The H 1 heading has a white background with black text, and its opacity is set to 60% opaque. Because to this setting, the background image is seen behind the heading.">
            <a:extLst>
              <a:ext uri="{FF2B5EF4-FFF2-40B4-BE49-F238E27FC236}">
                <a16:creationId xmlns:a16="http://schemas.microsoft.com/office/drawing/2014/main" id="{9804338C-8776-43EF-AC6B-F6C54C07F1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5450" y="1563208"/>
            <a:ext cx="31813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60"/>
            <a:ext cx="7162800" cy="707856"/>
          </a:xfrm>
        </p:spPr>
        <p:txBody>
          <a:bodyPr wrap="square">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Rgba Color</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1" y="1600200"/>
            <a:ext cx="4765429" cy="3108513"/>
          </a:xfrm>
        </p:spPr>
        <p:txBody>
          <a:bodyPr wrap="square">
            <a:spAutoFit/>
          </a:bodyPr>
          <a:lstStyle/>
          <a:p>
            <a:pPr marL="0" indent="0" eaLnBrk="1" fontAlgn="auto" hangingPunct="1">
              <a:buFont typeface="Wingdings 3" panose="05040102010807070707" pitchFamily="18" charset="2"/>
              <a:buNone/>
              <a:defRPr/>
            </a:pPr>
            <a:r>
              <a:rPr lang="en-US" sz="2000" dirty="0">
                <a:solidFill>
                  <a:schemeClr val="tx1"/>
                </a:solidFill>
                <a:latin typeface="+mn-lt"/>
              </a:rPr>
              <a:t>Four values are required:</a:t>
            </a:r>
          </a:p>
          <a:p>
            <a:pPr marL="0" indent="0" eaLnBrk="1" fontAlgn="auto" hangingPunct="1">
              <a:spcBef>
                <a:spcPts val="600"/>
              </a:spcBef>
              <a:buNone/>
              <a:defRPr/>
            </a:pPr>
            <a:r>
              <a:rPr lang="en-US" sz="2000" dirty="0">
                <a:solidFill>
                  <a:schemeClr val="tx1"/>
                </a:solidFill>
                <a:latin typeface="+mn-lt"/>
              </a:rPr>
              <a:t>red color, green color, blue color, and alpha(transparency)</a:t>
            </a:r>
          </a:p>
          <a:p>
            <a:pPr eaLnBrk="1" fontAlgn="auto" hangingPunct="1">
              <a:buFont typeface="Arial" panose="020B0604020202020204" pitchFamily="34" charset="0"/>
              <a:buChar char="•"/>
              <a:defRPr/>
            </a:pPr>
            <a:r>
              <a:rPr lang="en-US" sz="2000" dirty="0">
                <a:solidFill>
                  <a:schemeClr val="tx1"/>
                </a:solidFill>
                <a:latin typeface="+mn-lt"/>
              </a:rPr>
              <a:t>The values for red, green, and </a:t>
            </a:r>
            <a:r>
              <a:rPr lang="en-US" sz="2000" dirty="0" smtClean="0">
                <a:solidFill>
                  <a:schemeClr val="tx1"/>
                </a:solidFill>
                <a:latin typeface="+mn-lt"/>
              </a:rPr>
              <a:t>blue must </a:t>
            </a:r>
            <a:r>
              <a:rPr lang="en-US" sz="2000" dirty="0">
                <a:solidFill>
                  <a:schemeClr val="tx1"/>
                </a:solidFill>
                <a:latin typeface="+mn-lt"/>
              </a:rPr>
              <a:t>be decimal values from 0 to 255</a:t>
            </a:r>
            <a:r>
              <a:rPr lang="en-US" sz="2000" dirty="0" smtClean="0">
                <a:solidFill>
                  <a:schemeClr val="tx1"/>
                </a:solidFill>
                <a:latin typeface="+mn-lt"/>
              </a:rPr>
              <a:t>.</a:t>
            </a:r>
            <a:endParaRPr lang="en-US" sz="2000" dirty="0">
              <a:solidFill>
                <a:schemeClr val="tx1"/>
              </a:solidFill>
              <a:latin typeface="+mn-lt"/>
            </a:endParaRPr>
          </a:p>
          <a:p>
            <a:pPr eaLnBrk="1" fontAlgn="auto" hangingPunct="1">
              <a:buFont typeface="Arial" panose="020B0604020202020204" pitchFamily="34" charset="0"/>
              <a:buChar char="•"/>
              <a:defRPr/>
            </a:pPr>
            <a:r>
              <a:rPr lang="en-US" sz="2000" dirty="0">
                <a:solidFill>
                  <a:schemeClr val="tx1"/>
                </a:solidFill>
                <a:latin typeface="+mn-lt"/>
              </a:rPr>
              <a:t>The alpha value must be a number between </a:t>
            </a:r>
            <a:r>
              <a:rPr lang="en-US" sz="2000" dirty="0">
                <a:solidFill>
                  <a:schemeClr val="tx1"/>
                </a:solidFill>
                <a:latin typeface="+mn-lt"/>
                <a:cs typeface="Times New Roman" pitchFamily="18" charset="0"/>
              </a:rPr>
              <a:t>0</a:t>
            </a:r>
            <a:r>
              <a:rPr lang="en-US" sz="2000" dirty="0">
                <a:solidFill>
                  <a:schemeClr val="tx1"/>
                </a:solidFill>
                <a:latin typeface="+mn-lt"/>
              </a:rPr>
              <a:t> (transparent) and </a:t>
            </a:r>
            <a:r>
              <a:rPr lang="en-US" sz="2000" dirty="0">
                <a:solidFill>
                  <a:schemeClr val="tx1"/>
                </a:solidFill>
                <a:latin typeface="+mn-lt"/>
                <a:cs typeface="Times New Roman" pitchFamily="18" charset="0"/>
              </a:rPr>
              <a:t>1</a:t>
            </a:r>
            <a:r>
              <a:rPr lang="en-US" sz="2000" dirty="0">
                <a:solidFill>
                  <a:schemeClr val="tx1"/>
                </a:solidFill>
                <a:latin typeface="+mn-lt"/>
              </a:rPr>
              <a:t> (opaque</a:t>
            </a:r>
            <a:r>
              <a:rPr lang="en-US" sz="2000" dirty="0" smtClean="0">
                <a:solidFill>
                  <a:schemeClr val="tx1"/>
                </a:solidFill>
                <a:latin typeface="+mn-lt"/>
              </a:rPr>
              <a:t>).</a:t>
            </a:r>
          </a:p>
        </p:txBody>
      </p:sp>
      <p:sp>
        <p:nvSpPr>
          <p:cNvPr id="4" name="Text Placeholder 3"/>
          <p:cNvSpPr>
            <a:spLocks noGrp="1"/>
          </p:cNvSpPr>
          <p:nvPr>
            <p:ph type="body" idx="2"/>
          </p:nvPr>
        </p:nvSpPr>
        <p:spPr>
          <a:xfrm>
            <a:off x="457200" y="4637376"/>
            <a:ext cx="1337734" cy="360121"/>
          </a:xfrm>
        </p:spPr>
        <p:txBody>
          <a:bodyPr/>
          <a:lstStyle/>
          <a:p>
            <a:pPr marL="0" indent="0" eaLnBrk="1" fontAlgn="auto" hangingPunct="1">
              <a:buNone/>
              <a:defRPr/>
            </a:pPr>
            <a:r>
              <a:rPr lang="en-US" sz="2000" dirty="0">
                <a:solidFill>
                  <a:schemeClr val="tx1"/>
                </a:solidFill>
                <a:latin typeface="+mn-lt"/>
              </a:rPr>
              <a:t>Example</a:t>
            </a:r>
            <a:r>
              <a:rPr lang="en-US" sz="2000" dirty="0" smtClean="0">
                <a:solidFill>
                  <a:schemeClr val="tx1"/>
                </a:solidFill>
                <a:latin typeface="+mn-lt"/>
              </a:rPr>
              <a:t>:</a:t>
            </a:r>
            <a:endParaRPr lang="en-US" sz="2000" dirty="0" smtClean="0">
              <a:solidFill>
                <a:schemeClr val="bg2">
                  <a:lumMod val="50000"/>
                </a:schemeClr>
              </a:solidFill>
              <a:latin typeface="+mn-lt"/>
              <a:cs typeface="Times New Roman" pitchFamily="18" charset="0"/>
            </a:endParaRPr>
          </a:p>
        </p:txBody>
      </p:sp>
      <p:pic>
        <p:nvPicPr>
          <p:cNvPr id="5" name="Picture 4" descr="Computer code has 5 lines. The lines read as follows. Line 1. H 1 left brace color colon  hash f f f f f f semicolon. Line 2, indented once. color colon r g b a left parenthesis 255 comma 255 comma 255 comma 0 period 7 right parenthesis semicolon. Line 3, indented once. font hyphen size colon 5 e m semicolon padding hyphen right colon 10 p x semicolon. Line 4, indented once. text hyphen align colon right semicolon. Line 5, indented once. font hyphen family colon Verdana comma Helvetica comma Sans hyphen serif semicolon .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8" y="5081482"/>
            <a:ext cx="4455143" cy="1313917"/>
          </a:xfrm>
          <a:prstGeom prst="rect">
            <a:avLst/>
          </a:prstGeom>
        </p:spPr>
      </p:pic>
      <p:pic>
        <p:nvPicPr>
          <p:cNvPr id="75780" name="Picture 2" descr="Partial color chart displayed in a table with 4 rows and 4 columns. Each cell displays a color along with its color value in hexadeci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7512" y="1806805"/>
            <a:ext cx="3658107" cy="171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The Fall Nature Hikes home web page is displayed, where the heading area has no background color, and the white text is slightly transparent.">
            <a:extLst>
              <a:ext uri="{FF2B5EF4-FFF2-40B4-BE49-F238E27FC236}">
                <a16:creationId xmlns:a16="http://schemas.microsoft.com/office/drawing/2014/main" id="{1934EE03-091C-4FCF-A16B-765ACEBA5AC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7512" y="3764567"/>
            <a:ext cx="2892136" cy="260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164722" cy="707856"/>
          </a:xfrm>
        </p:spPr>
        <p:txBody>
          <a:bodyPr wrap="square">
            <a:spAutoFit/>
          </a:bodyPr>
          <a:lstStyle/>
          <a:p>
            <a:pPr eaLnBrk="1" fontAlgn="auto" hangingPunct="1">
              <a:spcAft>
                <a:spcPts val="0"/>
              </a:spcAft>
              <a:defRPr/>
            </a:pPr>
            <a:r>
              <a:rPr lang="en-US" kern="1200" spc="-50" dirty="0">
                <a:latin typeface="Times New Roman" panose="02020603050405020304" pitchFamily="18" charset="0"/>
                <a:ea typeface="+mj-ea"/>
                <a:cs typeface="+mj-cs"/>
              </a:rPr>
              <a:t>H</a:t>
            </a:r>
            <a:r>
              <a:rPr lang="en-US" sz="100" kern="1200" spc="-50" dirty="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A </a:t>
            </a:r>
            <a:r>
              <a:rPr lang="en-US" kern="1200" spc="-50" dirty="0">
                <a:latin typeface="Times New Roman" panose="02020603050405020304" pitchFamily="18" charset="0"/>
                <a:ea typeface="+mj-ea"/>
                <a:cs typeface="+mj-cs"/>
              </a:rPr>
              <a:t>Color (Hue, Saturation, Light, Alpha)</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5120640" cy="2239044"/>
          </a:xfrm>
        </p:spPr>
        <p:txBody>
          <a:bodyPr wrap="square">
            <a:spAutoFit/>
          </a:bodyPr>
          <a:lstStyle/>
          <a:p>
            <a:pPr marL="0" indent="0" eaLnBrk="1" fontAlgn="auto" hangingPunct="1">
              <a:spcBef>
                <a:spcPts val="1500"/>
              </a:spcBef>
              <a:buClr>
                <a:srgbClr val="007FA3"/>
              </a:buClr>
              <a:buSzPct val="100000"/>
              <a:buNone/>
              <a:defRPr/>
            </a:pPr>
            <a:r>
              <a:rPr lang="en-US" sz="2400" kern="1200" dirty="0" smtClean="0">
                <a:latin typeface="Arial (Body)"/>
                <a:ea typeface="+mn-ea"/>
                <a:cs typeface="+mn-cs"/>
                <a:sym typeface="Arial"/>
              </a:rPr>
              <a:t>Hue </a:t>
            </a:r>
            <a:r>
              <a:rPr lang="en-US" sz="2400" kern="1200" dirty="0">
                <a:latin typeface="Arial (Body)"/>
                <a:ea typeface="+mn-ea"/>
                <a:cs typeface="+mn-cs"/>
                <a:sym typeface="Arial"/>
              </a:rPr>
              <a:t>is a value between 0 and 360</a:t>
            </a:r>
          </a:p>
          <a:p>
            <a:pPr marL="0" indent="0" eaLnBrk="1" fontAlgn="auto" hangingPunct="1">
              <a:spcBef>
                <a:spcPts val="1500"/>
              </a:spcBef>
              <a:buClr>
                <a:srgbClr val="007FA3"/>
              </a:buClr>
              <a:buSzPct val="100000"/>
              <a:buNone/>
              <a:defRPr/>
            </a:pPr>
            <a:r>
              <a:rPr lang="en-US" sz="2400" kern="1200" dirty="0">
                <a:latin typeface="Arial (Body)"/>
                <a:ea typeface="+mn-ea"/>
                <a:cs typeface="+mn-cs"/>
                <a:sym typeface="Arial"/>
              </a:rPr>
              <a:t>Saturation: percent</a:t>
            </a:r>
          </a:p>
          <a:p>
            <a:pPr marL="0" indent="0" eaLnBrk="1" fontAlgn="auto" hangingPunct="1">
              <a:spcBef>
                <a:spcPts val="1500"/>
              </a:spcBef>
              <a:buClr>
                <a:srgbClr val="007FA3"/>
              </a:buClr>
              <a:buSzPct val="100000"/>
              <a:buNone/>
              <a:defRPr/>
            </a:pPr>
            <a:r>
              <a:rPr lang="en-US" sz="2400" kern="1200" dirty="0">
                <a:latin typeface="Arial (Body)"/>
                <a:ea typeface="+mn-ea"/>
                <a:cs typeface="+mn-cs"/>
                <a:sym typeface="Arial"/>
              </a:rPr>
              <a:t>Lightness: percent</a:t>
            </a:r>
          </a:p>
          <a:p>
            <a:pPr marL="0" indent="0" eaLnBrk="1" fontAlgn="auto" hangingPunct="1">
              <a:spcBef>
                <a:spcPts val="1500"/>
              </a:spcBef>
              <a:buClr>
                <a:srgbClr val="007FA3"/>
              </a:buClr>
              <a:buSzPct val="100000"/>
              <a:buNone/>
              <a:defRPr/>
            </a:pPr>
            <a:r>
              <a:rPr lang="en-US" sz="2400" kern="1200" dirty="0">
                <a:latin typeface="Arial (Body)"/>
                <a:ea typeface="+mn-ea"/>
                <a:cs typeface="+mn-cs"/>
                <a:sym typeface="Arial"/>
              </a:rPr>
              <a:t>Optional alpha: from 0 to </a:t>
            </a:r>
            <a:r>
              <a:rPr lang="en-US" sz="2400" kern="1200" dirty="0" smtClean="0">
                <a:latin typeface="Arial (Body)"/>
                <a:ea typeface="+mn-ea"/>
                <a:cs typeface="+mn-cs"/>
                <a:sym typeface="Arial"/>
              </a:rPr>
              <a:t>1</a:t>
            </a:r>
            <a:endParaRPr lang="en-US" sz="2400" kern="1200" dirty="0">
              <a:latin typeface="Arial (Body)"/>
              <a:ea typeface="+mn-ea"/>
              <a:cs typeface="Times New Roman" pitchFamily="18" charset="0"/>
              <a:sym typeface="Arial"/>
            </a:endParaRPr>
          </a:p>
        </p:txBody>
      </p:sp>
      <p:pic>
        <p:nvPicPr>
          <p:cNvPr id="4" name="Picture 3" descr="A color wheel with three callouts pointing to colors on the wheel. A callout with the caption, Red Hue 0 degrees or 360 degrees, points to the red region of the wheel. A callout with the caption, Green Hue 120 degrees, points to the green region of the wheel. A callout with the caption, Blue Hue 240 degrees, points to the blue region of the whe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9384" y="1600200"/>
            <a:ext cx="2992538" cy="2009501"/>
          </a:xfrm>
          <a:prstGeom prst="rect">
            <a:avLst/>
          </a:prstGeom>
        </p:spPr>
      </p:pic>
      <p:pic>
        <p:nvPicPr>
          <p:cNvPr id="5" name="Picture 4" descr="Six H S L A color examples showing their hue, saturation, lightness, and alpha values are displayed.&#10;The first example is red with H S L A values of 360, 100%, 50%, and 1.0. The second example is green with H S L A values of 120, 100%, 50%, and 1.0. The third example is blue with H S L A values of 240, 100%, 50%, and 1.0. The fourth example is black with H S L A values of 0, 0%, 0%, and 1.0. The fifth example is gray with H S L A values of 0, 0%, 50%, and 1.0. The sixth example is white with H S L A values of 0, 0%, 100%, and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981" y="3728788"/>
            <a:ext cx="1731344" cy="258986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Border Property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985402"/>
          </a:xfrm>
        </p:spPr>
        <p:txBody>
          <a:bodyPr wrap="square">
            <a:spAutoFit/>
          </a:bodyPr>
          <a:lstStyle/>
          <a:p>
            <a:pPr marL="0" indent="0" eaLnBrk="1" hangingPunct="1">
              <a:buNone/>
              <a:defRPr/>
            </a:pPr>
            <a:r>
              <a:rPr lang="en-US" altLang="en-US" sz="2200" kern="1200" dirty="0">
                <a:solidFill>
                  <a:srgbClr val="000000"/>
                </a:solidFill>
                <a:latin typeface="Arial (Body)"/>
                <a:ea typeface="+mn-ea"/>
                <a:cs typeface="+mn-cs"/>
              </a:rPr>
              <a:t>Configures a border on the top, right, bottom, and left sides of an </a:t>
            </a:r>
            <a:r>
              <a:rPr lang="en-US" altLang="en-US" sz="2200" kern="1200" dirty="0" smtClean="0">
                <a:solidFill>
                  <a:srgbClr val="000000"/>
                </a:solidFill>
                <a:latin typeface="Arial (Body)"/>
                <a:ea typeface="+mn-ea"/>
                <a:cs typeface="+mn-cs"/>
              </a:rPr>
              <a:t>element</a:t>
            </a:r>
          </a:p>
          <a:p>
            <a:pPr marL="0" indent="0" eaLnBrk="1" hangingPunct="1">
              <a:buNone/>
              <a:defRPr/>
            </a:pPr>
            <a:r>
              <a:rPr lang="en-US" altLang="en-US" sz="2200" kern="1200" dirty="0" smtClean="0">
                <a:solidFill>
                  <a:srgbClr val="000000"/>
                </a:solidFill>
                <a:latin typeface="Arial (Body)"/>
                <a:ea typeface="+mn-ea"/>
                <a:cs typeface="+mn-cs"/>
              </a:rPr>
              <a:t>Consists of</a:t>
            </a:r>
          </a:p>
          <a:p>
            <a:pPr marL="255600" lvl="1" indent="-255600" eaLnBrk="1" hangingPunct="1">
              <a:spcBef>
                <a:spcPts val="1500"/>
              </a:spcBef>
              <a:buFont typeface="Arial" panose="020B0604020202020204" pitchFamily="34" charset="0"/>
              <a:buChar char="•"/>
              <a:defRPr/>
            </a:pPr>
            <a:r>
              <a:rPr lang="en-US" altLang="en-US" sz="2200" kern="1200" dirty="0" smtClean="0">
                <a:solidFill>
                  <a:srgbClr val="000000"/>
                </a:solidFill>
                <a:latin typeface="Arial (Body)"/>
                <a:ea typeface="+mn-ea"/>
                <a:cs typeface="+mn-cs"/>
              </a:rPr>
              <a:t>border-width</a:t>
            </a:r>
            <a:endParaRPr lang="en-US" altLang="en-US" sz="2200" kern="1200" dirty="0">
              <a:solidFill>
                <a:srgbClr val="000000"/>
              </a:solidFill>
              <a:latin typeface="Arial (Body)"/>
              <a:ea typeface="+mn-ea"/>
              <a:cs typeface="+mn-cs"/>
            </a:endParaRPr>
          </a:p>
          <a:p>
            <a:pPr marL="255600" lvl="1" indent="-255600" eaLnBrk="1" hangingPunct="1">
              <a:spcBef>
                <a:spcPts val="1500"/>
              </a:spcBef>
              <a:buFont typeface="Arial" panose="020B0604020202020204" pitchFamily="34" charset="0"/>
              <a:buChar char="•"/>
              <a:defRPr/>
            </a:pPr>
            <a:r>
              <a:rPr lang="en-US" altLang="en-US" sz="2200" kern="1200" dirty="0">
                <a:solidFill>
                  <a:srgbClr val="000000"/>
                </a:solidFill>
                <a:latin typeface="Arial (Body)"/>
                <a:ea typeface="+mn-ea"/>
                <a:cs typeface="+mn-cs"/>
              </a:rPr>
              <a:t>border-style</a:t>
            </a:r>
          </a:p>
          <a:p>
            <a:pPr marL="255600" lvl="1" indent="-255600" eaLnBrk="1" hangingPunct="1">
              <a:spcBef>
                <a:spcPts val="1500"/>
              </a:spcBef>
              <a:buFont typeface="Arial" panose="020B0604020202020204" pitchFamily="34" charset="0"/>
              <a:buChar char="•"/>
              <a:defRPr/>
            </a:pPr>
            <a:r>
              <a:rPr lang="en-US" altLang="en-US" sz="2200" kern="1200" dirty="0" smtClean="0">
                <a:solidFill>
                  <a:srgbClr val="000000"/>
                </a:solidFill>
                <a:latin typeface="Arial (Body)"/>
                <a:ea typeface="+mn-ea"/>
                <a:cs typeface="+mn-cs"/>
              </a:rPr>
              <a:t>border-color</a:t>
            </a:r>
          </a:p>
        </p:txBody>
      </p:sp>
      <p:pic>
        <p:nvPicPr>
          <p:cNvPr id="4" name="Picture 3" descr="Computer code reads, h 2 left brace border colon 2 p x solid hash f f 0 0 0 0 right bra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462" y="4778652"/>
            <a:ext cx="4572199" cy="304813"/>
          </a:xfrm>
          <a:prstGeom prst="rect">
            <a:avLst/>
          </a:prstGeom>
        </p:spPr>
      </p:pic>
      <p:pic>
        <p:nvPicPr>
          <p:cNvPr id="5" name="Picture 2" descr="Text reads, heading with border, and is surrounded by a red box."/>
          <p:cNvPicPr>
            <a:picLocks noChangeAspect="1" noChangeArrowheads="1"/>
          </p:cNvPicPr>
          <p:nvPr/>
        </p:nvPicPr>
        <p:blipFill>
          <a:blip r:embed="rId3"/>
          <a:srcRect/>
          <a:stretch>
            <a:fillRect/>
          </a:stretch>
        </p:blipFill>
        <p:spPr bwMode="auto">
          <a:xfrm>
            <a:off x="474785" y="5201748"/>
            <a:ext cx="7394864" cy="762000"/>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3122023"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S3 Gradients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1"/>
            <a:ext cx="7537269" cy="861744"/>
          </a:xfrm>
        </p:spPr>
        <p:txBody>
          <a:bodyPr wrap="square">
            <a:spAutoFit/>
          </a:bodyPr>
          <a:lstStyle/>
          <a:p>
            <a:pPr marL="0" indent="0" eaLnBrk="1" hangingPunct="1">
              <a:buNone/>
              <a:defRPr/>
            </a:pPr>
            <a:r>
              <a:rPr lang="en-US" altLang="en-US" sz="2200" dirty="0">
                <a:latin typeface="+mn-lt"/>
              </a:rPr>
              <a:t>Gradient: a smooth blending of shades from one color to </a:t>
            </a:r>
            <a:r>
              <a:rPr lang="en-US" altLang="en-US" sz="2200" dirty="0" smtClean="0">
                <a:latin typeface="+mn-lt"/>
              </a:rPr>
              <a:t>another</a:t>
            </a:r>
            <a:endParaRPr lang="en-US" altLang="en-US" sz="2200" dirty="0">
              <a:latin typeface="+mn-lt"/>
            </a:endParaRPr>
          </a:p>
        </p:txBody>
      </p:sp>
      <p:sp>
        <p:nvSpPr>
          <p:cNvPr id="9" name="Content Placeholder 8"/>
          <p:cNvSpPr>
            <a:spLocks noGrp="1"/>
          </p:cNvSpPr>
          <p:nvPr>
            <p:ph sz="quarter" idx="13"/>
          </p:nvPr>
        </p:nvSpPr>
        <p:spPr>
          <a:xfrm>
            <a:off x="457201" y="2500862"/>
            <a:ext cx="4663440" cy="1659517"/>
          </a:xfrm>
        </p:spPr>
        <p:txBody>
          <a:bodyPr/>
          <a:lstStyle/>
          <a:p>
            <a:pPr eaLnBrk="1" hangingPunct="1"/>
            <a:r>
              <a:rPr lang="en-US" altLang="en-US" sz="2200" dirty="0">
                <a:latin typeface="+mn-lt"/>
              </a:rPr>
              <a:t>Use the background-image property</a:t>
            </a:r>
          </a:p>
          <a:p>
            <a:pPr marL="255600" lvl="1" indent="-255600" eaLnBrk="1" hangingPunct="1">
              <a:spcBef>
                <a:spcPts val="1500"/>
              </a:spcBef>
              <a:buClr>
                <a:schemeClr val="tx2"/>
              </a:buClr>
              <a:buFont typeface="Arial" panose="020B0604020202020204" pitchFamily="34" charset="0"/>
              <a:buChar char="•"/>
            </a:pPr>
            <a:r>
              <a:rPr lang="en-US" altLang="en-US" sz="2200" dirty="0">
                <a:latin typeface="+mn-lt"/>
              </a:rPr>
              <a:t>linear-gradient()</a:t>
            </a:r>
          </a:p>
          <a:p>
            <a:pPr marL="255600" lvl="1" indent="-255600" eaLnBrk="1" hangingPunct="1">
              <a:spcBef>
                <a:spcPts val="1500"/>
              </a:spcBef>
              <a:buClr>
                <a:schemeClr val="tx2"/>
              </a:buClr>
              <a:buFont typeface="Arial" panose="020B0604020202020204" pitchFamily="34" charset="0"/>
              <a:buChar char="•"/>
            </a:pPr>
            <a:r>
              <a:rPr lang="en-US" altLang="en-US" sz="2200" dirty="0">
                <a:latin typeface="+mn-lt"/>
              </a:rPr>
              <a:t>radial-gradient</a:t>
            </a:r>
            <a:r>
              <a:rPr lang="en-US" altLang="en-US" sz="2200" dirty="0" smtClean="0">
                <a:latin typeface="+mn-lt"/>
              </a:rPr>
              <a:t>()</a:t>
            </a:r>
            <a:endParaRPr lang="en-US" altLang="en-US" sz="2200" dirty="0">
              <a:latin typeface="+mn-lt"/>
            </a:endParaRPr>
          </a:p>
        </p:txBody>
      </p:sp>
      <p:sp>
        <p:nvSpPr>
          <p:cNvPr id="13" name="Content Placeholder 12"/>
          <p:cNvSpPr>
            <a:spLocks noGrp="1"/>
          </p:cNvSpPr>
          <p:nvPr>
            <p:ph sz="quarter" idx="17"/>
          </p:nvPr>
        </p:nvSpPr>
        <p:spPr>
          <a:xfrm>
            <a:off x="457200" y="4510844"/>
            <a:ext cx="1423850" cy="528571"/>
          </a:xfrm>
        </p:spPr>
        <p:txBody>
          <a:bodyPr/>
          <a:lstStyle/>
          <a:p>
            <a:pPr eaLnBrk="1" hangingPunct="1"/>
            <a:r>
              <a:rPr lang="en-US" altLang="en-US" sz="2200" dirty="0">
                <a:latin typeface="+mn-lt"/>
              </a:rPr>
              <a:t>Example</a:t>
            </a:r>
            <a:r>
              <a:rPr lang="en-US" altLang="en-US" sz="2200" dirty="0" smtClean="0">
                <a:latin typeface="+mn-lt"/>
              </a:rPr>
              <a:t>:</a:t>
            </a:r>
            <a:endParaRPr lang="en-US" altLang="en-US" sz="2200" dirty="0">
              <a:latin typeface="+mn-lt"/>
              <a:cs typeface="Times New Roman" panose="02020603050405020304" pitchFamily="18" charset="0"/>
            </a:endParaRPr>
          </a:p>
        </p:txBody>
      </p:sp>
      <p:pic>
        <p:nvPicPr>
          <p:cNvPr id="14" name="Picture 13" descr="Computer code has 3 lines. The lines read as follows. Line 1. body left brace. Line 2. background hyphen color period hash 8 f a 5 c e semicolon. Line 3. background hyphen image colon linear hyphen gradient left parenthesis hash f f f f f f comma hash 8 f a 5 c e right parenthesis semicolon right bra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4" y="5164709"/>
            <a:ext cx="7473273" cy="974775"/>
          </a:xfrm>
          <a:prstGeom prst="rect">
            <a:avLst/>
          </a:prstGeom>
        </p:spPr>
      </p:pic>
      <p:pic>
        <p:nvPicPr>
          <p:cNvPr id="8" name="Picture 2" descr="The lighthouse bistro web page with a linear gradient banner heading is displayed in a browser">
            <a:extLst>
              <a:ext uri="{FF2B5EF4-FFF2-40B4-BE49-F238E27FC236}">
                <a16:creationId xmlns:a16="http://schemas.microsoft.com/office/drawing/2014/main" id="{C2FD046E-B553-4C8F-B1C9-673DAAF168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1450" y="2895600"/>
            <a:ext cx="33782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wrap="square">
            <a:spAutoFit/>
          </a:bodyPr>
          <a:lstStyle/>
          <a:p>
            <a:pPr eaLnBrk="1" fontAlgn="auto" hangingPunct="1">
              <a:tabLst/>
              <a:defRPr/>
            </a:pPr>
            <a:r>
              <a:rPr lang="en-US" sz="2400" kern="1200" dirty="0">
                <a:solidFill>
                  <a:srgbClr val="000000"/>
                </a:solidFill>
                <a:latin typeface="Arial (Body)"/>
                <a:ea typeface="+mn-ea"/>
                <a:cs typeface="Times New Roman" pitchFamily="18" charset="0"/>
              </a:rPr>
              <a:t>This chapter introduced the use of visual elements and graphics on web </a:t>
            </a:r>
            <a:r>
              <a:rPr lang="en-US" sz="2400" kern="1200" dirty="0" smtClean="0">
                <a:solidFill>
                  <a:srgbClr val="000000"/>
                </a:solidFill>
                <a:latin typeface="Arial (Body)"/>
                <a:ea typeface="+mn-ea"/>
                <a:cs typeface="Times New Roman" pitchFamily="18" charset="0"/>
              </a:rPr>
              <a:t>pages.</a:t>
            </a:r>
            <a:endParaRPr lang="en-US" sz="2400" kern="1200" dirty="0">
              <a:solidFill>
                <a:srgbClr val="000000"/>
              </a:solidFill>
              <a:latin typeface="Arial (Body)"/>
              <a:ea typeface="+mn-ea"/>
              <a:cs typeface="Times New Roman" pitchFamily="18" charset="0"/>
            </a:endParaRPr>
          </a:p>
          <a:p>
            <a:pPr eaLnBrk="1" fontAlgn="auto" hangingPunct="1">
              <a:tabLst/>
              <a:defRPr/>
            </a:pPr>
            <a:r>
              <a:rPr lang="en-US" sz="2400" kern="1200" dirty="0">
                <a:solidFill>
                  <a:srgbClr val="000000"/>
                </a:solidFill>
                <a:latin typeface="Arial (Body)"/>
                <a:ea typeface="+mn-ea"/>
                <a:cs typeface="Times New Roman" pitchFamily="18" charset="0"/>
              </a:rPr>
              <a:t>As you continue to create web pages, look back at the guidelines and accessibility issues related to </a:t>
            </a:r>
            <a:r>
              <a:rPr lang="en-US" sz="2400" kern="1200" dirty="0" smtClean="0">
                <a:solidFill>
                  <a:srgbClr val="000000"/>
                </a:solidFill>
                <a:latin typeface="Arial (Body)"/>
                <a:ea typeface="+mn-ea"/>
                <a:cs typeface="Times New Roman" pitchFamily="18" charset="0"/>
              </a:rPr>
              <a:t>graphics.</a:t>
            </a:r>
            <a:endParaRPr lang="en-US" sz="2400" kern="1200" dirty="0">
              <a:solidFill>
                <a:srgbClr val="000000"/>
              </a:solidFill>
              <a:latin typeface="Arial (Body)"/>
              <a:ea typeface="+mn-ea"/>
              <a:cs typeface="Times New Roman" pitchFamily="18" charset="0"/>
            </a:endParaRPr>
          </a:p>
          <a:p>
            <a:pPr eaLnBrk="1" fontAlgn="auto" hangingPunct="1">
              <a:tabLst/>
              <a:defRPr/>
            </a:pPr>
            <a:r>
              <a:rPr lang="en-US" sz="2400" kern="1200" dirty="0" smtClean="0">
                <a:solidFill>
                  <a:srgbClr val="000000"/>
                </a:solidFill>
                <a:latin typeface="Arial (Body)"/>
                <a:ea typeface="+mn-ea"/>
                <a:cs typeface="Times New Roman" pitchFamily="18" charset="0"/>
              </a:rPr>
              <a:t>The </a:t>
            </a:r>
            <a:r>
              <a:rPr lang="en-US" sz="2400" kern="1200" dirty="0">
                <a:solidFill>
                  <a:srgbClr val="000000"/>
                </a:solidFill>
                <a:latin typeface="Arial (Body)"/>
                <a:ea typeface="+mn-ea"/>
                <a:cs typeface="Times New Roman" pitchFamily="18" charset="0"/>
              </a:rPr>
              <a:t>number one reason for visitors to leave web pages is too long of a download time</a:t>
            </a:r>
            <a:r>
              <a:rPr lang="en-US" sz="2400" kern="1200" dirty="0" smtClean="0">
                <a:solidFill>
                  <a:srgbClr val="000000"/>
                </a:solidFill>
                <a:latin typeface="Arial (Body)"/>
                <a:ea typeface="+mn-ea"/>
                <a:cs typeface="Times New Roman" pitchFamily="18" charset="0"/>
              </a:rPr>
              <a:t>. </a:t>
            </a:r>
            <a:r>
              <a:rPr lang="en-US" sz="2400" kern="1200" dirty="0">
                <a:solidFill>
                  <a:srgbClr val="000000"/>
                </a:solidFill>
                <a:latin typeface="Arial (Body)"/>
                <a:ea typeface="+mn-ea"/>
                <a:cs typeface="Times New Roman" pitchFamily="18" charset="0"/>
              </a:rPr>
              <a:t>When using images, be careful to minimize this </a:t>
            </a:r>
            <a:r>
              <a:rPr lang="en-US" sz="2400" kern="1200" dirty="0" smtClean="0">
                <a:solidFill>
                  <a:srgbClr val="000000"/>
                </a:solidFill>
                <a:latin typeface="Arial (Body)"/>
                <a:ea typeface="+mn-ea"/>
                <a:cs typeface="Times New Roman" pitchFamily="18" charset="0"/>
              </a:rPr>
              <a:t>issue.</a:t>
            </a:r>
            <a:endParaRPr lang="en-US" sz="2400" kern="1200" dirty="0">
              <a:solidFill>
                <a:srgbClr val="000000"/>
              </a:solidFill>
              <a:latin typeface="Arial (Body)"/>
              <a:ea typeface="+mn-ea"/>
              <a:cs typeface="Times New Roman" pitchFamily="18" charset="0"/>
            </a:endParaRPr>
          </a:p>
          <a:p>
            <a:pPr eaLnBrk="1" fontAlgn="auto" hangingPunct="1">
              <a:tabLst/>
              <a:defRPr/>
            </a:pPr>
            <a:r>
              <a:rPr lang="en-US" sz="2400" kern="1200" dirty="0">
                <a:solidFill>
                  <a:srgbClr val="000000"/>
                </a:solidFill>
                <a:latin typeface="Arial (Body)"/>
                <a:ea typeface="+mn-ea"/>
                <a:cs typeface="Times New Roman" pitchFamily="18" charset="0"/>
              </a:rPr>
              <a:t>Provide alternatives to images (such as text links) and use the alt attribute on your pages.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80899"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04794"/>
            <a:ext cx="69723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Borders: Block / Inline Elements</a:t>
            </a:r>
            <a:endParaRPr lang="en-US" sz="2000" kern="1200" spc="-50" dirty="0">
              <a:latin typeface="Times New Roman" panose="02020603050405020304" pitchFamily="18" charset="0"/>
              <a:ea typeface="+mj-ea"/>
              <a:cs typeface="Times New Roman" panose="02020603050405020304" pitchFamily="18" charset="0"/>
            </a:endParaRPr>
          </a:p>
        </p:txBody>
      </p:sp>
      <p:sp>
        <p:nvSpPr>
          <p:cNvPr id="3" name="Text Placeholder 2"/>
          <p:cNvSpPr>
            <a:spLocks noGrp="1"/>
          </p:cNvSpPr>
          <p:nvPr>
            <p:ph type="body" idx="1"/>
          </p:nvPr>
        </p:nvSpPr>
        <p:spPr>
          <a:xfrm>
            <a:off x="457200" y="1600200"/>
            <a:ext cx="8229600" cy="2223655"/>
          </a:xfrm>
        </p:spPr>
        <p:txBody>
          <a:bodyPr>
            <a:spAutoFit/>
          </a:bodyPr>
          <a:lstStyle/>
          <a:p>
            <a:pPr eaLnBrk="1" fontAlgn="auto" hangingPunct="1">
              <a:defRPr/>
            </a:pPr>
            <a:r>
              <a:rPr lang="en-US" sz="2200" kern="1200" dirty="0">
                <a:solidFill>
                  <a:srgbClr val="000000"/>
                </a:solidFill>
                <a:latin typeface="+mn-lt"/>
                <a:ea typeface="+mn-ea"/>
                <a:cs typeface="+mn-cs"/>
              </a:rPr>
              <a:t>Block display </a:t>
            </a:r>
            <a:r>
              <a:rPr lang="en-US" sz="2200" kern="1200" dirty="0" smtClean="0">
                <a:solidFill>
                  <a:srgbClr val="000000"/>
                </a:solidFill>
                <a:latin typeface="+mn-lt"/>
                <a:ea typeface="+mn-ea"/>
                <a:cs typeface="+mn-cs"/>
              </a:rPr>
              <a:t>element</a:t>
            </a:r>
          </a:p>
          <a:p>
            <a:pPr marL="741600" indent="-284400" eaLnBrk="1" fontAlgn="auto" hangingPunct="1">
              <a:spcBef>
                <a:spcPts val="600"/>
              </a:spcBef>
              <a:buFont typeface="Arial" panose="020B0604020202020204" pitchFamily="34" charset="0"/>
              <a:buChar char="–"/>
              <a:defRPr/>
            </a:pPr>
            <a:r>
              <a:rPr lang="en-US" sz="2200" kern="1200" dirty="0" smtClean="0">
                <a:solidFill>
                  <a:srgbClr val="000000"/>
                </a:solidFill>
                <a:latin typeface="+mn-lt"/>
                <a:ea typeface="+mn-ea"/>
                <a:cs typeface="+mn-cs"/>
              </a:rPr>
              <a:t>Default width of element content extends to browser margin (or specified width)</a:t>
            </a:r>
            <a:endParaRPr lang="en-US" sz="2200" kern="1200" dirty="0">
              <a:solidFill>
                <a:srgbClr val="000000"/>
              </a:solidFill>
              <a:latin typeface="+mn-lt"/>
              <a:ea typeface="+mn-ea"/>
              <a:cs typeface="+mn-cs"/>
            </a:endParaRPr>
          </a:p>
          <a:p>
            <a:pPr eaLnBrk="1" fontAlgn="auto" hangingPunct="1">
              <a:defRPr/>
            </a:pPr>
            <a:r>
              <a:rPr lang="en-US" sz="2200" kern="1200" dirty="0" smtClean="0">
                <a:solidFill>
                  <a:srgbClr val="000000"/>
                </a:solidFill>
                <a:latin typeface="+mn-lt"/>
                <a:ea typeface="+mn-ea"/>
                <a:cs typeface="+mn-cs"/>
              </a:rPr>
              <a:t>Inline </a:t>
            </a:r>
            <a:r>
              <a:rPr lang="en-US" sz="2200" kern="1200" dirty="0">
                <a:solidFill>
                  <a:srgbClr val="000000"/>
                </a:solidFill>
                <a:latin typeface="+mn-lt"/>
                <a:ea typeface="+mn-ea"/>
                <a:cs typeface="+mn-cs"/>
              </a:rPr>
              <a:t>display </a:t>
            </a:r>
            <a:r>
              <a:rPr lang="en-US" sz="2200" kern="1200" dirty="0" smtClean="0">
                <a:solidFill>
                  <a:srgbClr val="000000"/>
                </a:solidFill>
                <a:latin typeface="+mn-lt"/>
                <a:ea typeface="+mn-ea"/>
                <a:cs typeface="+mn-cs"/>
              </a:rPr>
              <a:t>element</a:t>
            </a:r>
            <a:endParaRPr lang="en-US" sz="2200" kern="1200" dirty="0">
              <a:solidFill>
                <a:srgbClr val="000000"/>
              </a:solidFill>
              <a:latin typeface="+mn-lt"/>
              <a:ea typeface="+mn-ea"/>
              <a:cs typeface="+mn-cs"/>
            </a:endParaRPr>
          </a:p>
          <a:p>
            <a:pPr marL="741600" indent="-284400" eaLnBrk="1" fontAlgn="auto" hangingPunct="1">
              <a:spcBef>
                <a:spcPts val="600"/>
              </a:spcBef>
              <a:buFont typeface="Arial" panose="020B0604020202020204" pitchFamily="34" charset="0"/>
              <a:buChar char="–"/>
              <a:defRPr/>
            </a:pPr>
            <a:r>
              <a:rPr lang="en-US" sz="2200" kern="1200" dirty="0" smtClean="0">
                <a:solidFill>
                  <a:srgbClr val="000000"/>
                </a:solidFill>
                <a:latin typeface="+mn-lt"/>
                <a:ea typeface="+mn-ea"/>
                <a:cs typeface="+mn-cs"/>
              </a:rPr>
              <a:t>Border </a:t>
            </a:r>
            <a:r>
              <a:rPr lang="en-US" sz="2200" kern="1200" dirty="0">
                <a:solidFill>
                  <a:srgbClr val="000000"/>
                </a:solidFill>
                <a:latin typeface="+mn-lt"/>
                <a:ea typeface="+mn-ea"/>
                <a:cs typeface="+mn-cs"/>
              </a:rPr>
              <a:t>closely outlines the element </a:t>
            </a:r>
            <a:r>
              <a:rPr lang="en-US" sz="2200" kern="1200" dirty="0" smtClean="0">
                <a:solidFill>
                  <a:srgbClr val="000000"/>
                </a:solidFill>
                <a:latin typeface="+mn-lt"/>
                <a:ea typeface="+mn-ea"/>
                <a:cs typeface="+mn-cs"/>
              </a:rPr>
              <a:t>content</a:t>
            </a:r>
            <a:endParaRPr lang="en-US" sz="2200" kern="1200" dirty="0">
              <a:solidFill>
                <a:srgbClr val="000000"/>
              </a:solidFill>
              <a:latin typeface="+mn-lt"/>
              <a:ea typeface="+mn-ea"/>
              <a:cs typeface="+mn-cs"/>
            </a:endParaRPr>
          </a:p>
        </p:txBody>
      </p:sp>
      <p:pic>
        <p:nvPicPr>
          <p:cNvPr id="23556" name="Picture 4" descr="A firefox browser shows C S S bor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107" y="3910889"/>
            <a:ext cx="6215785" cy="159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mputer code has 2 lines. the lines read as follows. line 1. h 2 left brace border colon 2 p x solid hash f f 0 0 0 0. line 2. a left brace border colon 2 p x solid hash f f 0 0 0 0 semicolon right bra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515" y="5693037"/>
            <a:ext cx="4213240" cy="5921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dirty="0">
                <a:solidFill>
                  <a:schemeClr val="tx2">
                    <a:satMod val="130000"/>
                  </a:schemeClr>
                </a:solidFill>
              </a:rPr>
              <a:t>Border Display </a:t>
            </a:r>
            <a:r>
              <a:rPr lang="en-US" dirty="0" smtClean="0">
                <a:solidFill>
                  <a:schemeClr val="tx2">
                    <a:satMod val="130000"/>
                  </a:schemeClr>
                </a:solidFill>
              </a:rPr>
              <a:t>Can </a:t>
            </a:r>
            <a:r>
              <a:rPr lang="en-US" dirty="0">
                <a:solidFill>
                  <a:schemeClr val="tx2">
                    <a:satMod val="130000"/>
                  </a:schemeClr>
                </a:solidFill>
              </a:rPr>
              <a:t>Vary by Browser</a:t>
            </a:r>
            <a:endParaRPr lang="en-US" kern="1200" spc="-50" dirty="0">
              <a:latin typeface="Times New Roman" panose="02020603050405020304" pitchFamily="18" charset="0"/>
              <a:ea typeface="+mj-ea"/>
              <a:cs typeface="+mj-cs"/>
            </a:endParaRPr>
          </a:p>
        </p:txBody>
      </p:sp>
      <p:sp>
        <p:nvSpPr>
          <p:cNvPr id="5" name="Text Placeholder 4"/>
          <p:cNvSpPr>
            <a:spLocks noGrp="1"/>
          </p:cNvSpPr>
          <p:nvPr>
            <p:ph type="body" idx="1"/>
          </p:nvPr>
        </p:nvSpPr>
        <p:spPr>
          <a:xfrm>
            <a:off x="457200" y="1600201"/>
            <a:ext cx="1297709" cy="441035"/>
          </a:xfrm>
        </p:spPr>
        <p:txBody>
          <a:bodyPr/>
          <a:lstStyle/>
          <a:p>
            <a:pPr marL="0" indent="0">
              <a:buNone/>
            </a:pPr>
            <a:r>
              <a:rPr lang="en-US" altLang="en-US" sz="2400" dirty="0">
                <a:latin typeface="+mn-lt"/>
              </a:rPr>
              <a:t>Firefox</a:t>
            </a:r>
            <a:r>
              <a:rPr lang="en-US" altLang="en-US" sz="2400" dirty="0" smtClean="0">
                <a:latin typeface="+mn-lt"/>
              </a:rPr>
              <a:t>:</a:t>
            </a:r>
            <a:endParaRPr lang="en-US" altLang="en-US" sz="2400" dirty="0">
              <a:latin typeface="+mn-lt"/>
            </a:endParaRPr>
          </a:p>
        </p:txBody>
      </p:sp>
      <p:pic>
        <p:nvPicPr>
          <p:cNvPr id="4" name="Picture 1" descr="With the default and none styles, the rectangle has no border. With the inset style, the upper and left borders are black and the lower and right borders are light blue. With the outset style, the upper and left borders are light blue and the lower and right borders are black. With the double style, two different colored border lines surround the rectangle. &#10;With the groove style, the upper and left borders are surrounded by two border lines, both black, and the lower and right borders are surrounded by two different colored border lines. With the ridge style, the upper and left borders are surrounded by two different colored border lines, and the lower and right borders are surround by two border lines, both black. With the dashed style, a dashed border lines surround the rectangle. With the dotted style, a series of dots surround the rectangle.">
            <a:extLst>
              <a:ext uri="{FF2B5EF4-FFF2-40B4-BE49-F238E27FC236}">
                <a16:creationId xmlns:a16="http://schemas.microsoft.com/office/drawing/2014/main" id="{D8610559-D07E-4455-9778-FE415A91B6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74" y="2193413"/>
            <a:ext cx="314325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wrap="square">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Configuring Specific Sides of a Border</a:t>
            </a:r>
            <a:endParaRPr lang="en-US" sz="200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3170068"/>
          </a:xfrm>
        </p:spPr>
        <p:txBody>
          <a:bodyPr wrap="square">
            <a:spAutoFit/>
          </a:bodyPr>
          <a:lstStyle/>
          <a:p>
            <a:pPr marL="0" indent="0" eaLnBrk="1" hangingPunct="1">
              <a:buNone/>
              <a:defRPr/>
            </a:pPr>
            <a:r>
              <a:rPr lang="en-US" altLang="en-US" sz="2400" kern="1200" dirty="0">
                <a:solidFill>
                  <a:srgbClr val="000000"/>
                </a:solidFill>
                <a:latin typeface="Arial (Body)"/>
                <a:ea typeface="+mn-ea"/>
                <a:cs typeface="+mn-cs"/>
              </a:rPr>
              <a:t>Use </a:t>
            </a:r>
            <a:r>
              <a:rPr lang="en-US" altLang="en-US" sz="24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to </a:t>
            </a:r>
            <a:r>
              <a:rPr lang="en-US" altLang="en-US" sz="2400" kern="1200" dirty="0">
                <a:solidFill>
                  <a:srgbClr val="000000"/>
                </a:solidFill>
                <a:latin typeface="Arial (Body)"/>
                <a:ea typeface="+mn-ea"/>
                <a:cs typeface="+mn-cs"/>
              </a:rPr>
              <a:t>configure a line on one or more sides of an element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border-bottom</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border-left</a:t>
            </a:r>
          </a:p>
          <a:p>
            <a:pPr marL="255600" lvl="1" indent="-255600" eaLnBrk="1" hangingPunct="1">
              <a:spcBef>
                <a:spcPts val="1500"/>
              </a:spcBef>
              <a:buFont typeface="Arial" panose="020B0604020202020204" pitchFamily="34" charset="0"/>
              <a:buChar char="•"/>
              <a:defRPr/>
            </a:pPr>
            <a:r>
              <a:rPr lang="en-US" altLang="en-US" sz="2400" kern="1200" dirty="0">
                <a:solidFill>
                  <a:srgbClr val="000000"/>
                </a:solidFill>
                <a:latin typeface="Arial (Body)"/>
                <a:ea typeface="+mn-ea"/>
                <a:cs typeface="+mn-cs"/>
              </a:rPr>
              <a:t>border-right</a:t>
            </a:r>
          </a:p>
          <a:p>
            <a:pPr marL="255600" lvl="1" indent="-255600" eaLnBrk="1" hangingPunct="1">
              <a:spcBef>
                <a:spcPts val="1500"/>
              </a:spcBef>
              <a:buFont typeface="Arial" panose="020B0604020202020204" pitchFamily="34" charset="0"/>
              <a:buChar char="•"/>
              <a:defRPr/>
            </a:pPr>
            <a:r>
              <a:rPr lang="en-US" altLang="en-US" sz="2400" kern="1200" dirty="0" smtClean="0">
                <a:solidFill>
                  <a:srgbClr val="000000"/>
                </a:solidFill>
                <a:latin typeface="Arial (Body)"/>
                <a:ea typeface="+mn-ea"/>
                <a:cs typeface="+mn-cs"/>
              </a:rPr>
              <a:t>border-top</a:t>
            </a:r>
            <a:endParaRPr lang="en-US" altLang="en-US" sz="2400" kern="1200" dirty="0">
              <a:solidFill>
                <a:srgbClr val="000000"/>
              </a:solidFill>
              <a:latin typeface="Arial (Body)"/>
              <a:ea typeface="+mn-ea"/>
              <a:cs typeface="+mn-cs"/>
            </a:endParaRPr>
          </a:p>
        </p:txBody>
      </p:sp>
      <p:pic>
        <p:nvPicPr>
          <p:cNvPr id="5" name="Picture 2" descr="Text reads, heading with border, and is underlined in red."/>
          <p:cNvPicPr>
            <a:picLocks noChangeAspect="1" noChangeArrowheads="1"/>
          </p:cNvPicPr>
          <p:nvPr/>
        </p:nvPicPr>
        <p:blipFill>
          <a:blip r:embed="rId2"/>
          <a:srcRect/>
          <a:stretch>
            <a:fillRect/>
          </a:stretch>
        </p:blipFill>
        <p:spPr bwMode="auto">
          <a:xfrm>
            <a:off x="546810" y="4841346"/>
            <a:ext cx="5289813" cy="729203"/>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pic>
        <p:nvPicPr>
          <p:cNvPr id="8" name="Picture 7" descr="Computer code reads as, h 2 left brace border hyphen bottom colon 2 p x solid hash f f 0 0 0 0 right brace."/>
          <p:cNvPicPr>
            <a:picLocks noChangeAspect="1"/>
          </p:cNvPicPr>
          <p:nvPr/>
        </p:nvPicPr>
        <p:blipFill>
          <a:blip r:embed="rId3"/>
          <a:stretch>
            <a:fillRect/>
          </a:stretch>
        </p:blipFill>
        <p:spPr>
          <a:xfrm>
            <a:off x="457200" y="5570549"/>
            <a:ext cx="5379423" cy="63317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C</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a:t>
            </a:r>
            <a:r>
              <a:rPr lang="en-US" sz="100" b="1" kern="1200" spc="-50" dirty="0" smtClean="0">
                <a:solidFill>
                  <a:srgbClr val="007FA3"/>
                </a:solidFill>
                <a:latin typeface="Times New Roman" panose="02020603050405020304" pitchFamily="18" charset="0"/>
                <a:ea typeface="+mj-ea"/>
                <a:cs typeface="+mj-cs"/>
                <a:sym typeface="Times New Roman"/>
              </a:rPr>
              <a:t> </a:t>
            </a:r>
            <a:r>
              <a:rPr lang="en-US" sz="3400" b="1" kern="1200" spc="-50" dirty="0" smtClean="0">
                <a:solidFill>
                  <a:srgbClr val="007FA3"/>
                </a:solidFill>
                <a:latin typeface="Times New Roman" panose="02020603050405020304" pitchFamily="18" charset="0"/>
                <a:ea typeface="+mj-ea"/>
                <a:cs typeface="+mj-cs"/>
                <a:sym typeface="Times New Roman"/>
              </a:rPr>
              <a:t>S Padding Property</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8229600" cy="1484992"/>
          </a:xfrm>
        </p:spPr>
        <p:txBody>
          <a:bodyPr wrap="square">
            <a:spAutoFit/>
          </a:bodyPr>
          <a:lstStyle/>
          <a:p>
            <a:pPr marL="0" indent="0" eaLnBrk="1" hangingPunct="1">
              <a:spcBef>
                <a:spcPts val="1500"/>
              </a:spcBef>
              <a:buClr>
                <a:srgbClr val="007FA3"/>
              </a:buClr>
              <a:buSzPct val="100000"/>
              <a:buNone/>
              <a:defRPr/>
            </a:pPr>
            <a:r>
              <a:rPr lang="en-US" altLang="en-US" sz="2400" kern="1200" dirty="0">
                <a:latin typeface="Arial (Body)"/>
                <a:ea typeface="+mn-ea"/>
                <a:cs typeface="+mn-cs"/>
                <a:sym typeface="Arial"/>
              </a:rPr>
              <a:t>Configures empty space between the content of </a:t>
            </a:r>
            <a:r>
              <a:rPr lang="en-US" altLang="en-US" sz="2400" kern="1200" dirty="0" smtClean="0">
                <a:latin typeface="Arial (Body)"/>
                <a:ea typeface="+mn-ea"/>
                <a:cs typeface="+mn-cs"/>
                <a:sym typeface="Arial"/>
              </a:rPr>
              <a:t>the H</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T</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M</a:t>
            </a:r>
            <a:r>
              <a:rPr lang="en-US" altLang="en-US" sz="100" kern="1200" dirty="0" smtClean="0">
                <a:latin typeface="Arial (Body)"/>
                <a:ea typeface="+mn-ea"/>
                <a:cs typeface="+mn-cs"/>
                <a:sym typeface="Arial"/>
              </a:rPr>
              <a:t> </a:t>
            </a:r>
            <a:r>
              <a:rPr lang="en-US" altLang="en-US" sz="2400" kern="1200" dirty="0" smtClean="0">
                <a:latin typeface="Arial (Body)"/>
                <a:ea typeface="+mn-ea"/>
                <a:cs typeface="+mn-cs"/>
                <a:sym typeface="Arial"/>
              </a:rPr>
              <a:t>L element </a:t>
            </a:r>
            <a:r>
              <a:rPr lang="en-US" altLang="en-US" sz="2400" kern="1200" dirty="0">
                <a:latin typeface="Arial (Body)"/>
                <a:ea typeface="+mn-ea"/>
                <a:cs typeface="+mn-cs"/>
                <a:sym typeface="Arial"/>
              </a:rPr>
              <a:t>and the border</a:t>
            </a:r>
          </a:p>
          <a:p>
            <a:pPr marL="0" indent="0" eaLnBrk="1" hangingPunct="1">
              <a:spcBef>
                <a:spcPts val="1500"/>
              </a:spcBef>
              <a:buClr>
                <a:srgbClr val="007FA3"/>
              </a:buClr>
              <a:buSzPct val="100000"/>
              <a:buNone/>
              <a:defRPr/>
            </a:pPr>
            <a:r>
              <a:rPr lang="en-US" altLang="en-US" sz="2400" kern="1200" dirty="0" smtClean="0">
                <a:latin typeface="Arial (Body)"/>
                <a:ea typeface="+mn-ea"/>
                <a:cs typeface="+mn-cs"/>
                <a:sym typeface="Arial"/>
              </a:rPr>
              <a:t>Set </a:t>
            </a:r>
            <a:r>
              <a:rPr lang="en-US" altLang="en-US" sz="2400" kern="1200" dirty="0">
                <a:latin typeface="Arial (Body)"/>
                <a:ea typeface="+mn-ea"/>
                <a:cs typeface="+mn-cs"/>
                <a:sym typeface="Arial"/>
              </a:rPr>
              <a:t>to 0px by </a:t>
            </a:r>
            <a:r>
              <a:rPr lang="en-US" altLang="en-US" sz="2400" kern="1200" dirty="0" smtClean="0">
                <a:latin typeface="Arial (Body)"/>
                <a:ea typeface="+mn-ea"/>
                <a:cs typeface="+mn-cs"/>
                <a:sym typeface="Arial"/>
              </a:rPr>
              <a:t>default</a:t>
            </a:r>
            <a:endParaRPr lang="en-US" altLang="en-US" sz="2400" kern="1200" dirty="0">
              <a:latin typeface="Arial (Body)"/>
              <a:ea typeface="+mn-ea"/>
              <a:cs typeface="Times New Roman" panose="02020603050405020304" pitchFamily="18" charset="0"/>
              <a:sym typeface="Arial"/>
            </a:endParaRPr>
          </a:p>
        </p:txBody>
      </p:sp>
      <p:pic>
        <p:nvPicPr>
          <p:cNvPr id="5" name="Picture 4" descr="Computer code reads as, h 2 left brace border colon 2 p x solid hash f f 0 0 0 0 semicolon padding colon 5 p x semicolon right brace."/>
          <p:cNvPicPr>
            <a:picLocks noChangeAspect="1"/>
          </p:cNvPicPr>
          <p:nvPr/>
        </p:nvPicPr>
        <p:blipFill>
          <a:blip r:embed="rId2"/>
          <a:stretch>
            <a:fillRect/>
          </a:stretch>
        </p:blipFill>
        <p:spPr>
          <a:xfrm>
            <a:off x="457200" y="3215114"/>
            <a:ext cx="5798794" cy="578938"/>
          </a:xfrm>
          <a:prstGeom prst="rect">
            <a:avLst/>
          </a:prstGeom>
        </p:spPr>
      </p:pic>
      <p:pic>
        <p:nvPicPr>
          <p:cNvPr id="6" name="Picture 2" descr="Text reads, heading with border, and is surrounded by a red box."/>
          <p:cNvPicPr>
            <a:picLocks noChangeAspect="1" noChangeArrowheads="1"/>
          </p:cNvPicPr>
          <p:nvPr/>
        </p:nvPicPr>
        <p:blipFill>
          <a:blip r:embed="rId3"/>
          <a:srcRect/>
          <a:stretch>
            <a:fillRect/>
          </a:stretch>
        </p:blipFill>
        <p:spPr bwMode="auto">
          <a:xfrm>
            <a:off x="1182279" y="3980278"/>
            <a:ext cx="4437793" cy="583372"/>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
        <p:nvSpPr>
          <p:cNvPr id="4" name="Content Placeholder 3"/>
          <p:cNvSpPr>
            <a:spLocks noGrp="1"/>
          </p:cNvSpPr>
          <p:nvPr>
            <p:ph type="body" idx="2"/>
          </p:nvPr>
        </p:nvSpPr>
        <p:spPr>
          <a:xfrm>
            <a:off x="457200" y="4826848"/>
            <a:ext cx="8229600" cy="576264"/>
          </a:xfrm>
        </p:spPr>
        <p:txBody>
          <a:bodyPr/>
          <a:lstStyle/>
          <a:p>
            <a:pPr marL="0" indent="0">
              <a:spcBef>
                <a:spcPts val="1500"/>
              </a:spcBef>
              <a:buNone/>
            </a:pPr>
            <a:r>
              <a:rPr lang="en-US" altLang="en-US" sz="2400" dirty="0">
                <a:latin typeface="+mn-lt"/>
              </a:rPr>
              <a:t>No padding property configured</a:t>
            </a:r>
            <a:r>
              <a:rPr lang="en-US" altLang="en-US" sz="2400" dirty="0" smtClean="0">
                <a:latin typeface="+mn-lt"/>
              </a:rPr>
              <a:t>:</a:t>
            </a:r>
            <a:endParaRPr lang="en-US" altLang="en-US" sz="2400" dirty="0">
              <a:latin typeface="+mn-lt"/>
            </a:endParaRPr>
          </a:p>
        </p:txBody>
      </p:sp>
      <p:pic>
        <p:nvPicPr>
          <p:cNvPr id="7" name="Picture 2" descr="Text reads, heading with border, and is surrounded by a red box."/>
          <p:cNvPicPr>
            <a:picLocks noChangeAspect="1" noChangeArrowheads="1"/>
          </p:cNvPicPr>
          <p:nvPr/>
        </p:nvPicPr>
        <p:blipFill>
          <a:blip r:embed="rId4"/>
          <a:srcRect/>
          <a:stretch>
            <a:fillRect/>
          </a:stretch>
        </p:blipFill>
        <p:spPr bwMode="auto">
          <a:xfrm>
            <a:off x="1176316" y="5571464"/>
            <a:ext cx="4360561" cy="449332"/>
          </a:xfrm>
          <a:prstGeom prst="rect">
            <a:avLst/>
          </a:prstGeom>
          <a:noFill/>
          <a:ln w="9525">
            <a:noFill/>
            <a:miter lim="800000"/>
            <a:headEnd/>
            <a:tailEnd/>
          </a:ln>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9747</TotalTime>
  <Words>1953</Words>
  <Application>Microsoft Office PowerPoint</Application>
  <PresentationFormat>On-screen Show (4:3)</PresentationFormat>
  <Paragraphs>265</Paragraphs>
  <Slides>52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52</vt:i4>
      </vt:variant>
    </vt:vector>
  </HeadingPairs>
  <TitlesOfParts>
    <vt:vector size="61" baseType="lpstr">
      <vt:lpstr>Arial</vt:lpstr>
      <vt:lpstr>Arial (Body)</vt:lpstr>
      <vt:lpstr>Noto Sans Symbols</vt:lpstr>
      <vt:lpstr>Times New Roman</vt:lpstr>
      <vt:lpstr>Verdana</vt:lpstr>
      <vt:lpstr>Wingdings</vt:lpstr>
      <vt:lpstr>Wingdings 3</vt:lpstr>
      <vt:lpstr>508 Lecture</vt:lpstr>
      <vt:lpstr>1_508 Lecture</vt:lpstr>
      <vt:lpstr>Web Development &amp; Design Foundations with H T M L 5</vt:lpstr>
      <vt:lpstr>Learning Objectives (1 of 2)</vt:lpstr>
      <vt:lpstr>Learning Objectives (2 of 2)</vt:lpstr>
      <vt:lpstr>Horizontal Rule Element</vt:lpstr>
      <vt:lpstr>C S S Border Property</vt:lpstr>
      <vt:lpstr>C S S Borders: Block / Inline Elements</vt:lpstr>
      <vt:lpstr>Border Display Can Vary by Browser</vt:lpstr>
      <vt:lpstr>Configuring Specific Sides of a Border</vt:lpstr>
      <vt:lpstr>C S S Padding Property</vt:lpstr>
      <vt:lpstr>Configure Padding on Specific Sides of an Element</vt:lpstr>
      <vt:lpstr>C S S Padding Property Shorthand: Two Values</vt:lpstr>
      <vt:lpstr>C S S Padding Property Shorthand: Four Values</vt:lpstr>
      <vt:lpstr>Hands-On Practice</vt:lpstr>
      <vt:lpstr>Checkpoint 4.1</vt:lpstr>
      <vt:lpstr>Types of Graphics</vt:lpstr>
      <vt:lpstr>G I F</vt:lpstr>
      <vt:lpstr>J P E G</vt:lpstr>
      <vt:lpstr>P N G</vt:lpstr>
      <vt:lpstr>H T M L Image Element</vt:lpstr>
      <vt:lpstr>Accessibility &amp; Images</vt:lpstr>
      <vt:lpstr>Image Link</vt:lpstr>
      <vt:lpstr>Thumbnail Image</vt:lpstr>
      <vt:lpstr>Image Optimization</vt:lpstr>
      <vt:lpstr>Optimize an Image for the Web</vt:lpstr>
      <vt:lpstr>Choosing Names for Image Files</vt:lpstr>
      <vt:lpstr>Organizing Your Site</vt:lpstr>
      <vt:lpstr>H T M L5 Figure and Figcaption Elements</vt:lpstr>
      <vt:lpstr>H T M L5 Meter Element</vt:lpstr>
      <vt:lpstr>H T M L5 Progress Element</vt:lpstr>
      <vt:lpstr>C S S Background-Image Property</vt:lpstr>
      <vt:lpstr>C S S Background-Repeat Property</vt:lpstr>
      <vt:lpstr>Using Background-Repeat</vt:lpstr>
      <vt:lpstr>C S S3 Multiple Background Images</vt:lpstr>
      <vt:lpstr>Checkpoint 4.2</vt:lpstr>
      <vt:lpstr>More About Images</vt:lpstr>
      <vt:lpstr>Image Map</vt:lpstr>
      <vt:lpstr>Favorites Icon - Favicon</vt:lpstr>
      <vt:lpstr>C S S Sprites</vt:lpstr>
      <vt:lpstr>Sources for Graphics (1 of 2)</vt:lpstr>
      <vt:lpstr>Sources for Graphics (2 of 2)</vt:lpstr>
      <vt:lpstr>Guidelines for Using Images</vt:lpstr>
      <vt:lpstr>Images and Accessibility</vt:lpstr>
      <vt:lpstr>Checkpoint 4.3</vt:lpstr>
      <vt:lpstr>C S S3 Rounded Corners</vt:lpstr>
      <vt:lpstr>Examples of Rounded Corners</vt:lpstr>
      <vt:lpstr>C S S3 Box-Shadow Property</vt:lpstr>
      <vt:lpstr>C S S3 Opacity Property</vt:lpstr>
      <vt:lpstr>Rgba Color</vt:lpstr>
      <vt:lpstr>H S L A Color (Hue, Saturation, Light, Alpha)</vt:lpstr>
      <vt:lpstr>C S S3 Gradients</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Windows User</cp:lastModifiedBy>
  <cp:revision>1262</cp:revision>
  <dcterms:modified xsi:type="dcterms:W3CDTF">2018-03-14T14:05:57Z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