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3"/>
  </p:notesMasterIdLst>
  <p:handoutMasterIdLst>
    <p:handoutMasterId r:id="rId54"/>
  </p:handoutMasterIdLst>
  <p:sldIdLst>
    <p:sldId id="35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9" r:id="rId44"/>
    <p:sldId id="350" r:id="rId45"/>
    <p:sldId id="351" r:id="rId46"/>
    <p:sldId id="352" r:id="rId47"/>
    <p:sldId id="353" r:id="rId48"/>
    <p:sldId id="354" r:id="rId49"/>
    <p:sldId id="355" r:id="rId50"/>
    <p:sldId id="347" r:id="rId51"/>
    <p:sldId id="305" r:id="rId52"/>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4065" userDrawn="1">
          <p15:clr>
            <a:srgbClr val="A4A3A4"/>
          </p15:clr>
        </p15:guide>
        <p15:guide id="2" pos="17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581"/>
    <a:srgbClr val="641C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6395" autoAdjust="0"/>
  </p:normalViewPr>
  <p:slideViewPr>
    <p:cSldViewPr snapToGrid="0" snapToObjects="1">
      <p:cViewPr varScale="1">
        <p:scale>
          <a:sx n="107" d="100"/>
          <a:sy n="107" d="100"/>
        </p:scale>
        <p:origin x="684" y="114"/>
      </p:cViewPr>
      <p:guideLst>
        <p:guide orient="horz" pos="4065"/>
        <p:guide pos="1791"/>
      </p:guideLst>
    </p:cSldViewPr>
  </p:slideViewPr>
  <p:outlineViewPr>
    <p:cViewPr>
      <p:scale>
        <a:sx n="50" d="100"/>
        <a:sy n="50" d="100"/>
      </p:scale>
      <p:origin x="0" y="-4428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7411"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AFF51B05-7239-4EE7-B7C7-C459D3280731}" type="datetimeFigureOut">
              <a:rPr lang="en-US" altLang="en-US"/>
              <a:pPr/>
              <a:t>3/14/2018</a:t>
            </a:fld>
            <a:endParaRPr lang="en-US" altLang="en-US" dirty="0"/>
          </a:p>
        </p:txBody>
      </p:sp>
      <p:sp>
        <p:nvSpPr>
          <p:cNvPr id="17412"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7413"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45DD9BF-ED0C-47DD-860A-4E1A6A336D9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6387"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6388"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6390"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6391"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4AAE55A4-521D-47E8-B1A5-9FD4FF939049}"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7314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4AAE55A4-521D-47E8-B1A5-9FD4FF939049}" type="slidenum">
              <a:rPr lang="en-US" altLang="en-US" smtClean="0"/>
              <a:pPr/>
              <a:t>8</a:t>
            </a:fld>
            <a:endParaRPr lang="en-US" altLang="en-US" dirty="0"/>
          </a:p>
        </p:txBody>
      </p:sp>
    </p:spTree>
    <p:extLst>
      <p:ext uri="{BB962C8B-B14F-4D97-AF65-F5344CB8AC3E}">
        <p14:creationId xmlns:p14="http://schemas.microsoft.com/office/powerpoint/2010/main" val="29446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4AAE55A4-521D-47E8-B1A5-9FD4FF939049}" type="slidenum">
              <a:rPr lang="en-US" altLang="en-US" smtClean="0"/>
              <a:pPr/>
              <a:t>12</a:t>
            </a:fld>
            <a:endParaRPr lang="en-US" altLang="en-US" dirty="0"/>
          </a:p>
        </p:txBody>
      </p:sp>
    </p:spTree>
    <p:extLst>
      <p:ext uri="{BB962C8B-B14F-4D97-AF65-F5344CB8AC3E}">
        <p14:creationId xmlns:p14="http://schemas.microsoft.com/office/powerpoint/2010/main" val="15189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4AAE55A4-521D-47E8-B1A5-9FD4FF939049}" type="slidenum">
              <a:rPr lang="en-US" altLang="en-US" smtClean="0"/>
              <a:pPr/>
              <a:t>30</a:t>
            </a:fld>
            <a:endParaRPr lang="en-US" altLang="en-US" dirty="0"/>
          </a:p>
        </p:txBody>
      </p:sp>
    </p:spTree>
    <p:extLst>
      <p:ext uri="{BB962C8B-B14F-4D97-AF65-F5344CB8AC3E}">
        <p14:creationId xmlns:p14="http://schemas.microsoft.com/office/powerpoint/2010/main" val="373759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D0D951C0-BB2D-4A2A-8489-B442930E6A3C}" type="slidenum">
              <a:rPr lang="en-US" altLang="en-US"/>
              <a:pPr/>
              <a:t>‹#›</a:t>
            </a:fld>
            <a:endParaRPr lang="en-US" altLang="en-US" dirty="0"/>
          </a:p>
        </p:txBody>
      </p:sp>
    </p:spTree>
    <p:extLst>
      <p:ext uri="{BB962C8B-B14F-4D97-AF65-F5344CB8AC3E}">
        <p14:creationId xmlns:p14="http://schemas.microsoft.com/office/powerpoint/2010/main" val="362541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E5EEC6D0-E1BC-43D3-A006-8150C2E5D127}" type="slidenum">
              <a:rPr lang="en-US" altLang="en-US"/>
              <a:pPr/>
              <a:t>‹#›</a:t>
            </a:fld>
            <a:endParaRPr lang="en-US" altLang="en-US" dirty="0"/>
          </a:p>
        </p:txBody>
      </p:sp>
    </p:spTree>
    <p:extLst>
      <p:ext uri="{BB962C8B-B14F-4D97-AF65-F5344CB8AC3E}">
        <p14:creationId xmlns:p14="http://schemas.microsoft.com/office/powerpoint/2010/main" val="386263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CC397835-5889-466C-8500-3BBFEC8BD288}" type="slidenum">
              <a:rPr lang="en-US" altLang="en-US"/>
              <a:pPr/>
              <a:t>‹#›</a:t>
            </a:fld>
            <a:endParaRPr lang="en-US" altLang="en-US" dirty="0"/>
          </a:p>
        </p:txBody>
      </p:sp>
    </p:spTree>
    <p:extLst>
      <p:ext uri="{BB962C8B-B14F-4D97-AF65-F5344CB8AC3E}">
        <p14:creationId xmlns:p14="http://schemas.microsoft.com/office/powerpoint/2010/main" val="11389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262F3383-BE2B-4675-8255-3FF4C9270E7E}" type="datetimeFigureOut">
              <a:rPr lang="en-US" altLang="en-US"/>
              <a:pPr/>
              <a:t>3/14/2018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67A0ED27-B02D-458C-B3E2-33241F08B08E}" type="slidenum">
              <a:rPr lang="en-US" altLang="en-US"/>
              <a:pPr/>
              <a:t>‹#›</a:t>
            </a:fld>
            <a:endParaRPr lang="en-US" altLang="en-US" dirty="0"/>
          </a:p>
        </p:txBody>
      </p:sp>
    </p:spTree>
    <p:extLst>
      <p:ext uri="{BB962C8B-B14F-4D97-AF65-F5344CB8AC3E}">
        <p14:creationId xmlns:p14="http://schemas.microsoft.com/office/powerpoint/2010/main" val="180641851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8989213E-2AE6-44B2-8701-2FFE82ECD50B}" type="datetimeFigureOut">
              <a:rPr lang="en-US" altLang="en-US"/>
              <a:pPr/>
              <a:t>3/14/2018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67E65BCF-69DF-492E-ABEE-D24B84484822}" type="slidenum">
              <a:rPr lang="en-US" altLang="en-US"/>
              <a:pPr/>
              <a:t>‹#›</a:t>
            </a:fld>
            <a:endParaRPr lang="en-US" altLang="en-US" dirty="0"/>
          </a:p>
        </p:txBody>
      </p:sp>
    </p:spTree>
    <p:extLst>
      <p:ext uri="{BB962C8B-B14F-4D97-AF65-F5344CB8AC3E}">
        <p14:creationId xmlns:p14="http://schemas.microsoft.com/office/powerpoint/2010/main" val="185339076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dirty="0"/>
          </a:p>
        </p:txBody>
      </p:sp>
      <p:sp>
        <p:nvSpPr>
          <p:cNvPr id="11" name="Date Placeholder 3"/>
          <p:cNvSpPr>
            <a:spLocks noGrp="1"/>
          </p:cNvSpPr>
          <p:nvPr>
            <p:ph type="dt" sz="half" idx="17"/>
          </p:nvPr>
        </p:nvSpPr>
        <p:spPr/>
        <p:txBody>
          <a:bodyPr/>
          <a:lstStyle>
            <a:lvl1pPr>
              <a:defRPr/>
            </a:lvl1pPr>
          </a:lstStyle>
          <a:p>
            <a:fld id="{5104747E-A893-4D9E-94FB-F87050F5A875}" type="datetimeFigureOut">
              <a:rPr lang="en-US" altLang="en-US"/>
              <a:pPr/>
              <a:t>3/14/2018</a:t>
            </a:fld>
            <a:endParaRPr lang="en-US" altLang="en-US" dirty="0"/>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2893F9AD-BA58-487D-A72F-125BD8BD0E10}" type="slidenum">
              <a:rPr lang="en-US" altLang="en-US"/>
              <a:pPr/>
              <a:t>‹#›</a:t>
            </a:fld>
            <a:endParaRPr lang="en-US" altLang="en-US" dirty="0"/>
          </a:p>
        </p:txBody>
      </p:sp>
    </p:spTree>
    <p:extLst>
      <p:ext uri="{BB962C8B-B14F-4D97-AF65-F5344CB8AC3E}">
        <p14:creationId xmlns:p14="http://schemas.microsoft.com/office/powerpoint/2010/main" val="43687179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20"/>
          </p:nvPr>
        </p:nvSpPr>
        <p:spPr/>
        <p:txBody>
          <a:bodyPr/>
          <a:lstStyle>
            <a:lvl1pPr>
              <a:defRPr/>
            </a:lvl1pPr>
          </a:lstStyle>
          <a:p>
            <a:endParaRPr lang="en-US" altLang="en-US" dirty="0"/>
          </a:p>
        </p:txBody>
      </p:sp>
      <p:sp>
        <p:nvSpPr>
          <p:cNvPr id="16" name="Date Placeholder 3"/>
          <p:cNvSpPr>
            <a:spLocks noGrp="1"/>
          </p:cNvSpPr>
          <p:nvPr>
            <p:ph type="dt" sz="half" idx="21"/>
          </p:nvPr>
        </p:nvSpPr>
        <p:spPr/>
        <p:txBody>
          <a:bodyPr/>
          <a:lstStyle>
            <a:lvl1pPr>
              <a:defRPr/>
            </a:lvl1pPr>
          </a:lstStyle>
          <a:p>
            <a:fld id="{AFA5C8A2-E23E-4BB7-9608-FB9CAE37301A}" type="datetimeFigureOut">
              <a:rPr lang="en-US" altLang="en-US"/>
              <a:pPr/>
              <a:t>3/14/2018</a:t>
            </a:fld>
            <a:endParaRPr lang="en-US" altLang="en-US" dirty="0"/>
          </a:p>
        </p:txBody>
      </p:sp>
      <p:sp>
        <p:nvSpPr>
          <p:cNvPr id="17" name="Slide Number Placeholder 5"/>
          <p:cNvSpPr>
            <a:spLocks noGrp="1"/>
          </p:cNvSpPr>
          <p:nvPr>
            <p:ph type="sldNum" sz="quarter" idx="22"/>
          </p:nvPr>
        </p:nvSpPr>
        <p:spPr/>
        <p:txBody>
          <a:bodyPr/>
          <a:lstStyle>
            <a:lvl1pPr algn="l">
              <a:buSzTx/>
              <a:defRPr sz="1400">
                <a:solidFill>
                  <a:srgbClr val="000000"/>
                </a:solidFill>
              </a:defRPr>
            </a:lvl1pPr>
          </a:lstStyle>
          <a:p>
            <a:fld id="{3E29B468-742D-4F35-8157-6332BEF3CF3D}" type="slidenum">
              <a:rPr lang="en-US" altLang="en-US"/>
              <a:pPr/>
              <a:t>‹#›</a:t>
            </a:fld>
            <a:endParaRPr lang="en-US" altLang="en-US" dirty="0"/>
          </a:p>
        </p:txBody>
      </p:sp>
    </p:spTree>
    <p:extLst>
      <p:ext uri="{BB962C8B-B14F-4D97-AF65-F5344CB8AC3E}">
        <p14:creationId xmlns:p14="http://schemas.microsoft.com/office/powerpoint/2010/main" val="46557071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E2AE782E-0943-4C27-AF7F-4169A8589185}" type="slidenum">
              <a:rPr lang="en-US" altLang="en-US"/>
              <a:pPr/>
              <a:t>‹#›</a:t>
            </a:fld>
            <a:endParaRPr lang="en-US" altLang="en-US" dirty="0"/>
          </a:p>
        </p:txBody>
      </p:sp>
    </p:spTree>
    <p:extLst>
      <p:ext uri="{BB962C8B-B14F-4D97-AF65-F5344CB8AC3E}">
        <p14:creationId xmlns:p14="http://schemas.microsoft.com/office/powerpoint/2010/main" val="357681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957A688E-65D3-47BC-B838-CEC7B1D28F04}" type="slidenum">
              <a:rPr lang="en-US" altLang="en-US"/>
              <a:pPr/>
              <a:t>‹#›</a:t>
            </a:fld>
            <a:endParaRPr lang="en-US" altLang="en-US" dirty="0"/>
          </a:p>
        </p:txBody>
      </p:sp>
    </p:spTree>
    <p:extLst>
      <p:ext uri="{BB962C8B-B14F-4D97-AF65-F5344CB8AC3E}">
        <p14:creationId xmlns:p14="http://schemas.microsoft.com/office/powerpoint/2010/main" val="22735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CF2F40AD-9CBF-4440-B25F-BD0B8F5DD813}" type="slidenum">
              <a:rPr lang="en-US" altLang="en-US"/>
              <a:pPr/>
              <a:t>‹#›</a:t>
            </a:fld>
            <a:endParaRPr lang="en-US" altLang="en-US" dirty="0"/>
          </a:p>
        </p:txBody>
      </p:sp>
    </p:spTree>
    <p:extLst>
      <p:ext uri="{BB962C8B-B14F-4D97-AF65-F5344CB8AC3E}">
        <p14:creationId xmlns:p14="http://schemas.microsoft.com/office/powerpoint/2010/main" val="147341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153454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3406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813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09BABA6C-C491-444A-8F66-6BB5A295B3C4}" type="slidenum">
              <a:rPr lang="en-US" altLang="en-US"/>
              <a:pPr/>
              <a:t>‹#›</a:t>
            </a:fld>
            <a:endParaRPr lang="en-US" altLang="en-US" dirty="0"/>
          </a:p>
        </p:txBody>
      </p:sp>
    </p:spTree>
    <p:extLst>
      <p:ext uri="{BB962C8B-B14F-4D97-AF65-F5344CB8AC3E}">
        <p14:creationId xmlns:p14="http://schemas.microsoft.com/office/powerpoint/2010/main" val="3402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DB64F86B-42B9-444F-BD9D-BAEBAE8E6A97}" type="slidenum">
              <a:rPr lang="en-US" altLang="en-US"/>
              <a:pPr/>
              <a:t>‹#›</a:t>
            </a:fld>
            <a:endParaRPr lang="en-US" altLang="en-US" dirty="0"/>
          </a:p>
        </p:txBody>
      </p:sp>
    </p:spTree>
    <p:extLst>
      <p:ext uri="{BB962C8B-B14F-4D97-AF65-F5344CB8AC3E}">
        <p14:creationId xmlns:p14="http://schemas.microsoft.com/office/powerpoint/2010/main" val="248244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EB22A81C-F5A3-47EB-B370-ED21D4176255}" type="slidenum">
              <a:rPr lang="en-US" altLang="en-US"/>
              <a:pPr/>
              <a:t>‹#›</a:t>
            </a:fld>
            <a:endParaRPr lang="en-US" altLang="en-US" dirty="0"/>
          </a:p>
        </p:txBody>
      </p:sp>
    </p:spTree>
    <p:extLst>
      <p:ext uri="{BB962C8B-B14F-4D97-AF65-F5344CB8AC3E}">
        <p14:creationId xmlns:p14="http://schemas.microsoft.com/office/powerpoint/2010/main" val="339661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AD5833D9-3DC5-4995-B1B2-4591F49C1E8B}" type="slidenum">
              <a:rPr lang="en-US" altLang="en-US"/>
              <a:pPr/>
              <a:t>‹#›</a:t>
            </a:fld>
            <a:endParaRPr lang="en-US" altLang="en-US" dirty="0"/>
          </a:p>
        </p:txBody>
      </p:sp>
    </p:spTree>
    <p:extLst>
      <p:ext uri="{BB962C8B-B14F-4D97-AF65-F5344CB8AC3E}">
        <p14:creationId xmlns:p14="http://schemas.microsoft.com/office/powerpoint/2010/main" val="110365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23DCF775-6AAD-4462-A2B0-DC3574C1CB2D}"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txBox="1">
            <a:spLocks/>
          </p:cNvSpPr>
          <p:nvPr userDrawn="1"/>
        </p:nvSpPr>
        <p:spPr>
          <a:xfrm>
            <a:off x="2713038" y="6461125"/>
            <a:ext cx="6046787" cy="228600"/>
          </a:xfrm>
          <a:prstGeom prst="rect">
            <a:avLst/>
          </a:prstGeom>
        </p:spPr>
        <p:txBody>
          <a:bodyPr anchor="ct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eaLnBrk="1" hangingPunct="1"/>
            <a:r>
              <a:rPr lang="en-US" altLang="en-US" sz="1200" kern="0" dirty="0" smtClean="0">
                <a:solidFill>
                  <a:schemeClr val="tx1"/>
                </a:solidFill>
                <a:latin typeface="Verdana" panose="020B0604030504040204" pitchFamily="34" charset="0"/>
                <a:cs typeface="Arial" panose="020B0604020202020204" pitchFamily="34" charset="0"/>
              </a:rPr>
              <a:t>Copyright © 2019, 2017, 2015 Pearson Education, Inc. All Rights Reserved</a:t>
            </a: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07" r:id="rId7"/>
    <p:sldLayoutId id="2147483708" r:id="rId8"/>
    <p:sldLayoutId id="2147483709" r:id="rId9"/>
    <p:sldLayoutId id="2147483710" r:id="rId10"/>
    <p:sldLayoutId id="2147483717" r:id="rId11"/>
    <p:sldLayoutId id="2147483718" r:id="rId12"/>
    <p:sldLayoutId id="2147483719" r:id="rId13"/>
    <p:sldLayoutId id="2147483720" r:id="rId14"/>
    <p:sldLayoutId id="2147483721" r:id="rId1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0D6A9A9E-7872-45B9-A14E-35B0537E7EC6}"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2" r:id="rId1"/>
    <p:sldLayoutId id="2147483723"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w3.org/TR/WCAG20/Over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w3.org/WAI/WCAG20/quickre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eyerweb.com/eric/tools/color-blend" TargetMode="Externa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nook.ca/technical/colour_contrast/colour.html" TargetMode="External"/><Relationship Id="rId2" Type="http://schemas.openxmlformats.org/officeDocument/2006/relationships/hyperlink" Target="http://webaim.org/resources/contrastchecker" TargetMode="External"/><Relationship Id="rId1" Type="http://schemas.openxmlformats.org/officeDocument/2006/relationships/slideLayout" Target="../slideLayouts/slideLayout3.xml"/><Relationship Id="rId4" Type="http://schemas.openxmlformats.org/officeDocument/2006/relationships/hyperlink" Target="http://juicystudio.com/services/luminositycontrastratio.php"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colrd.com/" TargetMode="External"/><Relationship Id="rId3" Type="http://schemas.openxmlformats.org/officeDocument/2006/relationships/hyperlink" Target="http://colorschemedesigner.com/" TargetMode="External"/><Relationship Id="rId7" Type="http://schemas.openxmlformats.org/officeDocument/2006/relationships/hyperlink" Target="http://www.colorspire.com/" TargetMode="External"/><Relationship Id="rId2" Type="http://schemas.openxmlformats.org/officeDocument/2006/relationships/hyperlink" Target="http://meyerweb.com/eric/tools/color-blend" TargetMode="External"/><Relationship Id="rId1" Type="http://schemas.openxmlformats.org/officeDocument/2006/relationships/slideLayout" Target="../slideLayouts/slideLayout3.xml"/><Relationship Id="rId6" Type="http://schemas.openxmlformats.org/officeDocument/2006/relationships/hyperlink" Target="https://color.adobe.com/" TargetMode="External"/><Relationship Id="rId5" Type="http://schemas.openxmlformats.org/officeDocument/2006/relationships/hyperlink" Target="http://www.leestreet.com/QuickColor.swf" TargetMode="External"/><Relationship Id="rId10" Type="http://schemas.openxmlformats.org/officeDocument/2006/relationships/image" Target="../media/image18.png"/><Relationship Id="rId4" Type="http://schemas.openxmlformats.org/officeDocument/2006/relationships/hyperlink" Target="http://www.colorsontheweb.com/colorwizard.asp" TargetMode="External"/><Relationship Id="rId9" Type="http://schemas.openxmlformats.org/officeDocument/2006/relationships/hyperlink" Target="http://hslpicker.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www.willyporter.com/" TargetMode="External"/><Relationship Id="rId2" Type="http://schemas.openxmlformats.org/officeDocument/2006/relationships/hyperlink" Target="http://www.walmart.com/" TargetMode="External"/><Relationship Id="rId1" Type="http://schemas.openxmlformats.org/officeDocument/2006/relationships/slideLayout" Target="../slideLayouts/slideLayout3.xml"/><Relationship Id="rId4" Type="http://schemas.openxmlformats.org/officeDocument/2006/relationships/hyperlink" Target="http://www.sesamestreet.org/mupp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mediaqueri.es/" TargetMode="External"/><Relationship Id="rId2" Type="http://schemas.openxmlformats.org/officeDocument/2006/relationships/hyperlink" Target="http://www.alistapart.com/articles/responsive-web-desig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terrymorris.net/bestpractices"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mc/articles/PMC2864034/"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5</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a:solidFill>
                  <a:schemeClr val="tx1"/>
                </a:solidFill>
                <a:latin typeface="+mn-lt"/>
              </a:rPr>
              <a:t>Web Design</a:t>
            </a:r>
            <a:endParaRPr lang="en-US" dirty="0">
              <a:solidFill>
                <a:schemeClr val="tx1"/>
              </a:solidFill>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16587"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148186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4794"/>
            <a:ext cx="8154537"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Design Principles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1" y="1600200"/>
            <a:ext cx="4097546" cy="4916700"/>
          </a:xfrm>
        </p:spPr>
        <p:txBody>
          <a:bodyPr wrap="square">
            <a:spAutoFit/>
          </a:bodyPr>
          <a:lstStyle/>
          <a:p>
            <a:pPr marL="0" indent="0" eaLnBrk="1" fontAlgn="auto" hangingPunct="1">
              <a:buNone/>
              <a:defRPr/>
            </a:pPr>
            <a:r>
              <a:rPr lang="en-US" altLang="en-US" sz="2000" kern="1200" dirty="0">
                <a:solidFill>
                  <a:srgbClr val="000000"/>
                </a:solidFill>
                <a:latin typeface="Arial (Body)"/>
                <a:ea typeface="+mn-ea"/>
                <a:cs typeface="+mn-cs"/>
              </a:rPr>
              <a:t>Repetition</a:t>
            </a:r>
          </a:p>
          <a:p>
            <a:pPr marL="256032" indent="-256032" eaLnBrk="1" fontAlgn="auto" hangingPunct="1">
              <a:defRPr/>
            </a:pPr>
            <a:r>
              <a:rPr lang="en-US" altLang="en-US" sz="2000" kern="1200" dirty="0">
                <a:solidFill>
                  <a:srgbClr val="000000"/>
                </a:solidFill>
                <a:latin typeface="Arial (Body)"/>
                <a:ea typeface="+mn-ea"/>
                <a:cs typeface="+mn-cs"/>
              </a:rPr>
              <a:t>Repeat visual elements </a:t>
            </a:r>
            <a:r>
              <a:rPr lang="en-US" altLang="en-US" sz="2000" kern="1200" dirty="0" smtClean="0">
                <a:solidFill>
                  <a:srgbClr val="000000"/>
                </a:solidFill>
                <a:latin typeface="Arial (Body)"/>
                <a:ea typeface="+mn-ea"/>
                <a:cs typeface="+mn-cs"/>
              </a:rPr>
              <a:t>throughout design</a:t>
            </a:r>
          </a:p>
          <a:p>
            <a:pPr marL="0" indent="0" eaLnBrk="1" fontAlgn="auto" hangingPunct="1">
              <a:buNone/>
              <a:defRPr/>
            </a:pPr>
            <a:r>
              <a:rPr lang="en-US" altLang="en-US" sz="2000" kern="1200" dirty="0" smtClean="0">
                <a:solidFill>
                  <a:srgbClr val="000000"/>
                </a:solidFill>
                <a:latin typeface="Arial (Body)"/>
                <a:ea typeface="+mn-ea"/>
                <a:cs typeface="+mn-cs"/>
              </a:rPr>
              <a:t>Contrast</a:t>
            </a:r>
          </a:p>
          <a:p>
            <a:pPr marL="256032" indent="-256032" eaLnBrk="1" fontAlgn="auto" hangingPunct="1">
              <a:defRPr/>
            </a:pPr>
            <a:r>
              <a:rPr lang="en-US" altLang="en-US" sz="2000" kern="1200" dirty="0" smtClean="0">
                <a:solidFill>
                  <a:srgbClr val="000000"/>
                </a:solidFill>
                <a:latin typeface="Arial (Body)"/>
                <a:ea typeface="+mn-ea"/>
                <a:cs typeface="+mn-cs"/>
              </a:rPr>
              <a:t>Add </a:t>
            </a:r>
            <a:r>
              <a:rPr lang="en-US" altLang="en-US" sz="2000" kern="1200" dirty="0">
                <a:solidFill>
                  <a:srgbClr val="000000"/>
                </a:solidFill>
                <a:latin typeface="Arial (Body)"/>
                <a:ea typeface="+mn-ea"/>
                <a:cs typeface="+mn-cs"/>
              </a:rPr>
              <a:t>visual excitement </a:t>
            </a:r>
            <a:r>
              <a:rPr lang="en-US" altLang="en-US" sz="2000" kern="1200" dirty="0" smtClean="0">
                <a:solidFill>
                  <a:srgbClr val="000000"/>
                </a:solidFill>
                <a:latin typeface="Arial (Body)"/>
                <a:ea typeface="+mn-ea"/>
                <a:cs typeface="+mn-cs"/>
              </a:rPr>
              <a:t>and </a:t>
            </a:r>
            <a:r>
              <a:rPr lang="en-US" altLang="en-US" sz="2000" kern="1200" dirty="0">
                <a:solidFill>
                  <a:srgbClr val="000000"/>
                </a:solidFill>
                <a:latin typeface="Arial (Body)"/>
                <a:ea typeface="+mn-ea"/>
                <a:cs typeface="+mn-cs"/>
              </a:rPr>
              <a:t>draw attention</a:t>
            </a:r>
          </a:p>
          <a:p>
            <a:pPr marL="0" indent="0" eaLnBrk="1" fontAlgn="auto" hangingPunct="1">
              <a:buNone/>
              <a:defRPr/>
            </a:pPr>
            <a:r>
              <a:rPr lang="en-US" altLang="en-US" sz="2000" kern="1200" dirty="0">
                <a:solidFill>
                  <a:srgbClr val="000000"/>
                </a:solidFill>
                <a:latin typeface="Arial (Body)"/>
                <a:ea typeface="+mn-ea"/>
                <a:cs typeface="+mn-cs"/>
              </a:rPr>
              <a:t>Proximity</a:t>
            </a:r>
          </a:p>
          <a:p>
            <a:pPr marL="256032" indent="-256032" eaLnBrk="1" fontAlgn="auto" hangingPunct="1">
              <a:defRPr/>
            </a:pPr>
            <a:r>
              <a:rPr lang="en-US" altLang="en-US" sz="2000" kern="1200" dirty="0">
                <a:solidFill>
                  <a:srgbClr val="000000"/>
                </a:solidFill>
                <a:latin typeface="Arial (Body)"/>
                <a:ea typeface="+mn-ea"/>
                <a:cs typeface="+mn-cs"/>
              </a:rPr>
              <a:t>Group related items</a:t>
            </a:r>
          </a:p>
          <a:p>
            <a:pPr marL="0" indent="0" eaLnBrk="1" fontAlgn="auto" hangingPunct="1">
              <a:buNone/>
              <a:defRPr/>
            </a:pPr>
            <a:r>
              <a:rPr lang="en-US" altLang="en-US" sz="2000" kern="1200" dirty="0">
                <a:solidFill>
                  <a:srgbClr val="000000"/>
                </a:solidFill>
                <a:latin typeface="Arial (Body)"/>
                <a:ea typeface="+mn-ea"/>
                <a:cs typeface="+mn-cs"/>
              </a:rPr>
              <a:t>Alignment</a:t>
            </a:r>
          </a:p>
          <a:p>
            <a:pPr marL="256032" indent="-256032" eaLnBrk="1" fontAlgn="auto" hangingPunct="1">
              <a:defRPr/>
            </a:pPr>
            <a:r>
              <a:rPr lang="en-US" altLang="en-US" sz="2000" kern="1200" dirty="0">
                <a:solidFill>
                  <a:srgbClr val="000000"/>
                </a:solidFill>
                <a:latin typeface="Arial (Body)"/>
                <a:ea typeface="+mn-ea"/>
                <a:cs typeface="+mn-cs"/>
              </a:rPr>
              <a:t>Align elements to create </a:t>
            </a:r>
            <a:r>
              <a:rPr lang="en-US" altLang="en-US" sz="2000" kern="1200" dirty="0" smtClean="0">
                <a:solidFill>
                  <a:srgbClr val="000000"/>
                </a:solidFill>
                <a:latin typeface="Arial (Body)"/>
                <a:ea typeface="+mn-ea"/>
                <a:cs typeface="+mn-cs"/>
              </a:rPr>
              <a:t>visual unit</a:t>
            </a:r>
          </a:p>
        </p:txBody>
      </p:sp>
      <p:pic>
        <p:nvPicPr>
          <p:cNvPr id="5" name="Picture 6" descr="The Casita Sedona Bed and Breakfast home page. The design principles of repetition, contrast, proximity, and alignment are applied on this web page. This web page uses a text color that has good contrast with the dark background color. The left column features a medium dark background that has good contrast with the light off white text. The middle column features dark text on a medium light background to provide good visual contrast and easy reading. The dark text in the footer area contrasts well with the medium light background color."/>
          <p:cNvPicPr>
            <a:picLocks noChangeAspect="1" noChangeArrowheads="1"/>
          </p:cNvPicPr>
          <p:nvPr/>
        </p:nvPicPr>
        <p:blipFill>
          <a:blip r:embed="rId2"/>
          <a:srcRect/>
          <a:stretch>
            <a:fillRect/>
          </a:stretch>
        </p:blipFill>
        <p:spPr bwMode="auto">
          <a:xfrm>
            <a:off x="4703043" y="1797849"/>
            <a:ext cx="4116610" cy="33557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Design to Provide for Accessibility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916700"/>
          </a:xfrm>
        </p:spPr>
        <p:txBody>
          <a:bodyPr wrap="square">
            <a:spAutoFit/>
          </a:bodyPr>
          <a:lstStyle/>
          <a:p>
            <a:pPr marL="0" indent="0" eaLnBrk="1" fontAlgn="auto" hangingPunct="1">
              <a:buNone/>
              <a:tabLst/>
              <a:defRPr/>
            </a:pPr>
            <a:r>
              <a:rPr lang="en-US" altLang="en-US" sz="2200" kern="1200" dirty="0">
                <a:solidFill>
                  <a:srgbClr val="000000"/>
                </a:solidFill>
                <a:latin typeface="Arial (Body)"/>
                <a:ea typeface="+mn-ea"/>
                <a:cs typeface="+mn-cs"/>
              </a:rPr>
              <a:t>“The power of the Web is in its universality. Access by everyone regardless of disability is an essential aspect.” – Tim Berners-Lee</a:t>
            </a:r>
          </a:p>
          <a:p>
            <a:pPr marL="0" indent="0" eaLnBrk="1" fontAlgn="auto" hangingPunct="1">
              <a:buNone/>
              <a:tabLst/>
              <a:defRPr/>
            </a:pPr>
            <a:r>
              <a:rPr lang="en-US" altLang="en-US" sz="2200" kern="1200" dirty="0" smtClean="0">
                <a:solidFill>
                  <a:srgbClr val="000000"/>
                </a:solidFill>
                <a:latin typeface="Arial (Body)"/>
                <a:ea typeface="+mn-ea"/>
                <a:cs typeface="+mn-cs"/>
              </a:rPr>
              <a:t>Who </a:t>
            </a:r>
            <a:r>
              <a:rPr lang="en-US" altLang="en-US" sz="2200" kern="1200" dirty="0">
                <a:solidFill>
                  <a:srgbClr val="000000"/>
                </a:solidFill>
                <a:latin typeface="Arial (Body)"/>
                <a:ea typeface="+mn-ea"/>
                <a:cs typeface="+mn-cs"/>
              </a:rPr>
              <a:t>benefits from increased </a:t>
            </a:r>
            <a:r>
              <a:rPr lang="en-US" altLang="en-US" sz="2200" kern="1200" dirty="0" smtClean="0">
                <a:solidFill>
                  <a:srgbClr val="000000"/>
                </a:solidFill>
                <a:latin typeface="Arial (Body)"/>
                <a:ea typeface="+mn-ea"/>
                <a:cs typeface="+mn-cs"/>
              </a:rPr>
              <a:t>accessibility?</a:t>
            </a:r>
            <a:endParaRPr lang="en-US" altLang="en-US" sz="2200" kern="1200" dirty="0">
              <a:solidFill>
                <a:srgbClr val="000000"/>
              </a:solidFill>
              <a:latin typeface="Arial (Body)"/>
              <a:ea typeface="+mn-ea"/>
              <a:cs typeface="+mn-cs"/>
            </a:endParaRPr>
          </a:p>
          <a:p>
            <a:pPr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A person with a physical disability</a:t>
            </a:r>
          </a:p>
          <a:p>
            <a:pPr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A person using a slow Internet connection</a:t>
            </a:r>
          </a:p>
          <a:p>
            <a:pPr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A person using an old, out-dated computer</a:t>
            </a:r>
          </a:p>
          <a:p>
            <a:pPr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A person using a mobile </a:t>
            </a:r>
            <a:r>
              <a:rPr lang="en-US" altLang="en-US" sz="2200" kern="1200" dirty="0" smtClean="0">
                <a:solidFill>
                  <a:srgbClr val="000000"/>
                </a:solidFill>
                <a:latin typeface="Arial (Body)"/>
                <a:ea typeface="+mn-ea"/>
                <a:cs typeface="+mn-cs"/>
              </a:rPr>
              <a:t>phone</a:t>
            </a:r>
          </a:p>
          <a:p>
            <a:pPr marL="0" indent="0" eaLnBrk="1" fontAlgn="auto" hangingPunct="1">
              <a:buNone/>
              <a:tabLst/>
              <a:defRPr/>
            </a:pPr>
            <a:r>
              <a:rPr lang="en-US" altLang="en-US" sz="2200" kern="1200" dirty="0">
                <a:solidFill>
                  <a:srgbClr val="000000"/>
                </a:solidFill>
                <a:latin typeface="Arial (Body)"/>
              </a:rPr>
              <a:t>Legal Requirement: Section 508</a:t>
            </a:r>
          </a:p>
          <a:p>
            <a:pPr marL="0" indent="0" eaLnBrk="1" fontAlgn="auto" hangingPunct="1">
              <a:buNone/>
              <a:tabLst/>
              <a:defRPr/>
            </a:pPr>
            <a:r>
              <a:rPr lang="en-US" altLang="en-US" sz="2200" kern="1200" dirty="0">
                <a:solidFill>
                  <a:srgbClr val="000000"/>
                </a:solidFill>
                <a:latin typeface="Arial (Body)"/>
              </a:rPr>
              <a:t>Standards: W</a:t>
            </a:r>
            <a:r>
              <a:rPr lang="en-US" altLang="en-US" sz="100" kern="1200" dirty="0">
                <a:solidFill>
                  <a:srgbClr val="000000"/>
                </a:solidFill>
                <a:latin typeface="Arial (Body)"/>
              </a:rPr>
              <a:t> </a:t>
            </a:r>
            <a:r>
              <a:rPr lang="en-US" altLang="en-US" sz="2200" kern="1200" dirty="0">
                <a:solidFill>
                  <a:srgbClr val="000000"/>
                </a:solidFill>
                <a:latin typeface="Arial (Body)"/>
              </a:rPr>
              <a:t>C</a:t>
            </a:r>
            <a:r>
              <a:rPr lang="en-US" altLang="en-US" sz="100" kern="1200" dirty="0">
                <a:solidFill>
                  <a:srgbClr val="000000"/>
                </a:solidFill>
                <a:latin typeface="Arial (Body)"/>
              </a:rPr>
              <a:t> </a:t>
            </a:r>
            <a:r>
              <a:rPr lang="en-US" altLang="en-US" sz="2200" kern="1200" dirty="0">
                <a:solidFill>
                  <a:srgbClr val="000000"/>
                </a:solidFill>
                <a:latin typeface="Arial (Body)"/>
              </a:rPr>
              <a:t>A</a:t>
            </a:r>
            <a:r>
              <a:rPr lang="en-US" altLang="en-US" sz="100" kern="1200" dirty="0">
                <a:solidFill>
                  <a:srgbClr val="000000"/>
                </a:solidFill>
                <a:latin typeface="Arial (Body)"/>
              </a:rPr>
              <a:t> </a:t>
            </a:r>
            <a:r>
              <a:rPr lang="en-US" altLang="en-US" sz="2200" kern="1200" dirty="0">
                <a:solidFill>
                  <a:srgbClr val="000000"/>
                </a:solidFill>
                <a:latin typeface="Arial (Body)"/>
              </a:rPr>
              <a:t>G </a:t>
            </a:r>
            <a:r>
              <a:rPr lang="en-US" altLang="en-US" sz="2200" kern="1200" dirty="0" smtClean="0">
                <a:solidFill>
                  <a:srgbClr val="000000"/>
                </a:solidFill>
                <a:latin typeface="Arial (Body)"/>
              </a:rPr>
              <a:t>2.0</a:t>
            </a:r>
            <a:endParaRPr lang="en-US" altLang="en-US" sz="2200" kern="1200" dirty="0">
              <a:solidFill>
                <a:srgbClr val="000000"/>
              </a:solidFill>
              <a:latin typeface="Arial (Body)"/>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Design for Accessibility</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0"/>
            <a:ext cx="8229600" cy="4852358"/>
          </a:xfrm>
        </p:spPr>
        <p:txBody>
          <a:bodyPr/>
          <a:lstStyle/>
          <a:p>
            <a:pPr fontAlgn="auto">
              <a:spcAft>
                <a:spcPts val="0"/>
              </a:spcAft>
              <a:defRPr/>
            </a:pPr>
            <a:r>
              <a:rPr lang="en-US" sz="2000" dirty="0">
                <a:solidFill>
                  <a:schemeClr val="tx1"/>
                </a:solidFill>
                <a:latin typeface="+mn-lt"/>
                <a:cs typeface="Times New Roman" pitchFamily="18" charset="0"/>
              </a:rPr>
              <a:t>Web Content Accessibility Guidelines </a:t>
            </a:r>
            <a:r>
              <a:rPr lang="en-US" sz="2000" dirty="0" smtClean="0">
                <a:solidFill>
                  <a:schemeClr val="tx1"/>
                </a:solidFill>
                <a:latin typeface="+mn-lt"/>
                <a:cs typeface="Times New Roman" pitchFamily="18" charset="0"/>
              </a:rPr>
              <a:t>2.0 W</a:t>
            </a:r>
            <a:r>
              <a:rPr lang="en-US" sz="100" dirty="0" smtClean="0">
                <a:solidFill>
                  <a:schemeClr val="tx1"/>
                </a:solidFill>
                <a:latin typeface="+mn-lt"/>
                <a:cs typeface="Times New Roman" pitchFamily="18" charset="0"/>
              </a:rPr>
              <a:t> </a:t>
            </a:r>
            <a:r>
              <a:rPr lang="en-US" sz="2000" dirty="0" smtClean="0">
                <a:solidFill>
                  <a:schemeClr val="tx1"/>
                </a:solidFill>
                <a:latin typeface="+mn-lt"/>
                <a:cs typeface="Times New Roman" pitchFamily="18" charset="0"/>
              </a:rPr>
              <a:t>C</a:t>
            </a:r>
            <a:r>
              <a:rPr lang="en-US" sz="100" dirty="0" smtClean="0">
                <a:solidFill>
                  <a:schemeClr val="tx1"/>
                </a:solidFill>
                <a:latin typeface="+mn-lt"/>
                <a:cs typeface="Times New Roman" pitchFamily="18" charset="0"/>
              </a:rPr>
              <a:t> </a:t>
            </a:r>
            <a:r>
              <a:rPr lang="en-US" sz="2000" dirty="0" smtClean="0">
                <a:solidFill>
                  <a:schemeClr val="tx1"/>
                </a:solidFill>
                <a:latin typeface="+mn-lt"/>
                <a:cs typeface="Times New Roman" pitchFamily="18" charset="0"/>
              </a:rPr>
              <a:t>A</a:t>
            </a:r>
            <a:r>
              <a:rPr lang="en-US" sz="100" dirty="0" smtClean="0">
                <a:solidFill>
                  <a:schemeClr val="tx1"/>
                </a:solidFill>
                <a:latin typeface="+mn-lt"/>
                <a:cs typeface="Times New Roman" pitchFamily="18" charset="0"/>
              </a:rPr>
              <a:t> </a:t>
            </a:r>
            <a:r>
              <a:rPr lang="en-US" sz="2000" dirty="0" smtClean="0">
                <a:solidFill>
                  <a:schemeClr val="tx1"/>
                </a:solidFill>
                <a:latin typeface="+mn-lt"/>
                <a:cs typeface="Times New Roman" pitchFamily="18" charset="0"/>
              </a:rPr>
              <a:t>G 2.0 </a:t>
            </a:r>
            <a:r>
              <a:rPr lang="en-US" sz="2000" dirty="0" smtClean="0">
                <a:solidFill>
                  <a:schemeClr val="tx1">
                    <a:lumMod val="75000"/>
                    <a:lumOff val="25000"/>
                  </a:schemeClr>
                </a:solidFill>
                <a:latin typeface="+mn-lt"/>
                <a:hlinkClick r:id="rId3" tooltip="http://www.w3.org/TR/WCAG20/Overview"/>
              </a:rPr>
              <a:t>http</a:t>
            </a:r>
            <a:r>
              <a:rPr lang="en-US" sz="2000" dirty="0">
                <a:solidFill>
                  <a:schemeClr val="tx1">
                    <a:lumMod val="75000"/>
                    <a:lumOff val="25000"/>
                  </a:schemeClr>
                </a:solidFill>
                <a:latin typeface="+mn-lt"/>
                <a:hlinkClick r:id="rId3" tooltip="http://www.w3.org/TR/WCAG20/Overview"/>
              </a:rPr>
              <a:t>://</a:t>
            </a:r>
            <a:r>
              <a:rPr lang="en-US" sz="2000" dirty="0" smtClean="0">
                <a:solidFill>
                  <a:schemeClr val="tx1">
                    <a:lumMod val="75000"/>
                    <a:lumOff val="25000"/>
                  </a:schemeClr>
                </a:solidFill>
                <a:latin typeface="+mn-lt"/>
                <a:hlinkClick r:id="rId3" tooltip="http://www.w3.org/TR/WCAG20/Overview"/>
              </a:rPr>
              <a:t>www.w3.org/TR/WCAG20/Overview</a:t>
            </a:r>
            <a:r>
              <a:rPr lang="en-US" sz="2000" dirty="0" smtClean="0">
                <a:solidFill>
                  <a:schemeClr val="tx1">
                    <a:lumMod val="75000"/>
                    <a:lumOff val="25000"/>
                  </a:schemeClr>
                </a:solidFill>
                <a:latin typeface="+mn-lt"/>
              </a:rPr>
              <a:t> </a:t>
            </a:r>
            <a:r>
              <a:rPr lang="en-US" sz="2000" dirty="0" smtClean="0">
                <a:solidFill>
                  <a:schemeClr val="tx1">
                    <a:lumMod val="75000"/>
                    <a:lumOff val="25000"/>
                  </a:schemeClr>
                </a:solidFill>
                <a:latin typeface="+mn-lt"/>
                <a:hlinkClick r:id="rId4" tooltip="http://www.w3.org/WAI/WCAG20/quickref"/>
              </a:rPr>
              <a:t>http</a:t>
            </a:r>
            <a:r>
              <a:rPr lang="en-US" sz="2000" dirty="0">
                <a:solidFill>
                  <a:schemeClr val="tx1">
                    <a:lumMod val="75000"/>
                    <a:lumOff val="25000"/>
                  </a:schemeClr>
                </a:solidFill>
                <a:latin typeface="+mn-lt"/>
                <a:hlinkClick r:id="rId4" tooltip="http://www.w3.org/WAI/WCAG20/quickref"/>
              </a:rPr>
              <a:t>://</a:t>
            </a:r>
            <a:r>
              <a:rPr lang="en-US" sz="2000" dirty="0" smtClean="0">
                <a:solidFill>
                  <a:schemeClr val="tx1">
                    <a:lumMod val="75000"/>
                    <a:lumOff val="25000"/>
                  </a:schemeClr>
                </a:solidFill>
                <a:latin typeface="+mn-lt"/>
                <a:hlinkClick r:id="rId4" tooltip="http://www.w3.org/WAI/WCAG20/quickref"/>
              </a:rPr>
              <a:t>www.w3.org/WAI/WCAG20/quickref</a:t>
            </a:r>
            <a:endParaRPr lang="en-US" sz="2000" dirty="0" smtClean="0">
              <a:solidFill>
                <a:schemeClr val="tx1">
                  <a:lumMod val="75000"/>
                  <a:lumOff val="25000"/>
                </a:schemeClr>
              </a:solidFill>
              <a:latin typeface="+mn-lt"/>
            </a:endParaRPr>
          </a:p>
          <a:p>
            <a:pPr marL="0" lvl="1" indent="0" fontAlgn="auto">
              <a:spcAft>
                <a:spcPts val="0"/>
              </a:spcAft>
              <a:buFont typeface="Calibri" panose="020F0502020204030204" pitchFamily="34" charset="0"/>
              <a:buNone/>
              <a:defRPr/>
            </a:pPr>
            <a:r>
              <a:rPr lang="en-US" sz="2000" dirty="0" smtClean="0">
                <a:solidFill>
                  <a:schemeClr val="tx1"/>
                </a:solidFill>
                <a:latin typeface="+mn-lt"/>
              </a:rPr>
              <a:t>Based on Four Principles (P</a:t>
            </a:r>
            <a:r>
              <a:rPr lang="en-US" sz="100" dirty="0" smtClean="0">
                <a:solidFill>
                  <a:schemeClr val="tx1"/>
                </a:solidFill>
                <a:latin typeface="+mn-lt"/>
              </a:rPr>
              <a:t> </a:t>
            </a:r>
            <a:r>
              <a:rPr lang="en-US" sz="2000" dirty="0" smtClean="0">
                <a:solidFill>
                  <a:schemeClr val="tx1"/>
                </a:solidFill>
                <a:latin typeface="+mn-lt"/>
              </a:rPr>
              <a:t>O</a:t>
            </a:r>
            <a:r>
              <a:rPr lang="en-US" sz="100" dirty="0" smtClean="0">
                <a:solidFill>
                  <a:schemeClr val="tx1"/>
                </a:solidFill>
                <a:latin typeface="+mn-lt"/>
              </a:rPr>
              <a:t> </a:t>
            </a:r>
            <a:r>
              <a:rPr lang="en-US" sz="2000" dirty="0" smtClean="0">
                <a:solidFill>
                  <a:schemeClr val="tx1"/>
                </a:solidFill>
                <a:latin typeface="+mn-lt"/>
              </a:rPr>
              <a:t>U</a:t>
            </a:r>
            <a:r>
              <a:rPr lang="en-US" sz="100" dirty="0" smtClean="0">
                <a:solidFill>
                  <a:schemeClr val="tx1"/>
                </a:solidFill>
                <a:latin typeface="+mn-lt"/>
              </a:rPr>
              <a:t> </a:t>
            </a:r>
            <a:r>
              <a:rPr lang="en-US" sz="2000" dirty="0" smtClean="0">
                <a:solidFill>
                  <a:schemeClr val="tx1"/>
                </a:solidFill>
                <a:latin typeface="+mn-lt"/>
              </a:rPr>
              <a:t>R)</a:t>
            </a:r>
          </a:p>
          <a:p>
            <a:pPr marL="0" lvl="1" indent="0" fontAlgn="auto">
              <a:spcAft>
                <a:spcPts val="0"/>
              </a:spcAft>
              <a:buNone/>
              <a:defRPr/>
            </a:pPr>
            <a:r>
              <a:rPr lang="en-US" sz="2000" dirty="0" smtClean="0">
                <a:solidFill>
                  <a:schemeClr val="tx2"/>
                </a:solidFill>
                <a:latin typeface="+mn-lt"/>
              </a:rPr>
              <a:t>1. </a:t>
            </a:r>
            <a:r>
              <a:rPr lang="en-US" sz="2000" b="1" dirty="0" smtClean="0">
                <a:solidFill>
                  <a:schemeClr val="tx1"/>
                </a:solidFill>
                <a:latin typeface="+mn-lt"/>
              </a:rPr>
              <a:t>P</a:t>
            </a:r>
            <a:r>
              <a:rPr lang="en-US" sz="2000" dirty="0" smtClean="0">
                <a:solidFill>
                  <a:schemeClr val="tx1"/>
                </a:solidFill>
                <a:latin typeface="+mn-lt"/>
              </a:rPr>
              <a:t>erceivable</a:t>
            </a:r>
            <a:endParaRPr lang="en-US" sz="2000" dirty="0">
              <a:solidFill>
                <a:schemeClr val="tx1"/>
              </a:solidFill>
              <a:latin typeface="+mn-lt"/>
            </a:endParaRPr>
          </a:p>
          <a:p>
            <a:pPr marL="0" lvl="1" indent="620713" fontAlgn="auto">
              <a:spcAft>
                <a:spcPts val="0"/>
              </a:spcAft>
              <a:buNone/>
              <a:defRPr/>
            </a:pPr>
            <a:r>
              <a:rPr lang="en-US" sz="2000" dirty="0" smtClean="0">
                <a:solidFill>
                  <a:schemeClr val="tx1"/>
                </a:solidFill>
                <a:latin typeface="+mn-lt"/>
              </a:rPr>
              <a:t>Content </a:t>
            </a:r>
            <a:r>
              <a:rPr lang="en-US" sz="2000" dirty="0">
                <a:solidFill>
                  <a:schemeClr val="tx1"/>
                </a:solidFill>
                <a:latin typeface="+mn-lt"/>
              </a:rPr>
              <a:t>must be </a:t>
            </a:r>
            <a:r>
              <a:rPr lang="en-US" sz="2000" b="1" dirty="0">
                <a:solidFill>
                  <a:schemeClr val="tx1"/>
                </a:solidFill>
                <a:latin typeface="+mn-lt"/>
              </a:rPr>
              <a:t>P</a:t>
            </a:r>
            <a:r>
              <a:rPr lang="en-US" sz="2000" dirty="0">
                <a:solidFill>
                  <a:schemeClr val="tx1"/>
                </a:solidFill>
                <a:latin typeface="+mn-lt"/>
              </a:rPr>
              <a:t>erceivable</a:t>
            </a:r>
          </a:p>
          <a:p>
            <a:pPr marL="0" lvl="1" indent="0" fontAlgn="auto">
              <a:spcAft>
                <a:spcPts val="0"/>
              </a:spcAft>
              <a:buNone/>
              <a:defRPr/>
            </a:pPr>
            <a:r>
              <a:rPr lang="en-US" sz="2000" dirty="0" smtClean="0">
                <a:solidFill>
                  <a:schemeClr val="tx2"/>
                </a:solidFill>
                <a:latin typeface="+mn-lt"/>
              </a:rPr>
              <a:t>2. </a:t>
            </a:r>
            <a:r>
              <a:rPr lang="en-US" sz="2000" b="1" dirty="0" smtClean="0">
                <a:solidFill>
                  <a:schemeClr val="tx1"/>
                </a:solidFill>
                <a:latin typeface="+mn-lt"/>
              </a:rPr>
              <a:t>O</a:t>
            </a:r>
            <a:r>
              <a:rPr lang="en-US" sz="2000" dirty="0" smtClean="0">
                <a:solidFill>
                  <a:schemeClr val="tx1"/>
                </a:solidFill>
                <a:latin typeface="+mn-lt"/>
              </a:rPr>
              <a:t>perable</a:t>
            </a:r>
          </a:p>
          <a:p>
            <a:pPr marL="0" lvl="1" indent="620713" fontAlgn="auto">
              <a:spcAft>
                <a:spcPts val="0"/>
              </a:spcAft>
              <a:buNone/>
              <a:defRPr/>
            </a:pPr>
            <a:r>
              <a:rPr lang="en-US" sz="2000" dirty="0" smtClean="0">
                <a:solidFill>
                  <a:schemeClr val="tx1"/>
                </a:solidFill>
                <a:latin typeface="+mn-lt"/>
              </a:rPr>
              <a:t>Interface </a:t>
            </a:r>
            <a:r>
              <a:rPr lang="en-US" sz="2000" dirty="0">
                <a:solidFill>
                  <a:schemeClr val="tx1"/>
                </a:solidFill>
                <a:latin typeface="+mn-lt"/>
              </a:rPr>
              <a:t>components in the content must be </a:t>
            </a:r>
            <a:r>
              <a:rPr lang="en-US" sz="2000" b="1" dirty="0">
                <a:solidFill>
                  <a:schemeClr val="tx1"/>
                </a:solidFill>
                <a:latin typeface="+mn-lt"/>
              </a:rPr>
              <a:t>O</a:t>
            </a:r>
            <a:r>
              <a:rPr lang="en-US" sz="2000" dirty="0">
                <a:solidFill>
                  <a:schemeClr val="tx1"/>
                </a:solidFill>
                <a:latin typeface="+mn-lt"/>
              </a:rPr>
              <a:t>perable</a:t>
            </a:r>
          </a:p>
          <a:p>
            <a:pPr marL="0" lvl="1" indent="0" fontAlgn="auto">
              <a:spcAft>
                <a:spcPts val="0"/>
              </a:spcAft>
              <a:buNone/>
              <a:defRPr/>
            </a:pPr>
            <a:r>
              <a:rPr lang="en-US" sz="2000" dirty="0" smtClean="0">
                <a:solidFill>
                  <a:schemeClr val="tx2"/>
                </a:solidFill>
                <a:latin typeface="+mn-lt"/>
              </a:rPr>
              <a:t>3. </a:t>
            </a:r>
            <a:r>
              <a:rPr lang="en-US" sz="2000" b="1" dirty="0" smtClean="0">
                <a:solidFill>
                  <a:schemeClr val="tx1"/>
                </a:solidFill>
                <a:latin typeface="+mn-lt"/>
              </a:rPr>
              <a:t>U</a:t>
            </a:r>
            <a:r>
              <a:rPr lang="en-US" sz="2000" dirty="0" smtClean="0">
                <a:solidFill>
                  <a:schemeClr val="tx1"/>
                </a:solidFill>
                <a:latin typeface="+mn-lt"/>
              </a:rPr>
              <a:t>nderstandable</a:t>
            </a:r>
          </a:p>
          <a:p>
            <a:pPr marL="0" lvl="1" indent="620713" fontAlgn="auto">
              <a:spcAft>
                <a:spcPts val="0"/>
              </a:spcAft>
              <a:buNone/>
              <a:defRPr/>
            </a:pPr>
            <a:r>
              <a:rPr lang="en-US" sz="2000" dirty="0" smtClean="0">
                <a:solidFill>
                  <a:schemeClr val="tx1"/>
                </a:solidFill>
                <a:latin typeface="+mn-lt"/>
              </a:rPr>
              <a:t>Content </a:t>
            </a:r>
            <a:r>
              <a:rPr lang="en-US" sz="2000" dirty="0">
                <a:solidFill>
                  <a:schemeClr val="tx1"/>
                </a:solidFill>
                <a:latin typeface="+mn-lt"/>
              </a:rPr>
              <a:t>and controls must be </a:t>
            </a:r>
            <a:r>
              <a:rPr lang="en-US" sz="2000" b="1" dirty="0">
                <a:solidFill>
                  <a:schemeClr val="tx1"/>
                </a:solidFill>
                <a:latin typeface="+mn-lt"/>
              </a:rPr>
              <a:t>U</a:t>
            </a:r>
            <a:r>
              <a:rPr lang="en-US" sz="2000" dirty="0">
                <a:solidFill>
                  <a:schemeClr val="tx1"/>
                </a:solidFill>
                <a:latin typeface="+mn-lt"/>
              </a:rPr>
              <a:t>nderstandable</a:t>
            </a:r>
          </a:p>
          <a:p>
            <a:pPr marL="0" lvl="1" indent="0" fontAlgn="auto">
              <a:spcAft>
                <a:spcPts val="0"/>
              </a:spcAft>
              <a:buNone/>
              <a:defRPr/>
            </a:pPr>
            <a:r>
              <a:rPr lang="en-US" sz="2000" dirty="0" smtClean="0">
                <a:solidFill>
                  <a:schemeClr val="tx2"/>
                </a:solidFill>
                <a:latin typeface="+mn-lt"/>
              </a:rPr>
              <a:t>4. </a:t>
            </a:r>
            <a:r>
              <a:rPr lang="en-US" sz="2000" b="1" dirty="0" smtClean="0">
                <a:solidFill>
                  <a:schemeClr val="tx1"/>
                </a:solidFill>
                <a:latin typeface="+mn-lt"/>
              </a:rPr>
              <a:t>R</a:t>
            </a:r>
            <a:r>
              <a:rPr lang="en-US" sz="2000" dirty="0" smtClean="0">
                <a:solidFill>
                  <a:schemeClr val="tx1"/>
                </a:solidFill>
                <a:latin typeface="+mn-lt"/>
              </a:rPr>
              <a:t>obust.</a:t>
            </a:r>
          </a:p>
          <a:p>
            <a:pPr marL="620713" lvl="1" indent="0" fontAlgn="auto">
              <a:spcAft>
                <a:spcPts val="0"/>
              </a:spcAft>
              <a:buNone/>
              <a:defRPr/>
            </a:pPr>
            <a:r>
              <a:rPr lang="en-US" sz="2000" dirty="0" smtClean="0">
                <a:solidFill>
                  <a:schemeClr val="tx1"/>
                </a:solidFill>
                <a:latin typeface="+mn-lt"/>
              </a:rPr>
              <a:t>Content </a:t>
            </a:r>
            <a:r>
              <a:rPr lang="en-US" sz="2000" dirty="0">
                <a:solidFill>
                  <a:schemeClr val="tx1"/>
                </a:solidFill>
                <a:latin typeface="+mn-lt"/>
              </a:rPr>
              <a:t>should be </a:t>
            </a:r>
            <a:r>
              <a:rPr lang="en-US" sz="2000" b="1" dirty="0">
                <a:solidFill>
                  <a:schemeClr val="tx1"/>
                </a:solidFill>
                <a:latin typeface="+mn-lt"/>
              </a:rPr>
              <a:t>R</a:t>
            </a:r>
            <a:r>
              <a:rPr lang="en-US" sz="2000" dirty="0">
                <a:solidFill>
                  <a:schemeClr val="tx1"/>
                </a:solidFill>
                <a:latin typeface="+mn-lt"/>
              </a:rPr>
              <a:t>obust enough to work with current and </a:t>
            </a:r>
            <a:r>
              <a:rPr lang="en-US" sz="2000" dirty="0" smtClean="0">
                <a:solidFill>
                  <a:schemeClr val="tx1"/>
                </a:solidFill>
                <a:latin typeface="+mn-lt"/>
              </a:rPr>
              <a:t>future </a:t>
            </a:r>
            <a:r>
              <a:rPr lang="en-US" sz="2000" dirty="0">
                <a:solidFill>
                  <a:schemeClr val="tx1"/>
                </a:solidFill>
                <a:latin typeface="+mn-lt"/>
              </a:rPr>
              <a:t>user agents, including assistive technologies</a:t>
            </a:r>
            <a:endParaRPr lang="en-IN" sz="2000" dirty="0">
              <a:solidFill>
                <a:schemeClr val="tx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Writing for the Web</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a:spAutoFit/>
          </a:bodyPr>
          <a:lstStyle/>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Avoid long blocks of </a:t>
            </a:r>
            <a:r>
              <a:rPr lang="en-US" altLang="en-US" sz="2400" kern="1200" dirty="0" smtClean="0">
                <a:solidFill>
                  <a:srgbClr val="000000"/>
                </a:solidFill>
                <a:latin typeface="Arial (Body)"/>
                <a:ea typeface="+mn-ea"/>
                <a:cs typeface="Times New Roman" panose="02020603050405020304" pitchFamily="18" charset="0"/>
              </a:rPr>
              <a:t>text</a:t>
            </a:r>
            <a:endParaRPr lang="en-US" altLang="en-US" sz="24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Use bullet </a:t>
            </a:r>
            <a:r>
              <a:rPr lang="en-US" altLang="en-US" sz="2400" kern="1200" dirty="0" smtClean="0">
                <a:solidFill>
                  <a:srgbClr val="000000"/>
                </a:solidFill>
                <a:latin typeface="Arial (Body)"/>
                <a:ea typeface="+mn-ea"/>
                <a:cs typeface="Times New Roman" panose="02020603050405020304" pitchFamily="18" charset="0"/>
              </a:rPr>
              <a:t>points</a:t>
            </a:r>
            <a:endParaRPr lang="en-US" altLang="en-US" sz="24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Use headings and subheadings</a:t>
            </a:r>
          </a:p>
          <a:p>
            <a:pPr marL="0" indent="0" eaLnBrk="1" hangingPunct="1">
              <a:buNone/>
              <a:tabLst/>
              <a:defRPr/>
            </a:pPr>
            <a:r>
              <a:rPr lang="en-US" altLang="en-US" sz="2400" kern="1200" dirty="0">
                <a:solidFill>
                  <a:srgbClr val="000000"/>
                </a:solidFill>
                <a:latin typeface="Arial (Body)"/>
                <a:ea typeface="+mn-ea"/>
                <a:cs typeface="Times New Roman" panose="02020603050405020304" pitchFamily="18" charset="0"/>
              </a:rPr>
              <a:t>Use short </a:t>
            </a:r>
            <a:r>
              <a:rPr lang="en-US" altLang="en-US" sz="2400" kern="1200" dirty="0" smtClean="0">
                <a:solidFill>
                  <a:srgbClr val="000000"/>
                </a:solidFill>
                <a:latin typeface="Arial (Body)"/>
                <a:ea typeface="+mn-ea"/>
                <a:cs typeface="Times New Roman" panose="02020603050405020304" pitchFamily="18" charset="0"/>
              </a:rPr>
              <a:t>paragraph</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181833"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Design “Easy to Read” Text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199" y="1600200"/>
            <a:ext cx="8181833" cy="3362429"/>
          </a:xfrm>
        </p:spPr>
        <p:txBody>
          <a:bodyPr wrap="square">
            <a:spAutoFit/>
          </a:bodyPr>
          <a:lstStyle/>
          <a:p>
            <a:pPr marL="0" indent="0">
              <a:buNone/>
            </a:pPr>
            <a:r>
              <a:rPr lang="en-US" altLang="en-US" sz="2400" dirty="0">
                <a:latin typeface="+mn-lt"/>
                <a:cs typeface="Times New Roman" panose="02020603050405020304" pitchFamily="18" charset="0"/>
              </a:rPr>
              <a:t>Use common fonts:</a:t>
            </a:r>
          </a:p>
          <a:p>
            <a:r>
              <a:rPr lang="en-US" altLang="en-US" sz="2400" dirty="0">
                <a:latin typeface="+mn-lt"/>
                <a:cs typeface="Times New Roman" panose="02020603050405020304" pitchFamily="18" charset="0"/>
              </a:rPr>
              <a:t>Arial, Helvetica, Verdana, Times New </a:t>
            </a:r>
            <a:r>
              <a:rPr lang="en-US" altLang="en-US" sz="2400" dirty="0" smtClean="0">
                <a:latin typeface="+mn-lt"/>
                <a:cs typeface="Times New Roman" panose="02020603050405020304" pitchFamily="18" charset="0"/>
              </a:rPr>
              <a:t>Roman</a:t>
            </a:r>
          </a:p>
          <a:p>
            <a:pPr marL="0" indent="0">
              <a:buNone/>
            </a:pPr>
            <a:r>
              <a:rPr lang="en-US" altLang="en-US" sz="2400" dirty="0">
                <a:latin typeface="+mn-lt"/>
                <a:cs typeface="Times New Roman" panose="02020603050405020304" pitchFamily="18" charset="0"/>
              </a:rPr>
              <a:t>Use appropriate text size</a:t>
            </a:r>
            <a:r>
              <a:rPr lang="en-US" altLang="en-US" sz="2400" dirty="0" smtClean="0">
                <a:latin typeface="+mn-lt"/>
                <a:cs typeface="Times New Roman" panose="02020603050405020304" pitchFamily="18" charset="0"/>
              </a:rPr>
              <a:t>:</a:t>
            </a:r>
          </a:p>
          <a:p>
            <a:r>
              <a:rPr lang="en-US" altLang="en-US" sz="2400" dirty="0">
                <a:latin typeface="+mn-lt"/>
                <a:cs typeface="Times New Roman" panose="02020603050405020304" pitchFamily="18" charset="0"/>
              </a:rPr>
              <a:t>medium, 1em, 100%</a:t>
            </a:r>
          </a:p>
          <a:p>
            <a:pPr marL="0" indent="0">
              <a:buNone/>
            </a:pPr>
            <a:r>
              <a:rPr lang="en-US" altLang="en-US" sz="2400" dirty="0">
                <a:latin typeface="+mn-lt"/>
                <a:cs typeface="Times New Roman" panose="02020603050405020304" pitchFamily="18" charset="0"/>
              </a:rPr>
              <a:t>Use strong contrast between text &amp; </a:t>
            </a:r>
            <a:r>
              <a:rPr lang="en-US" altLang="en-US" sz="2400" dirty="0" smtClean="0">
                <a:latin typeface="+mn-lt"/>
                <a:cs typeface="Times New Roman" panose="02020603050405020304" pitchFamily="18" charset="0"/>
              </a:rPr>
              <a:t>background</a:t>
            </a:r>
          </a:p>
          <a:p>
            <a:pPr marL="0" indent="0">
              <a:buNone/>
            </a:pPr>
            <a:r>
              <a:rPr lang="en-US" altLang="en-US" sz="2400" dirty="0">
                <a:latin typeface="+mn-lt"/>
                <a:cs typeface="Times New Roman" panose="02020603050405020304" pitchFamily="18" charset="0"/>
              </a:rPr>
              <a:t>Use columns instead of wide areas of horizontal </a:t>
            </a:r>
            <a:r>
              <a:rPr lang="en-US" altLang="en-US" sz="2400" dirty="0" smtClean="0">
                <a:latin typeface="+mn-lt"/>
                <a:cs typeface="Times New Roman" panose="02020603050405020304" pitchFamily="18" charset="0"/>
              </a:rPr>
              <a:t>text</a:t>
            </a:r>
            <a:endParaRPr lang="en-US" altLang="en-US" sz="2400" dirty="0">
              <a:latin typeface="+mn-lt"/>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More Text Design Considerations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008212"/>
          </a:xfrm>
        </p:spPr>
        <p:txBody>
          <a:bodyPr>
            <a:spAutoFit/>
          </a:bodyPr>
          <a:lstStyle/>
          <a:p>
            <a:pPr marL="255651" indent="-255651" eaLnBrk="1" hangingPunct="1">
              <a:tabLst/>
              <a:defRPr/>
            </a:pPr>
            <a:r>
              <a:rPr lang="en-US" altLang="en-US" sz="2400" kern="1200" dirty="0" smtClean="0">
                <a:solidFill>
                  <a:srgbClr val="000000"/>
                </a:solidFill>
                <a:latin typeface="Arial (Body)"/>
                <a:ea typeface="+mn-ea"/>
                <a:cs typeface="Times New Roman" panose="02020603050405020304" pitchFamily="18" charset="0"/>
              </a:rPr>
              <a:t>Carefully </a:t>
            </a:r>
            <a:r>
              <a:rPr lang="en-US" altLang="en-US" sz="2400" kern="1200" dirty="0">
                <a:solidFill>
                  <a:srgbClr val="000000"/>
                </a:solidFill>
                <a:latin typeface="Arial (Body)"/>
                <a:ea typeface="+mn-ea"/>
                <a:cs typeface="Times New Roman" panose="02020603050405020304" pitchFamily="18" charset="0"/>
              </a:rPr>
              <a:t>choose text in </a:t>
            </a:r>
            <a:r>
              <a:rPr lang="en-US" altLang="en-US" sz="2400" kern="1200" dirty="0" smtClean="0">
                <a:solidFill>
                  <a:srgbClr val="000000"/>
                </a:solidFill>
                <a:latin typeface="Arial (Body)"/>
                <a:ea typeface="+mn-ea"/>
                <a:cs typeface="Times New Roman" panose="02020603050405020304" pitchFamily="18" charset="0"/>
              </a:rPr>
              <a:t>hyperlinks</a:t>
            </a:r>
          </a:p>
          <a:p>
            <a:pPr marL="741553" lvl="1" indent="-284353"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Avoid “click here”</a:t>
            </a:r>
          </a:p>
          <a:p>
            <a:pPr marL="741553" lvl="1" indent="-284353"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Times New Roman" panose="02020603050405020304" pitchFamily="18" charset="0"/>
              </a:rPr>
              <a:t>Hyperlink </a:t>
            </a:r>
            <a:r>
              <a:rPr lang="en-US" altLang="en-US" sz="2400" kern="1200" dirty="0">
                <a:solidFill>
                  <a:srgbClr val="000000"/>
                </a:solidFill>
                <a:latin typeface="Arial (Body)"/>
                <a:ea typeface="+mn-ea"/>
                <a:cs typeface="Times New Roman" panose="02020603050405020304" pitchFamily="18" charset="0"/>
              </a:rPr>
              <a:t>key words or phrases, not entire </a:t>
            </a:r>
            <a:r>
              <a:rPr lang="en-US" altLang="en-US" sz="2400" kern="1200" dirty="0" smtClean="0">
                <a:solidFill>
                  <a:srgbClr val="000000"/>
                </a:solidFill>
                <a:latin typeface="Arial (Body)"/>
                <a:ea typeface="+mn-ea"/>
                <a:cs typeface="Times New Roman" panose="02020603050405020304" pitchFamily="18" charset="0"/>
              </a:rPr>
              <a:t>sentences</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tabLst/>
              <a:defRPr/>
            </a:pPr>
            <a:r>
              <a:rPr lang="en-US" altLang="en-US" sz="2400" kern="1200" dirty="0" smtClean="0">
                <a:solidFill>
                  <a:srgbClr val="000000"/>
                </a:solidFill>
                <a:latin typeface="Arial (Body)"/>
                <a:ea typeface="+mn-ea"/>
                <a:cs typeface="Times New Roman" panose="02020603050405020304" pitchFamily="18" charset="0"/>
              </a:rPr>
              <a:t>Chek yur </a:t>
            </a:r>
            <a:r>
              <a:rPr lang="en-US" altLang="en-US" sz="2400" kern="1200" dirty="0">
                <a:solidFill>
                  <a:srgbClr val="000000"/>
                </a:solidFill>
                <a:latin typeface="Arial (Body)"/>
                <a:ea typeface="+mn-ea"/>
                <a:cs typeface="Times New Roman" panose="02020603050405020304" pitchFamily="18" charset="0"/>
              </a:rPr>
              <a:t>spellin (Check your </a:t>
            </a:r>
            <a:r>
              <a:rPr lang="en-US" altLang="en-US" sz="2400" kern="1200" dirty="0" smtClean="0">
                <a:solidFill>
                  <a:srgbClr val="000000"/>
                </a:solidFill>
                <a:latin typeface="Arial (Body)"/>
                <a:ea typeface="+mn-ea"/>
                <a:cs typeface="Times New Roman" panose="02020603050405020304" pitchFamily="18" charset="0"/>
              </a:rPr>
              <a:t>spelling)</a:t>
            </a:r>
            <a:endParaRPr lang="en-US" altLang="en-US" sz="2400" kern="1200" dirty="0">
              <a:solidFill>
                <a:srgbClr val="000000"/>
              </a:solidFill>
              <a:latin typeface="Arial (Body)"/>
              <a:ea typeface="+mn-ea"/>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12845"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Color Theory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199" y="1600200"/>
            <a:ext cx="4742597" cy="3731761"/>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Color Theory:</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the study of color and its use in design</a:t>
            </a:r>
          </a:p>
          <a:p>
            <a:pPr marL="0" indent="0" eaLnBrk="1" hangingPunct="1">
              <a:buNone/>
              <a:defRPr/>
            </a:pPr>
            <a:r>
              <a:rPr lang="en-US" altLang="en-US" sz="2400" kern="1200" dirty="0">
                <a:solidFill>
                  <a:srgbClr val="000000"/>
                </a:solidFill>
                <a:latin typeface="Arial (Body)"/>
                <a:ea typeface="+mn-ea"/>
                <a:cs typeface="+mn-cs"/>
              </a:rPr>
              <a:t>Color Wheel</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Primary Colors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Secondary Colors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Tertiary </a:t>
            </a:r>
            <a:r>
              <a:rPr lang="en-US" altLang="en-US" sz="2400" kern="1200" dirty="0" smtClean="0">
                <a:solidFill>
                  <a:srgbClr val="000000"/>
                </a:solidFill>
                <a:latin typeface="Arial (Body)"/>
                <a:ea typeface="+mn-ea"/>
                <a:cs typeface="+mn-cs"/>
              </a:rPr>
              <a:t>Colors</a:t>
            </a:r>
            <a:endParaRPr lang="en-US" altLang="en-US" sz="2400" kern="1200" dirty="0">
              <a:solidFill>
                <a:srgbClr val="000000"/>
              </a:solidFill>
              <a:latin typeface="Arial (Body)"/>
              <a:ea typeface="+mn-ea"/>
              <a:cs typeface="+mn-cs"/>
            </a:endParaRPr>
          </a:p>
        </p:txBody>
      </p:sp>
      <p:pic>
        <p:nvPicPr>
          <p:cNvPr id="4" name="Picture 3" descr="A color wheel with 12 colors. Thinking of a clock. yellow is at the 12 o clock position, orange is at the 1 o clock position, yellow orange at the 2 o clock position, red orange at the 3 o clock position, red at the four o clock position, red violet at the 5 o clock position, Violet at the 6 o clock position, blue violet at the 7 o clock position, blue at the 8 o clock position, blue green at the 9 o clock position, green at the 10 o clock position, yellow green at the 11 o clock posi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919" y="1903148"/>
            <a:ext cx="3190150" cy="31258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007"/>
            <a:ext cx="8400197"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Color Schemes Based on the Color Wheel </a:t>
            </a:r>
            <a:r>
              <a:rPr lang="en-US" sz="2000" kern="1200" spc="-50" dirty="0" smtClean="0">
                <a:solidFill>
                  <a:srgbClr val="007FA3"/>
                </a:solidFill>
                <a:latin typeface="Times New Roman" panose="02020603050405020304" pitchFamily="18" charset="0"/>
                <a:ea typeface="+mj-ea"/>
                <a:cs typeface="+mj-cs"/>
                <a:sym typeface="Times New Roman"/>
              </a:rPr>
              <a:t>(1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idx="1"/>
          </p:nvPr>
        </p:nvSpPr>
        <p:spPr>
          <a:xfrm>
            <a:off x="457200" y="1600200"/>
            <a:ext cx="5707064" cy="1070429"/>
          </a:xfrm>
        </p:spPr>
        <p:txBody>
          <a:bodyPr/>
          <a:lstStyle/>
          <a:p>
            <a:pPr marL="0" indent="0" fontAlgn="auto">
              <a:buNone/>
              <a:defRPr/>
            </a:pPr>
            <a:r>
              <a:rPr lang="en-US" altLang="en-US" sz="2200" b="1" dirty="0">
                <a:solidFill>
                  <a:schemeClr val="tx1"/>
                </a:solidFill>
                <a:latin typeface="+mn-lt"/>
              </a:rPr>
              <a:t>Monochromatic</a:t>
            </a:r>
            <a:r>
              <a:rPr lang="en-US" altLang="en-US" sz="2200" dirty="0">
                <a:solidFill>
                  <a:schemeClr val="tx1"/>
                </a:solidFill>
                <a:latin typeface="+mn-lt"/>
              </a:rPr>
              <a:t> – shades, tints, or tones </a:t>
            </a:r>
            <a:r>
              <a:rPr lang="en-US" altLang="en-US" sz="2200" dirty="0" smtClean="0">
                <a:solidFill>
                  <a:schemeClr val="tx1"/>
                </a:solidFill>
                <a:latin typeface="+mn-lt"/>
              </a:rPr>
              <a:t>of </a:t>
            </a:r>
            <a:r>
              <a:rPr lang="en-US" altLang="en-US" sz="2200" dirty="0">
                <a:solidFill>
                  <a:schemeClr val="tx1"/>
                </a:solidFill>
                <a:latin typeface="+mn-lt"/>
              </a:rPr>
              <a:t>the same </a:t>
            </a:r>
            <a:r>
              <a:rPr lang="en-US" altLang="en-US" sz="2200" dirty="0" smtClean="0">
                <a:solidFill>
                  <a:schemeClr val="tx1"/>
                </a:solidFill>
                <a:latin typeface="+mn-lt"/>
              </a:rPr>
              <a:t>color </a:t>
            </a:r>
            <a:r>
              <a:rPr lang="en-US" altLang="en-US" sz="2200" dirty="0" smtClean="0">
                <a:solidFill>
                  <a:schemeClr val="tx1">
                    <a:lumMod val="75000"/>
                    <a:lumOff val="25000"/>
                  </a:schemeClr>
                </a:solidFill>
                <a:latin typeface="+mn-lt"/>
                <a:hlinkClick r:id="rId2"/>
              </a:rPr>
              <a:t>http</a:t>
            </a:r>
            <a:r>
              <a:rPr lang="en-US" altLang="en-US" sz="2200" dirty="0">
                <a:solidFill>
                  <a:schemeClr val="tx1">
                    <a:lumMod val="75000"/>
                    <a:lumOff val="25000"/>
                  </a:schemeClr>
                </a:solidFill>
                <a:latin typeface="+mn-lt"/>
                <a:hlinkClick r:id="rId2"/>
              </a:rPr>
              <a:t>://</a:t>
            </a:r>
            <a:r>
              <a:rPr lang="en-US" altLang="en-US" sz="2200" dirty="0" smtClean="0">
                <a:solidFill>
                  <a:schemeClr val="tx1">
                    <a:lumMod val="75000"/>
                    <a:lumOff val="25000"/>
                  </a:schemeClr>
                </a:solidFill>
                <a:latin typeface="+mn-lt"/>
                <a:hlinkClick r:id="rId2" tooltip="http://meyerweb.com/eric/tools/color-blend"/>
              </a:rPr>
              <a:t>meyerweb.com/eric/tools/color-blend</a:t>
            </a:r>
            <a:endParaRPr lang="en-US" altLang="en-US" sz="2200" dirty="0">
              <a:solidFill>
                <a:schemeClr val="tx1">
                  <a:lumMod val="75000"/>
                  <a:lumOff val="25000"/>
                </a:schemeClr>
              </a:solidFill>
              <a:latin typeface="+mn-lt"/>
            </a:endParaRPr>
          </a:p>
        </p:txBody>
      </p:sp>
      <p:pic>
        <p:nvPicPr>
          <p:cNvPr id="36867" name="Picture 2" descr="A blue monochromatic color scheme. Three swatches are shown. At the left is the swatch for a shade of blue. To the right of it is a tint of blue. To the right of it is a tone of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708" y="1737203"/>
            <a:ext cx="2351559" cy="81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3"/>
          </p:nvPr>
        </p:nvSpPr>
        <p:spPr>
          <a:xfrm>
            <a:off x="473720" y="3338086"/>
            <a:ext cx="5361023" cy="919336"/>
          </a:xfrm>
        </p:spPr>
        <p:txBody>
          <a:bodyPr/>
          <a:lstStyle/>
          <a:p>
            <a:pPr marL="0" indent="0" fontAlgn="auto">
              <a:buNone/>
              <a:defRPr/>
            </a:pPr>
            <a:r>
              <a:rPr lang="en-US" altLang="en-US" sz="2200" b="1" dirty="0" smtClean="0">
                <a:solidFill>
                  <a:schemeClr val="tx1"/>
                </a:solidFill>
                <a:latin typeface="+mn-lt"/>
              </a:rPr>
              <a:t>Analogous</a:t>
            </a:r>
            <a:r>
              <a:rPr lang="en-US" altLang="en-US" sz="2200" dirty="0" smtClean="0">
                <a:solidFill>
                  <a:schemeClr val="tx1"/>
                </a:solidFill>
                <a:latin typeface="+mn-lt"/>
              </a:rPr>
              <a:t> – a main color and two colors adjacent to it on the color wheel</a:t>
            </a:r>
            <a:endParaRPr lang="en-US" altLang="en-US" sz="2200" dirty="0">
              <a:solidFill>
                <a:schemeClr val="tx1"/>
              </a:solidFill>
              <a:latin typeface="+mn-lt"/>
            </a:endParaRPr>
          </a:p>
        </p:txBody>
      </p:sp>
      <p:pic>
        <p:nvPicPr>
          <p:cNvPr id="36868" name="Picture 3" descr="An analogous color scheme based on orange. Three swatches are shown, orange, red orange, and yellow 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298" y="3390356"/>
            <a:ext cx="2353452" cy="78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4"/>
          </p:nvPr>
        </p:nvSpPr>
        <p:spPr>
          <a:xfrm>
            <a:off x="473720" y="4726537"/>
            <a:ext cx="5361023" cy="919336"/>
          </a:xfrm>
        </p:spPr>
        <p:txBody>
          <a:bodyPr/>
          <a:lstStyle/>
          <a:p>
            <a:pPr marL="0" indent="0"/>
            <a:r>
              <a:rPr lang="en-US" altLang="en-US" sz="2200" b="1" dirty="0">
                <a:solidFill>
                  <a:schemeClr val="tx1"/>
                </a:solidFill>
                <a:latin typeface="+mn-lt"/>
              </a:rPr>
              <a:t>Complementary</a:t>
            </a:r>
            <a:r>
              <a:rPr lang="en-US" altLang="en-US" sz="2200" dirty="0">
                <a:solidFill>
                  <a:schemeClr val="tx1"/>
                </a:solidFill>
                <a:latin typeface="+mn-lt"/>
              </a:rPr>
              <a:t> – two colors that are opposite each other on the color </a:t>
            </a:r>
            <a:r>
              <a:rPr lang="en-US" altLang="en-US" sz="2200" dirty="0" smtClean="0">
                <a:solidFill>
                  <a:schemeClr val="tx1"/>
                </a:solidFill>
                <a:latin typeface="+mn-lt"/>
              </a:rPr>
              <a:t>wheel</a:t>
            </a:r>
            <a:endParaRPr lang="en-US" altLang="en-US" sz="2200" dirty="0">
              <a:solidFill>
                <a:schemeClr val="tx1"/>
              </a:solidFill>
              <a:latin typeface="+mn-lt"/>
            </a:endParaRPr>
          </a:p>
        </p:txBody>
      </p:sp>
      <p:pic>
        <p:nvPicPr>
          <p:cNvPr id="36869" name="Picture 4" descr="A complementary color scheme based on yellow. Two swatches are shown, yellow and viol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4339" y="4660022"/>
            <a:ext cx="1570049" cy="78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007"/>
            <a:ext cx="8413845"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Color Schemes Based on the Color Wheel </a:t>
            </a:r>
            <a:r>
              <a:rPr lang="en-US" sz="2000" kern="1200" spc="-50" dirty="0" smtClean="0">
                <a:solidFill>
                  <a:srgbClr val="007FA3"/>
                </a:solidFill>
                <a:latin typeface="Times New Roman" panose="02020603050405020304" pitchFamily="18" charset="0"/>
                <a:ea typeface="+mj-ea"/>
                <a:cs typeface="+mj-cs"/>
                <a:sym typeface="Times New Roman"/>
              </a:rPr>
              <a:t>(2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a:xfrm>
            <a:off x="457200" y="1600200"/>
            <a:ext cx="4977442" cy="1538853"/>
          </a:xfrm>
        </p:spPr>
        <p:txBody>
          <a:bodyPr wrap="square">
            <a:spAutoFit/>
          </a:bodyPr>
          <a:lstStyle/>
          <a:p>
            <a:pPr marL="0" indent="0" eaLnBrk="1" hangingPunct="1">
              <a:spcBef>
                <a:spcPts val="1500"/>
              </a:spcBef>
              <a:buClr>
                <a:srgbClr val="007FA3"/>
              </a:buClr>
              <a:buSzPct val="100000"/>
              <a:buNone/>
              <a:defRPr/>
            </a:pPr>
            <a:r>
              <a:rPr lang="en-US" altLang="en-US" sz="2200" b="1" kern="1200" dirty="0">
                <a:latin typeface="Arial (Body)"/>
                <a:ea typeface="+mn-ea"/>
                <a:cs typeface="+mn-cs"/>
                <a:sym typeface="Arial"/>
              </a:rPr>
              <a:t>Split Complementary </a:t>
            </a:r>
            <a:r>
              <a:rPr lang="en-US" altLang="en-US" sz="2200" kern="1200" dirty="0">
                <a:latin typeface="Arial (Body)"/>
                <a:ea typeface="+mn-ea"/>
                <a:cs typeface="+mn-cs"/>
                <a:sym typeface="Arial"/>
              </a:rPr>
              <a:t>– a main color, the color opposite it on the color wheel (the complement) and two colors adjacent to the </a:t>
            </a:r>
            <a:r>
              <a:rPr lang="en-US" altLang="en-US" sz="2200" kern="1200" dirty="0" smtClean="0">
                <a:latin typeface="Arial (Body)"/>
                <a:ea typeface="+mn-ea"/>
                <a:cs typeface="+mn-cs"/>
                <a:sym typeface="Arial"/>
              </a:rPr>
              <a:t>complement</a:t>
            </a:r>
            <a:endParaRPr lang="en-US" altLang="en-US" sz="2200" kern="1200" dirty="0">
              <a:latin typeface="Arial (Body)"/>
              <a:ea typeface="+mn-ea"/>
              <a:cs typeface="+mn-cs"/>
              <a:sym typeface="Arial"/>
            </a:endParaRPr>
          </a:p>
        </p:txBody>
      </p:sp>
      <p:pic>
        <p:nvPicPr>
          <p:cNvPr id="37892" name="Picture 2" descr="A split complementary color scheme based on yellow. Four swatches are shown, yellow, violet, red violet, and blue vio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170" y="1707524"/>
            <a:ext cx="2871112" cy="71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3"/>
          </p:nvPr>
        </p:nvSpPr>
        <p:spPr>
          <a:xfrm>
            <a:off x="453727" y="3457165"/>
            <a:ext cx="5239707" cy="821057"/>
          </a:xfrm>
        </p:spPr>
        <p:txBody>
          <a:bodyPr/>
          <a:lstStyle/>
          <a:p>
            <a:pPr marL="0" indent="0" eaLnBrk="1" hangingPunct="1">
              <a:spcBef>
                <a:spcPts val="1500"/>
              </a:spcBef>
              <a:buClr>
                <a:srgbClr val="007FA3"/>
              </a:buClr>
              <a:buSzPct val="100000"/>
              <a:buNone/>
              <a:defRPr/>
            </a:pPr>
            <a:r>
              <a:rPr lang="en-US" altLang="en-US" sz="2200" b="1" kern="1200" dirty="0" smtClean="0">
                <a:latin typeface="Arial (Body)"/>
                <a:sym typeface="Arial"/>
              </a:rPr>
              <a:t>Triadic</a:t>
            </a:r>
            <a:r>
              <a:rPr lang="en-US" altLang="en-US" sz="2200" kern="1200" dirty="0" smtClean="0">
                <a:latin typeface="Arial (Body)"/>
                <a:sym typeface="Arial"/>
              </a:rPr>
              <a:t>- </a:t>
            </a:r>
            <a:r>
              <a:rPr lang="en-US" altLang="en-US" sz="2200" kern="1200" dirty="0">
                <a:latin typeface="Arial (Body)"/>
                <a:sym typeface="Arial"/>
              </a:rPr>
              <a:t>three colors that are equidistant on the color </a:t>
            </a:r>
            <a:r>
              <a:rPr lang="en-US" altLang="en-US" sz="2200" kern="1200" dirty="0" smtClean="0">
                <a:latin typeface="Arial (Body)"/>
                <a:sym typeface="Arial"/>
              </a:rPr>
              <a:t>wheel</a:t>
            </a:r>
            <a:endParaRPr lang="en-IN" sz="2200" dirty="0"/>
          </a:p>
        </p:txBody>
      </p:sp>
      <p:pic>
        <p:nvPicPr>
          <p:cNvPr id="37893" name="Picture 3" descr="A triadic color scheme based on teal. Three swatches are shown, teal, which is blue green, yellow orange, and red vio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032" y="3554432"/>
            <a:ext cx="2251201" cy="70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4"/>
          </p:nvPr>
        </p:nvSpPr>
        <p:spPr>
          <a:xfrm>
            <a:off x="473720" y="4841484"/>
            <a:ext cx="5477450" cy="470197"/>
          </a:xfrm>
        </p:spPr>
        <p:txBody>
          <a:bodyPr/>
          <a:lstStyle/>
          <a:p>
            <a:pPr marL="0" indent="0" eaLnBrk="1" hangingPunct="1">
              <a:spcBef>
                <a:spcPts val="1500"/>
              </a:spcBef>
              <a:buClr>
                <a:srgbClr val="007FA3"/>
              </a:buClr>
              <a:buSzPct val="100000"/>
              <a:buNone/>
              <a:defRPr/>
            </a:pPr>
            <a:r>
              <a:rPr lang="en-US" altLang="en-US" sz="2200" b="1" kern="1200" dirty="0" smtClean="0">
                <a:latin typeface="Arial (Body)"/>
                <a:sym typeface="Arial"/>
              </a:rPr>
              <a:t>Tetradic</a:t>
            </a:r>
            <a:r>
              <a:rPr lang="en-US" altLang="en-US" sz="2200" kern="1200" dirty="0" smtClean="0">
                <a:latin typeface="Arial (Body)"/>
                <a:sym typeface="Arial"/>
              </a:rPr>
              <a:t> </a:t>
            </a:r>
            <a:r>
              <a:rPr lang="en-US" altLang="en-US" sz="2200" kern="1200" dirty="0">
                <a:latin typeface="Arial (Body)"/>
                <a:sym typeface="Arial"/>
              </a:rPr>
              <a:t>– two complementary color </a:t>
            </a:r>
            <a:r>
              <a:rPr lang="en-US" altLang="en-US" sz="2200" kern="1200" dirty="0" smtClean="0">
                <a:latin typeface="Arial (Body)"/>
                <a:sym typeface="Arial"/>
              </a:rPr>
              <a:t>pairs</a:t>
            </a:r>
            <a:endParaRPr lang="en-IN" sz="2200" dirty="0"/>
          </a:p>
        </p:txBody>
      </p:sp>
      <p:pic>
        <p:nvPicPr>
          <p:cNvPr id="37894" name="Picture 4" descr="A tetradic color scheme based on yellow. Four swatches are shown, yellow, violet, yellow green, and red vio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21" y="4886268"/>
            <a:ext cx="2893952" cy="73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Implementing a Color Scheme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770506"/>
          </a:xfrm>
        </p:spPr>
        <p:txBody>
          <a:bodyPr>
            <a:spAutoFit/>
          </a:bodyPr>
          <a:lstStyle/>
          <a:p>
            <a:pPr marL="0" indent="0" eaLnBrk="1" hangingPunct="1">
              <a:buNone/>
              <a:tabLst/>
              <a:defRPr/>
            </a:pPr>
            <a:r>
              <a:rPr lang="en-US" altLang="en-US" sz="2200" kern="1200" dirty="0">
                <a:solidFill>
                  <a:srgbClr val="000000"/>
                </a:solidFill>
                <a:latin typeface="Arial (Body)"/>
                <a:ea typeface="+mn-ea"/>
                <a:cs typeface="+mn-cs"/>
              </a:rPr>
              <a:t>Choose one color to be dominant</a:t>
            </a:r>
          </a:p>
          <a:p>
            <a:pPr marL="0" indent="0" eaLnBrk="1" hangingPunct="1">
              <a:buNone/>
              <a:tabLst/>
              <a:defRPr/>
            </a:pPr>
            <a:r>
              <a:rPr lang="en-US" altLang="en-US" sz="2200" kern="1200" dirty="0">
                <a:solidFill>
                  <a:srgbClr val="000000"/>
                </a:solidFill>
                <a:latin typeface="Arial (Body)"/>
                <a:ea typeface="+mn-ea"/>
                <a:cs typeface="+mn-cs"/>
              </a:rPr>
              <a:t>Use other colors in the color scheme as accent </a:t>
            </a:r>
            <a:r>
              <a:rPr lang="en-US" altLang="en-US" sz="2200" kern="1200" dirty="0" smtClean="0">
                <a:solidFill>
                  <a:srgbClr val="000000"/>
                </a:solidFill>
                <a:latin typeface="Arial (Body)"/>
                <a:ea typeface="+mn-ea"/>
                <a:cs typeface="+mn-cs"/>
              </a:rPr>
              <a:t>colors</a:t>
            </a:r>
            <a:endParaRPr lang="en-US" altLang="en-US" sz="22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rPr>
              <a:t>headings,</a:t>
            </a: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rPr>
              <a:t>subheadings</a:t>
            </a: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rPr>
              <a:t>borders,</a:t>
            </a: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rPr>
              <a:t>list markers, etc.</a:t>
            </a:r>
          </a:p>
          <a:p>
            <a:pPr marL="0" indent="0" eaLnBrk="1" hangingPunct="1">
              <a:buNone/>
              <a:tabLst/>
              <a:defRPr/>
            </a:pPr>
            <a:r>
              <a:rPr lang="en-US" altLang="en-US" sz="2200" kern="1200" dirty="0">
                <a:solidFill>
                  <a:srgbClr val="000000"/>
                </a:solidFill>
                <a:latin typeface="Arial (Body)"/>
                <a:ea typeface="+mn-ea"/>
                <a:cs typeface="+mn-cs"/>
              </a:rPr>
              <a:t>Use neutrals such as white, off-white, gray, black, or brown</a:t>
            </a:r>
          </a:p>
          <a:p>
            <a:pPr marL="0" indent="0" eaLnBrk="1" hangingPunct="1">
              <a:buNone/>
              <a:tabLst/>
              <a:defRPr/>
            </a:pPr>
            <a:r>
              <a:rPr lang="en-US" altLang="en-US" sz="2200" kern="1200" dirty="0">
                <a:solidFill>
                  <a:srgbClr val="000000"/>
                </a:solidFill>
                <a:latin typeface="Arial (Body)"/>
                <a:ea typeface="+mn-ea"/>
                <a:cs typeface="+mn-cs"/>
              </a:rPr>
              <a:t>Do not restrict yourself to web-safe colors</a:t>
            </a:r>
          </a:p>
          <a:p>
            <a:pPr marL="0" indent="0" eaLnBrk="1" hangingPunct="1">
              <a:buNone/>
              <a:tabLst/>
              <a:defRPr/>
            </a:pPr>
            <a:r>
              <a:rPr lang="en-US" altLang="en-US" sz="2200" kern="1200" dirty="0">
                <a:solidFill>
                  <a:srgbClr val="000000"/>
                </a:solidFill>
                <a:latin typeface="Arial (Body)"/>
                <a:ea typeface="+mn-ea"/>
                <a:cs typeface="+mn-cs"/>
              </a:rPr>
              <a:t>Feel free to use tints, shades, or tones of colors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4770506"/>
          </a:xfrm>
        </p:spPr>
        <p:txBody>
          <a:bodyPr>
            <a:spAutoFit/>
          </a:bodyPr>
          <a:lstStyle/>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5.1</a:t>
            </a:r>
            <a:r>
              <a:rPr lang="en-US" altLang="en-US" sz="2200" kern="1200" dirty="0" smtClean="0">
                <a:latin typeface="Arial (Body)"/>
                <a:ea typeface="+mn-ea"/>
                <a:cs typeface="+mn-cs"/>
                <a:sym typeface="Arial"/>
              </a:rPr>
              <a:t> Describe </a:t>
            </a:r>
            <a:r>
              <a:rPr lang="en-US" altLang="en-US" sz="2200" kern="1200" dirty="0">
                <a:latin typeface="Arial (Body)"/>
                <a:ea typeface="+mn-ea"/>
                <a:cs typeface="+mn-cs"/>
                <a:sym typeface="Arial"/>
              </a:rPr>
              <a:t>the most common types of website organization</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5.2</a:t>
            </a:r>
            <a:r>
              <a:rPr lang="en-US" altLang="en-US" sz="2200" kern="1200" dirty="0" smtClean="0">
                <a:latin typeface="Arial (Body)"/>
                <a:ea typeface="+mn-ea"/>
                <a:cs typeface="+mn-cs"/>
                <a:sym typeface="Arial"/>
              </a:rPr>
              <a:t> Describe </a:t>
            </a:r>
            <a:r>
              <a:rPr lang="en-US" altLang="en-US" sz="2200" kern="1200" dirty="0">
                <a:latin typeface="Arial (Body)"/>
                <a:ea typeface="+mn-ea"/>
                <a:cs typeface="+mn-cs"/>
                <a:sym typeface="Arial"/>
              </a:rPr>
              <a:t>principles of visual design</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5.3</a:t>
            </a:r>
            <a:r>
              <a:rPr lang="en-US" altLang="en-US" sz="2200" kern="1200" dirty="0" smtClean="0">
                <a:latin typeface="Arial (Body)"/>
                <a:ea typeface="+mn-ea"/>
                <a:cs typeface="+mn-cs"/>
                <a:sym typeface="Arial"/>
              </a:rPr>
              <a:t> Design </a:t>
            </a:r>
            <a:r>
              <a:rPr lang="en-US" altLang="en-US" sz="2200" kern="1200" dirty="0">
                <a:latin typeface="Arial (Body)"/>
                <a:ea typeface="+mn-ea"/>
                <a:cs typeface="+mn-cs"/>
                <a:sym typeface="Arial"/>
              </a:rPr>
              <a:t>for your target </a:t>
            </a:r>
            <a:r>
              <a:rPr lang="en-US" altLang="en-US" sz="2200" kern="1200" dirty="0" smtClean="0">
                <a:latin typeface="Arial (Body)"/>
                <a:ea typeface="+mn-ea"/>
                <a:cs typeface="+mn-cs"/>
                <a:sym typeface="Arial"/>
              </a:rPr>
              <a:t>audience</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5.4</a:t>
            </a:r>
            <a:r>
              <a:rPr lang="en-US" altLang="en-US" sz="2200" kern="1200" dirty="0" smtClean="0">
                <a:latin typeface="Arial (Body)"/>
                <a:ea typeface="+mn-ea"/>
                <a:cs typeface="+mn-cs"/>
                <a:sym typeface="Arial"/>
              </a:rPr>
              <a:t> Create clear, easy-to-use navigation</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5.5</a:t>
            </a:r>
            <a:r>
              <a:rPr lang="en-US" altLang="en-US" sz="2200" kern="1200" dirty="0" smtClean="0">
                <a:latin typeface="Arial (Body)"/>
                <a:ea typeface="+mn-ea"/>
                <a:cs typeface="+mn-cs"/>
                <a:sym typeface="Arial"/>
              </a:rPr>
              <a:t> Improve </a:t>
            </a:r>
            <a:r>
              <a:rPr lang="en-US" altLang="en-US" sz="2200" kern="1200" dirty="0">
                <a:latin typeface="Arial (Body)"/>
                <a:ea typeface="+mn-ea"/>
                <a:cs typeface="+mn-cs"/>
                <a:sym typeface="Arial"/>
              </a:rPr>
              <a:t>the readability of the text on your web pages</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5.6</a:t>
            </a:r>
            <a:r>
              <a:rPr lang="en-US" altLang="en-US" sz="2200" kern="1200" dirty="0" smtClean="0">
                <a:latin typeface="Arial (Body)"/>
                <a:ea typeface="+mn-ea"/>
                <a:cs typeface="+mn-cs"/>
                <a:sym typeface="Arial"/>
              </a:rPr>
              <a:t> Use </a:t>
            </a:r>
            <a:r>
              <a:rPr lang="en-US" altLang="en-US" sz="2200" kern="1200" dirty="0">
                <a:latin typeface="Arial (Body)"/>
                <a:ea typeface="+mn-ea"/>
                <a:cs typeface="+mn-cs"/>
                <a:sym typeface="Arial"/>
              </a:rPr>
              <a:t>graphics appropriately on web pages</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5.7</a:t>
            </a:r>
            <a:r>
              <a:rPr lang="en-US" altLang="en-US" sz="2200" kern="1200" dirty="0" smtClean="0">
                <a:latin typeface="Arial (Body)"/>
                <a:ea typeface="+mn-ea"/>
                <a:cs typeface="+mn-cs"/>
                <a:sym typeface="Arial"/>
              </a:rPr>
              <a:t> Apply </a:t>
            </a:r>
            <a:r>
              <a:rPr lang="en-US" altLang="en-US" sz="2200" kern="1200" dirty="0">
                <a:latin typeface="Arial (Body)"/>
                <a:ea typeface="+mn-ea"/>
                <a:cs typeface="+mn-cs"/>
                <a:sym typeface="Arial"/>
              </a:rPr>
              <a:t>the concept of universal design to web pages</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5.8</a:t>
            </a:r>
            <a:r>
              <a:rPr lang="en-US" altLang="en-US" sz="2200" kern="1200" dirty="0" smtClean="0">
                <a:latin typeface="Arial (Body)"/>
                <a:ea typeface="+mn-ea"/>
                <a:cs typeface="+mn-cs"/>
                <a:sym typeface="Arial"/>
              </a:rPr>
              <a:t> Describe </a:t>
            </a:r>
            <a:r>
              <a:rPr lang="en-US" altLang="en-US" sz="2200" kern="1200" dirty="0">
                <a:latin typeface="Arial (Body)"/>
                <a:ea typeface="+mn-ea"/>
                <a:cs typeface="+mn-cs"/>
                <a:sym typeface="Arial"/>
              </a:rPr>
              <a:t>web page layout design techniques</a:t>
            </a:r>
          </a:p>
          <a:p>
            <a:pPr marL="0" lvl="1" indent="0" eaLnBrk="1" hangingPunct="1">
              <a:spcBef>
                <a:spcPts val="1500"/>
              </a:spcBef>
              <a:buSzPct val="100000"/>
              <a:buNone/>
              <a:defRPr/>
            </a:pPr>
            <a:r>
              <a:rPr lang="en-US" altLang="en-US" sz="2200" b="1" kern="1200" dirty="0" smtClean="0">
                <a:solidFill>
                  <a:schemeClr val="tx2"/>
                </a:solidFill>
                <a:latin typeface="Arial (Body)"/>
                <a:ea typeface="+mn-ea"/>
                <a:cs typeface="+mn-cs"/>
                <a:sym typeface="Arial"/>
              </a:rPr>
              <a:t>5.9</a:t>
            </a:r>
            <a:r>
              <a:rPr lang="en-US" altLang="en-US" sz="2200" kern="1200" dirty="0" smtClean="0">
                <a:latin typeface="Arial (Body)"/>
                <a:ea typeface="+mn-ea"/>
                <a:cs typeface="+mn-cs"/>
                <a:sym typeface="Arial"/>
              </a:rPr>
              <a:t> Apply </a:t>
            </a:r>
            <a:r>
              <a:rPr lang="en-US" altLang="en-US" sz="2200" kern="1200" dirty="0">
                <a:latin typeface="Arial (Body)"/>
                <a:ea typeface="+mn-ea"/>
                <a:cs typeface="+mn-cs"/>
                <a:sym typeface="Arial"/>
              </a:rPr>
              <a:t>best practices of web </a:t>
            </a:r>
            <a:r>
              <a:rPr lang="en-US" altLang="en-US" sz="2200" kern="1200" dirty="0" smtClean="0">
                <a:latin typeface="Arial (Body)"/>
                <a:ea typeface="+mn-ea"/>
                <a:cs typeface="+mn-cs"/>
                <a:sym typeface="Arial"/>
              </a:rPr>
              <a:t>design</a:t>
            </a:r>
            <a:endParaRPr lang="en-US" altLang="en-US" sz="2200" kern="1200" dirty="0">
              <a:latin typeface="Arial (Body)"/>
              <a:ea typeface="+mn-ea"/>
              <a:cs typeface="+mn-cs"/>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Verify Sufficient Contrast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When you choose colors for text and background, </a:t>
            </a:r>
            <a:r>
              <a:rPr lang="en-US" altLang="en-US" sz="2400" kern="1200" dirty="0" smtClean="0">
                <a:solidFill>
                  <a:srgbClr val="000000"/>
                </a:solidFill>
                <a:latin typeface="Arial (Body)"/>
                <a:ea typeface="+mn-ea"/>
                <a:cs typeface="+mn-cs"/>
              </a:rPr>
              <a:t>sufficient </a:t>
            </a:r>
            <a:r>
              <a:rPr lang="en-US" altLang="en-US" sz="2400" kern="1200" dirty="0">
                <a:solidFill>
                  <a:srgbClr val="000000"/>
                </a:solidFill>
                <a:latin typeface="Arial (Body)"/>
                <a:ea typeface="+mn-ea"/>
                <a:cs typeface="+mn-cs"/>
              </a:rPr>
              <a:t>contrast is needed so that the text is easy to read.</a:t>
            </a:r>
          </a:p>
          <a:p>
            <a:pPr marL="0" indent="0" eaLnBrk="1" hangingPunct="1">
              <a:buNone/>
              <a:tabLst/>
              <a:defRPr/>
            </a:pPr>
            <a:r>
              <a:rPr lang="en-US" altLang="en-US" sz="2400" kern="1200" dirty="0">
                <a:solidFill>
                  <a:srgbClr val="000000"/>
                </a:solidFill>
                <a:latin typeface="Arial (Body)"/>
                <a:ea typeface="+mn-ea"/>
                <a:cs typeface="+mn-cs"/>
              </a:rPr>
              <a:t>Use one of the following online tools to verify contrast: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hlinkClick r:id="rId2" tooltip="http://webaim.org/resources/contrastchecker"/>
              </a:rPr>
              <a:t>http://webaim.org/resources/contrastchecker</a:t>
            </a:r>
            <a:endParaRPr lang="en-US" altLang="en-US" sz="24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hlinkClick r:id="rId3" tooltip="http://snook.ca/technical/colour_contrast/colour.html"/>
              </a:rPr>
              <a:t>http://snook.ca/technical/colour_contrast/colour.html</a:t>
            </a:r>
            <a:endParaRPr lang="en-US" altLang="en-US" sz="24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hlinkClick r:id="rId4" tooltip="http://juicystudio.com/services/luminositycontrastratio.php"/>
              </a:rPr>
              <a:t>http://</a:t>
            </a:r>
            <a:r>
              <a:rPr lang="en-US" altLang="en-US" sz="2400" kern="1200" dirty="0" smtClean="0">
                <a:solidFill>
                  <a:srgbClr val="000000"/>
                </a:solidFill>
                <a:latin typeface="Arial (Body)"/>
                <a:ea typeface="+mn-ea"/>
                <a:cs typeface="+mn-cs"/>
                <a:hlinkClick r:id="rId4" tooltip="http://juicystudio.com/services/luminositycontrastratio.php"/>
              </a:rPr>
              <a:t>juicystudio.com/services/luminositycontrastratio.php</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122766"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Color Scheme Resources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678959" cy="3993371"/>
          </a:xfrm>
        </p:spPr>
        <p:txBody>
          <a:bodyPr wrap="square">
            <a:spAutoFit/>
          </a:bodyPr>
          <a:lstStyle/>
          <a:p>
            <a:pPr marL="0" indent="0" eaLnBrk="1" hangingPunct="1">
              <a:buNone/>
              <a:defRPr/>
            </a:pPr>
            <a:r>
              <a:rPr lang="en-US" altLang="en-US" sz="2000" kern="1200" dirty="0">
                <a:solidFill>
                  <a:srgbClr val="000000"/>
                </a:solidFill>
                <a:latin typeface="Arial (Body)"/>
                <a:ea typeface="+mn-ea"/>
                <a:cs typeface="+mn-cs"/>
                <a:hlinkClick r:id="rId2" tooltip="http://meyerweb.com/eric/tools/color-blend"/>
              </a:rPr>
              <a:t>http://</a:t>
            </a:r>
            <a:r>
              <a:rPr lang="en-US" altLang="en-US" sz="2000" kern="1200" dirty="0">
                <a:solidFill>
                  <a:srgbClr val="3C1581"/>
                </a:solidFill>
                <a:latin typeface="Arial (Body)"/>
                <a:ea typeface="+mn-ea"/>
                <a:cs typeface="+mn-cs"/>
                <a:hlinkClick r:id="rId2" tooltip="http://meyerweb.com/eric/tools/color-blend"/>
              </a:rPr>
              <a:t>meyerweb.com/eric/tools/color-blend</a:t>
            </a:r>
            <a:endParaRPr lang="en-US" altLang="en-US" sz="2000" kern="1200" dirty="0">
              <a:solidFill>
                <a:srgbClr val="3C1581"/>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3" tooltip="http://colorschemedesigner.com"/>
              </a:rPr>
              <a:t>http://colorschemedesigner.com</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4" tooltip="http://www.colorsontheweb.com/colorwizard.asp"/>
              </a:rPr>
              <a:t>http://www.colorsontheweb.com/colorwizard.asp</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5" tooltip="http://www.leestreet.com/QuickColor.swf"/>
              </a:rPr>
              <a:t>http://www.leestreet.com/QuickColor.swf</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6" tooltip="https://color.adobe.com"/>
              </a:rPr>
              <a:t>https://color.adobe.com</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7" tooltip="http://www.colorspire.com"/>
              </a:rPr>
              <a:t>http://www.colorspire.com</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8" tooltip="http://colrd.com"/>
              </a:rPr>
              <a:t>http://colrd.com</a:t>
            </a:r>
            <a:endParaRPr lang="en-US" altLang="en-US" sz="2000" kern="1200" dirty="0">
              <a:solidFill>
                <a:srgbClr val="000000"/>
              </a:solidFill>
              <a:latin typeface="Arial (Body)"/>
              <a:ea typeface="+mn-ea"/>
              <a:cs typeface="+mn-cs"/>
            </a:endParaRPr>
          </a:p>
          <a:p>
            <a:pPr marL="0" indent="0" eaLnBrk="1" hangingPunct="1">
              <a:buNone/>
              <a:defRPr/>
            </a:pPr>
            <a:r>
              <a:rPr lang="en-US" altLang="en-US" sz="2000" kern="1200" dirty="0">
                <a:solidFill>
                  <a:srgbClr val="000000"/>
                </a:solidFill>
                <a:latin typeface="Arial (Body)"/>
                <a:ea typeface="+mn-ea"/>
                <a:cs typeface="+mn-cs"/>
                <a:hlinkClick r:id="rId9" tooltip="http://hslpicker.com"/>
              </a:rPr>
              <a:t>http://</a:t>
            </a:r>
            <a:r>
              <a:rPr lang="en-US" altLang="en-US" sz="2000" kern="1200" dirty="0" smtClean="0">
                <a:solidFill>
                  <a:srgbClr val="000000"/>
                </a:solidFill>
                <a:latin typeface="Arial (Body)"/>
                <a:ea typeface="+mn-ea"/>
                <a:cs typeface="+mn-cs"/>
                <a:hlinkClick r:id="rId9" tooltip="http://hslpicker.com"/>
              </a:rPr>
              <a:t>hslpicker.com</a:t>
            </a:r>
            <a:endParaRPr lang="en-US" altLang="en-US" sz="2000" kern="1200" dirty="0">
              <a:solidFill>
                <a:srgbClr val="000000"/>
              </a:solidFill>
              <a:latin typeface="Arial (Body)"/>
              <a:ea typeface="+mn-ea"/>
              <a:cs typeface="+mn-cs"/>
            </a:endParaRPr>
          </a:p>
        </p:txBody>
      </p:sp>
      <p:pic>
        <p:nvPicPr>
          <p:cNvPr id="40964" name="Picture 6" descr="A color wheel with 12 colors. Thinking of a clock. yellow is at the 12 o clock position, orange is at the 1 o clock position, yellow orange at the 2 o clock position, red orange at the 3 o clock position, red at the four o clock position, red violet at the 5 o clock position, Violet at the 6 o clock position, blue violet at the 7 o clock position, blue at the 8 o clock position, blue green at the 9 o clock position, green at the 10 o clock position, yellow green at the 11 o clock posi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8334" y="1742331"/>
            <a:ext cx="2805466" cy="280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195481"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Color &amp; Target Audience</a:t>
            </a:r>
            <a:endParaRPr lang="en-US" sz="3400" b="1" kern="1200" spc="-50" dirty="0">
              <a:solidFill>
                <a:srgbClr val="007FA3"/>
              </a:solidFill>
              <a:latin typeface="Times New Roman" panose="02020603050405020304" pitchFamily="18" charset="0"/>
              <a:ea typeface="+mj-ea"/>
              <a:cs typeface="+mj-cs"/>
              <a:sym typeface="Times New Roman"/>
            </a:endParaRPr>
          </a:p>
        </p:txBody>
      </p:sp>
      <p:pic>
        <p:nvPicPr>
          <p:cNvPr id="41992" name="Picture 12" descr="The Snurpy Games web page is displayed. A website designed for younger children. It features bright graphics, several colors like yellow blue, teal, and violet, animation, and inter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837" y="1559463"/>
            <a:ext cx="2420386" cy="180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497226"/>
            <a:ext cx="3180931" cy="461635"/>
          </a:xfrm>
        </p:spPr>
        <p:txBody>
          <a:bodyPr wrap="square">
            <a:spAutoFit/>
          </a:bodyPr>
          <a:lstStyle/>
          <a:p>
            <a:pPr marL="0" indent="0" eaLnBrk="1" hangingPunct="1">
              <a:spcBef>
                <a:spcPts val="1500"/>
              </a:spcBef>
              <a:buClr>
                <a:srgbClr val="007FA3"/>
              </a:buClr>
              <a:buSzPct val="100000"/>
              <a:defRPr/>
            </a:pPr>
            <a:r>
              <a:rPr lang="en-US" altLang="en-US" sz="1800" kern="1200" dirty="0">
                <a:latin typeface="Arial (Body)"/>
                <a:ea typeface="+mn-ea"/>
                <a:cs typeface="+mn-cs"/>
                <a:sym typeface="Arial"/>
              </a:rPr>
              <a:t>Appealing to Kids &amp; Preteens</a:t>
            </a:r>
          </a:p>
        </p:txBody>
      </p:sp>
      <p:pic>
        <p:nvPicPr>
          <p:cNvPr id="41994" name="Picture 13" descr="The My Snurpy Games web page is displayed. This website is designed for individuals in their late teens and early twenties. It consists of dark background colors with occasional use of bright contrast, music, and dynamic 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16" y="4069321"/>
            <a:ext cx="2556228" cy="173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4"/>
          </p:nvPr>
        </p:nvSpPr>
        <p:spPr>
          <a:xfrm>
            <a:off x="693175" y="5934729"/>
            <a:ext cx="2914944" cy="461635"/>
          </a:xfrm>
        </p:spPr>
        <p:txBody>
          <a:bodyPr wrap="square">
            <a:spAutoFit/>
          </a:bodyPr>
          <a:lstStyle/>
          <a:p>
            <a:pPr marL="0" indent="0">
              <a:spcBef>
                <a:spcPts val="1500"/>
              </a:spcBef>
              <a:buClr>
                <a:srgbClr val="007FA3"/>
              </a:buClr>
            </a:pPr>
            <a:r>
              <a:rPr lang="en-US" altLang="en-US" sz="1800" dirty="0" smtClean="0">
                <a:latin typeface="Arial (Body)"/>
                <a:cs typeface="Arial" panose="020B0604020202020204" pitchFamily="34" charset="0"/>
              </a:rPr>
              <a:t>Appealing to Young Adults</a:t>
            </a:r>
          </a:p>
        </p:txBody>
      </p:sp>
      <p:pic>
        <p:nvPicPr>
          <p:cNvPr id="41991" name="Picture 2" descr="The Photography by Melanie web page. This website targets a general audience by including a compelling visual graphic and providing the text content on a white background for maximum contrast while engaging visitors with a large graph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1218" y="1552086"/>
            <a:ext cx="2374802" cy="192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5520873" y="3548831"/>
            <a:ext cx="2493371" cy="461635"/>
          </a:xfrm>
        </p:spPr>
        <p:txBody>
          <a:bodyPr wrap="square">
            <a:spAutoFit/>
          </a:bodyPr>
          <a:lstStyle/>
          <a:p>
            <a:pPr marL="0" indent="0">
              <a:spcBef>
                <a:spcPts val="1500"/>
              </a:spcBef>
              <a:buClr>
                <a:srgbClr val="007FA3"/>
              </a:buClr>
              <a:buSzPct val="100000"/>
              <a:defRPr/>
            </a:pPr>
            <a:r>
              <a:rPr lang="en-US" sz="1800" kern="1200" dirty="0">
                <a:latin typeface="Arial (Body)"/>
                <a:ea typeface="+mn-ea"/>
                <a:cs typeface="+mn-cs"/>
                <a:sym typeface="Arial"/>
              </a:rPr>
              <a:t>Appealing to Everyone</a:t>
            </a:r>
          </a:p>
        </p:txBody>
      </p:sp>
      <p:pic>
        <p:nvPicPr>
          <p:cNvPr id="41993" name="Picture 3" descr="The Senior Moments web page is displayed. This website targets the 55 and older age group, by including light backgrounds, well-defined images, and large tex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615" y="4157633"/>
            <a:ext cx="2398550" cy="17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5"/>
          </p:nvPr>
        </p:nvSpPr>
        <p:spPr>
          <a:xfrm>
            <a:off x="5380533" y="5934729"/>
            <a:ext cx="2826714" cy="461635"/>
          </a:xfrm>
        </p:spPr>
        <p:txBody>
          <a:bodyPr wrap="square">
            <a:spAutoFit/>
          </a:bodyPr>
          <a:lstStyle/>
          <a:p>
            <a:pPr marL="0" indent="0">
              <a:spcBef>
                <a:spcPts val="1500"/>
              </a:spcBef>
              <a:buClr>
                <a:srgbClr val="007FA3"/>
              </a:buClr>
            </a:pPr>
            <a:r>
              <a:rPr lang="en-US" altLang="en-US" sz="1800" dirty="0" smtClean="0">
                <a:latin typeface="Arial (Body)"/>
                <a:cs typeface="Arial" panose="020B0604020202020204" pitchFamily="34" charset="0"/>
              </a:rPr>
              <a:t>Appealing to Older Adults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5.1</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700983"/>
          </a:xfrm>
        </p:spPr>
        <p:txBody>
          <a:bodyPr>
            <a:spAutoFit/>
          </a:bodyPr>
          <a:lstStyle/>
          <a:p>
            <a:pPr marL="432000" indent="-432000" fontAlgn="auto">
              <a:spcAft>
                <a:spcPts val="0"/>
              </a:spcAft>
              <a:buFont typeface="+mj-lt"/>
              <a:buAutoNum type="arabicPeriod"/>
              <a:defRPr/>
            </a:pPr>
            <a:r>
              <a:rPr lang="en-IN" sz="2400" dirty="0" smtClean="0">
                <a:solidFill>
                  <a:schemeClr val="tx1"/>
                </a:solidFill>
                <a:latin typeface="+mn-lt"/>
              </a:rPr>
              <a:t>List </a:t>
            </a:r>
            <a:r>
              <a:rPr lang="en-IN" sz="2400" dirty="0">
                <a:solidFill>
                  <a:schemeClr val="tx1"/>
                </a:solidFill>
                <a:latin typeface="+mn-lt"/>
              </a:rPr>
              <a:t>the four basic principles of design.</a:t>
            </a:r>
          </a:p>
          <a:p>
            <a:pPr marL="449263" indent="-7938" fontAlgn="auto">
              <a:spcBef>
                <a:spcPts val="0"/>
              </a:spcBef>
              <a:spcAft>
                <a:spcPts val="0"/>
              </a:spcAft>
              <a:buNone/>
              <a:defRPr/>
            </a:pPr>
            <a:r>
              <a:rPr lang="en-IN" sz="2400" dirty="0" smtClean="0">
                <a:solidFill>
                  <a:schemeClr val="tx1"/>
                </a:solidFill>
                <a:latin typeface="+mn-lt"/>
              </a:rPr>
              <a:t>View </a:t>
            </a:r>
            <a:r>
              <a:rPr lang="en-IN" sz="2400" dirty="0">
                <a:solidFill>
                  <a:schemeClr val="tx1"/>
                </a:solidFill>
                <a:latin typeface="+mn-lt"/>
              </a:rPr>
              <a:t>the home page of your school and describe how each principle is applied</a:t>
            </a:r>
            <a:r>
              <a:rPr lang="en-IN" sz="2400" dirty="0" smtClean="0">
                <a:solidFill>
                  <a:schemeClr val="tx1"/>
                </a:solidFill>
                <a:latin typeface="+mn-lt"/>
              </a:rPr>
              <a:t>.</a:t>
            </a:r>
          </a:p>
          <a:p>
            <a:pPr marL="432000" indent="-432000" fontAlgn="auto">
              <a:spcAft>
                <a:spcPts val="0"/>
              </a:spcAft>
              <a:buFont typeface="+mj-lt"/>
              <a:buAutoNum type="arabicPeriod" startAt="2"/>
              <a:defRPr/>
            </a:pPr>
            <a:r>
              <a:rPr lang="en-IN" sz="2400" dirty="0" smtClean="0">
                <a:solidFill>
                  <a:schemeClr val="tx1"/>
                </a:solidFill>
                <a:latin typeface="+mn-lt"/>
              </a:rPr>
              <a:t>View </a:t>
            </a:r>
            <a:r>
              <a:rPr lang="en-IN" sz="2400" u="sng" dirty="0">
                <a:solidFill>
                  <a:schemeClr val="tx1"/>
                </a:solidFill>
                <a:latin typeface="+mn-lt"/>
                <a:hlinkClick r:id="rId2" tooltip="http://www.walmart.com"/>
              </a:rPr>
              <a:t>http://</a:t>
            </a:r>
            <a:r>
              <a:rPr lang="en-IN" sz="2400" u="sng" dirty="0" smtClean="0">
                <a:solidFill>
                  <a:schemeClr val="tx1"/>
                </a:solidFill>
                <a:latin typeface="+mn-lt"/>
                <a:hlinkClick r:id="rId2" tooltip="http://www.walmart.com"/>
              </a:rPr>
              <a:t>www.walmart.com</a:t>
            </a:r>
            <a:r>
              <a:rPr lang="en-IN" sz="2400" dirty="0" smtClean="0">
                <a:solidFill>
                  <a:schemeClr val="tx1"/>
                </a:solidFill>
                <a:latin typeface="+mn-lt"/>
              </a:rPr>
              <a:t>, </a:t>
            </a:r>
            <a:r>
              <a:rPr lang="en-IN" sz="2400" u="sng" dirty="0" smtClean="0">
                <a:solidFill>
                  <a:schemeClr val="tx1"/>
                </a:solidFill>
                <a:latin typeface="+mn-lt"/>
                <a:hlinkClick r:id="rId3" tooltip="http://www.willyporter.com"/>
              </a:rPr>
              <a:t>http://www.willyporter.com</a:t>
            </a:r>
            <a:r>
              <a:rPr lang="en-IN" sz="2400" dirty="0" smtClean="0">
                <a:solidFill>
                  <a:schemeClr val="tx1"/>
                </a:solidFill>
                <a:latin typeface="+mn-lt"/>
              </a:rPr>
              <a:t>, and </a:t>
            </a:r>
            <a:r>
              <a:rPr lang="en-IN" sz="2400" u="sng" dirty="0" smtClean="0">
                <a:solidFill>
                  <a:schemeClr val="tx1"/>
                </a:solidFill>
                <a:latin typeface="+mn-lt"/>
                <a:hlinkClick r:id="rId4" tooltip="http://www.sesamestreet.org/muppet"/>
              </a:rPr>
              <a:t>http://www.sesamestreet.org/muppet</a:t>
            </a:r>
            <a:endParaRPr lang="en-IN" sz="2400" u="sng" dirty="0" smtClean="0">
              <a:solidFill>
                <a:schemeClr val="tx1"/>
              </a:solidFill>
              <a:latin typeface="+mn-lt"/>
            </a:endParaRPr>
          </a:p>
          <a:p>
            <a:pPr marL="441325" indent="0" fontAlgn="auto">
              <a:spcBef>
                <a:spcPts val="0"/>
              </a:spcBef>
              <a:spcAft>
                <a:spcPts val="0"/>
              </a:spcAft>
              <a:buNone/>
              <a:defRPr/>
            </a:pPr>
            <a:r>
              <a:rPr lang="en-IN" sz="2400" dirty="0" smtClean="0">
                <a:solidFill>
                  <a:schemeClr val="tx1"/>
                </a:solidFill>
                <a:latin typeface="+mn-lt"/>
              </a:rPr>
              <a:t>Describe </a:t>
            </a:r>
            <a:r>
              <a:rPr lang="en-IN" sz="2400" dirty="0">
                <a:solidFill>
                  <a:schemeClr val="tx1"/>
                </a:solidFill>
                <a:latin typeface="+mn-lt"/>
              </a:rPr>
              <a:t>the target audience for each site.</a:t>
            </a:r>
          </a:p>
          <a:p>
            <a:pPr marL="0" indent="441325" fontAlgn="auto">
              <a:spcBef>
                <a:spcPts val="0"/>
              </a:spcBef>
              <a:spcAft>
                <a:spcPts val="0"/>
              </a:spcAft>
              <a:buNone/>
              <a:defRPr/>
            </a:pPr>
            <a:r>
              <a:rPr lang="en-IN" sz="2400" dirty="0">
                <a:solidFill>
                  <a:schemeClr val="tx1"/>
                </a:solidFill>
                <a:latin typeface="+mn-lt"/>
              </a:rPr>
              <a:t>How do their designs differ?</a:t>
            </a:r>
          </a:p>
          <a:p>
            <a:pPr marL="0" indent="441325" fontAlgn="auto">
              <a:spcBef>
                <a:spcPts val="0"/>
              </a:spcBef>
              <a:spcAft>
                <a:spcPts val="0"/>
              </a:spcAft>
              <a:buNone/>
              <a:defRPr/>
            </a:pPr>
            <a:r>
              <a:rPr lang="en-IN" sz="2400" dirty="0">
                <a:solidFill>
                  <a:schemeClr val="tx1"/>
                </a:solidFill>
                <a:latin typeface="+mn-lt"/>
              </a:rPr>
              <a:t>Do the sites meet the needs of their target audiences</a:t>
            </a:r>
            <a:r>
              <a:rPr lang="en-IN" sz="2400" dirty="0" smtClean="0">
                <a:solidFill>
                  <a:schemeClr val="tx1"/>
                </a:solidFill>
                <a:latin typeface="+mn-lt"/>
              </a:rPr>
              <a:t>?</a:t>
            </a:r>
            <a:endParaRPr lang="en-IN" sz="2400" dirty="0">
              <a:solidFill>
                <a:schemeClr val="tx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Use of Graphics &amp; Multimedia</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a:spAutoFit/>
          </a:bodyPr>
          <a:lstStyle/>
          <a:p>
            <a:pPr marL="255651" indent="-255651" eaLnBrk="1" hangingPunct="1">
              <a:tabLst/>
              <a:defRPr/>
            </a:pPr>
            <a:r>
              <a:rPr lang="en-US" altLang="en-US" sz="2400" kern="1200" dirty="0">
                <a:solidFill>
                  <a:srgbClr val="000000"/>
                </a:solidFill>
                <a:latin typeface="Arial (Body)"/>
                <a:ea typeface="+mn-ea"/>
                <a:cs typeface="Arial" panose="020B0604020202020204" pitchFamily="34" charset="0"/>
              </a:rPr>
              <a:t>File size and dimension matter</a:t>
            </a:r>
          </a:p>
          <a:p>
            <a:pPr marL="255651" indent="-255651" eaLnBrk="1" hangingPunct="1">
              <a:tabLst/>
              <a:defRPr/>
            </a:pPr>
            <a:r>
              <a:rPr lang="en-US" altLang="en-US" sz="2400" kern="1200" dirty="0">
                <a:solidFill>
                  <a:srgbClr val="000000"/>
                </a:solidFill>
                <a:latin typeface="Arial (Body)"/>
                <a:ea typeface="+mn-ea"/>
                <a:cs typeface="Arial" panose="020B0604020202020204" pitchFamily="34" charset="0"/>
              </a:rPr>
              <a:t>Provide for robust navigation</a:t>
            </a:r>
          </a:p>
          <a:p>
            <a:pPr marL="255651" indent="-255651" eaLnBrk="1" hangingPunct="1">
              <a:tabLst/>
              <a:defRPr/>
            </a:pPr>
            <a:r>
              <a:rPr lang="en-US" altLang="en-US" sz="2400" kern="1200" dirty="0">
                <a:solidFill>
                  <a:srgbClr val="000000"/>
                </a:solidFill>
                <a:latin typeface="Arial (Body)"/>
                <a:ea typeface="+mn-ea"/>
                <a:cs typeface="Arial" panose="020B0604020202020204" pitchFamily="34" charset="0"/>
              </a:rPr>
              <a:t>Antialiased/aliased text considerations</a:t>
            </a:r>
          </a:p>
          <a:p>
            <a:pPr marL="255651" indent="-255651" eaLnBrk="1" hangingPunct="1">
              <a:tabLst/>
              <a:defRPr/>
            </a:pPr>
            <a:r>
              <a:rPr lang="en-US" altLang="en-US" sz="2400" kern="1200" dirty="0">
                <a:solidFill>
                  <a:srgbClr val="000000"/>
                </a:solidFill>
                <a:latin typeface="Arial (Body)"/>
                <a:ea typeface="+mn-ea"/>
                <a:cs typeface="Arial" panose="020B0604020202020204" pitchFamily="34" charset="0"/>
              </a:rPr>
              <a:t>Provide alternate text</a:t>
            </a:r>
          </a:p>
          <a:p>
            <a:pPr marL="255651" indent="-255651" eaLnBrk="1" hangingPunct="1">
              <a:tabLst/>
              <a:defRPr/>
            </a:pPr>
            <a:r>
              <a:rPr lang="en-US" altLang="en-US" sz="2400" kern="1200" dirty="0">
                <a:solidFill>
                  <a:srgbClr val="000000"/>
                </a:solidFill>
                <a:latin typeface="Arial (Body)"/>
                <a:ea typeface="+mn-ea"/>
                <a:cs typeface="Arial" panose="020B0604020202020204" pitchFamily="34" charset="0"/>
              </a:rPr>
              <a:t>Use only necessary </a:t>
            </a:r>
            <a:r>
              <a:rPr lang="en-US" altLang="en-US" sz="2400" kern="1200" dirty="0" smtClean="0">
                <a:solidFill>
                  <a:srgbClr val="000000"/>
                </a:solidFill>
                <a:latin typeface="Arial (Body)"/>
                <a:ea typeface="+mn-ea"/>
                <a:cs typeface="Arial" panose="020B0604020202020204" pitchFamily="34" charset="0"/>
              </a:rPr>
              <a:t>multimedia</a:t>
            </a:r>
            <a:endParaRPr lang="en-US" altLang="en-US" sz="2400" kern="1200" dirty="0">
              <a:solidFill>
                <a:srgbClr val="000000"/>
              </a:solidFill>
              <a:latin typeface="Arial (Body)"/>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Graphic Design Best Practices </a:t>
            </a:r>
            <a:r>
              <a:rPr lang="en-US" sz="2000" b="0" kern="1200" spc="-50" dirty="0" smtClean="0">
                <a:latin typeface="Times New Roman" panose="02020603050405020304" pitchFamily="18" charset="0"/>
                <a:ea typeface="+mj-ea"/>
                <a:cs typeface="+mj-cs"/>
              </a:rPr>
              <a:t>(1 of 3)</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239592"/>
          </a:xfrm>
        </p:spPr>
        <p:txBody>
          <a:bodyPr>
            <a:spAutoFit/>
          </a:bodyPr>
          <a:lstStyle/>
          <a:p>
            <a:pPr fontAlgn="auto">
              <a:spcAft>
                <a:spcPts val="0"/>
              </a:spcAft>
              <a:defRPr/>
            </a:pPr>
            <a:r>
              <a:rPr lang="en-US" sz="2400" dirty="0" smtClean="0">
                <a:solidFill>
                  <a:schemeClr val="tx1"/>
                </a:solidFill>
                <a:latin typeface="+mn-lt"/>
                <a:cs typeface="Times New Roman" pitchFamily="18" charset="0"/>
              </a:rPr>
              <a:t>Be </a:t>
            </a:r>
            <a:r>
              <a:rPr lang="en-US" sz="2400" dirty="0">
                <a:solidFill>
                  <a:schemeClr val="tx1"/>
                </a:solidFill>
                <a:latin typeface="+mn-lt"/>
                <a:cs typeface="Times New Roman" pitchFamily="18" charset="0"/>
              </a:rPr>
              <a:t>careful with large graphics</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a:p>
            <a:pPr marL="741600" lvl="2" indent="-284400" fontAlgn="auto">
              <a:spcAft>
                <a:spcPts val="0"/>
              </a:spcAft>
              <a:buFontTx/>
              <a:buChar char="–"/>
              <a:defRPr/>
            </a:pPr>
            <a:r>
              <a:rPr lang="en-US" sz="2400" dirty="0">
                <a:solidFill>
                  <a:schemeClr val="tx1"/>
                </a:solidFill>
                <a:latin typeface="+mn-lt"/>
                <a:cs typeface="Times New Roman" pitchFamily="18" charset="0"/>
              </a:rPr>
              <a:t>Remember 60K </a:t>
            </a:r>
            <a:r>
              <a:rPr lang="en-US" sz="2400" dirty="0" smtClean="0">
                <a:solidFill>
                  <a:schemeClr val="tx1"/>
                </a:solidFill>
                <a:latin typeface="+mn-lt"/>
                <a:cs typeface="Times New Roman" pitchFamily="18" charset="0"/>
              </a:rPr>
              <a:t>recommendation</a:t>
            </a:r>
            <a:endParaRPr lang="en-US" sz="2400" dirty="0">
              <a:solidFill>
                <a:schemeClr val="tx1"/>
              </a:solidFill>
              <a:latin typeface="+mn-lt"/>
              <a:cs typeface="Times New Roman" pitchFamily="18" charset="0"/>
            </a:endParaRPr>
          </a:p>
          <a:p>
            <a:pPr fontAlgn="auto">
              <a:spcAft>
                <a:spcPts val="0"/>
              </a:spcAft>
              <a:defRPr/>
            </a:pPr>
            <a:r>
              <a:rPr lang="en-US" sz="2400" dirty="0">
                <a:solidFill>
                  <a:schemeClr val="tx1"/>
                </a:solidFill>
                <a:latin typeface="+mn-lt"/>
                <a:cs typeface="Times New Roman" pitchFamily="18" charset="0"/>
              </a:rPr>
              <a:t>Use the alt attribute to supply descriptive alternate </a:t>
            </a:r>
            <a:r>
              <a:rPr lang="en-US" sz="2400" dirty="0" smtClean="0">
                <a:solidFill>
                  <a:schemeClr val="tx1"/>
                </a:solidFill>
                <a:latin typeface="+mn-lt"/>
                <a:cs typeface="Times New Roman" pitchFamily="18" charset="0"/>
              </a:rPr>
              <a:t>text</a:t>
            </a:r>
            <a:endParaRPr lang="en-US" sz="2400" dirty="0">
              <a:solidFill>
                <a:schemeClr val="tx1"/>
              </a:solidFill>
              <a:latin typeface="+mn-lt"/>
              <a:cs typeface="Times New Roman" pitchFamily="18" charset="0"/>
            </a:endParaRPr>
          </a:p>
          <a:p>
            <a:pPr fontAlgn="auto">
              <a:spcAft>
                <a:spcPts val="0"/>
              </a:spcAft>
              <a:defRPr/>
            </a:pPr>
            <a:r>
              <a:rPr lang="en-US" sz="2400" dirty="0">
                <a:solidFill>
                  <a:schemeClr val="tx1"/>
                </a:solidFill>
                <a:latin typeface="+mn-lt"/>
                <a:cs typeface="Times New Roman" pitchFamily="18" charset="0"/>
              </a:rPr>
              <a:t>Be sure your message gets across even if images are not displayed</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a:p>
            <a:pPr marL="741600" lvl="1" indent="-284400" fontAlgn="auto">
              <a:spcAft>
                <a:spcPts val="0"/>
              </a:spcAft>
              <a:buFontTx/>
              <a:buChar char="–"/>
              <a:defRPr/>
            </a:pPr>
            <a:r>
              <a:rPr lang="en-US" sz="2400" dirty="0">
                <a:solidFill>
                  <a:schemeClr val="tx1"/>
                </a:solidFill>
                <a:latin typeface="+mn-lt"/>
                <a:cs typeface="Times New Roman" pitchFamily="18" charset="0"/>
              </a:rPr>
              <a:t>If using images for navigation provide plain text links at the bottom of the page</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a:p>
            <a:pPr fontAlgn="auto">
              <a:spcAft>
                <a:spcPts val="0"/>
              </a:spcAft>
              <a:defRPr/>
            </a:pPr>
            <a:r>
              <a:rPr lang="en-US" sz="2400" dirty="0">
                <a:solidFill>
                  <a:schemeClr val="tx1"/>
                </a:solidFill>
                <a:latin typeface="+mn-lt"/>
                <a:cs typeface="Times New Roman" pitchFamily="18" charset="0"/>
              </a:rPr>
              <a:t>Use animation only if it makes the page more effective and provide a text description</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Graphic Design Best Practices </a:t>
            </a:r>
            <a:r>
              <a:rPr lang="en-US" sz="2000" b="0" kern="1200" spc="-50" dirty="0" smtClean="0">
                <a:solidFill>
                  <a:srgbClr val="007FA3"/>
                </a:solidFill>
                <a:latin typeface="Times New Roman" panose="02020603050405020304" pitchFamily="18" charset="0"/>
                <a:ea typeface="+mj-ea"/>
                <a:cs typeface="+mj-cs"/>
                <a:sym typeface="Times New Roman"/>
              </a:rPr>
              <a:t>(2 of 3)</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484992"/>
          </a:xfrm>
        </p:spPr>
        <p:txBody>
          <a:bodyPr>
            <a:spAutoFit/>
          </a:bodyPr>
          <a:lstStyle/>
          <a:p>
            <a:pPr eaLnBrk="1" hangingPunct="1">
              <a:defRPr/>
            </a:pPr>
            <a:r>
              <a:rPr lang="en-US" altLang="en-US" sz="2400" kern="1200" dirty="0">
                <a:solidFill>
                  <a:schemeClr val="tx1"/>
                </a:solidFill>
                <a:latin typeface="Arial (Body)"/>
                <a:ea typeface="+mn-ea"/>
                <a:cs typeface="Times New Roman" panose="02020603050405020304" pitchFamily="18" charset="0"/>
                <a:sym typeface="Arial"/>
              </a:rPr>
              <a:t>There is no requirement to limit your color choices to web safe </a:t>
            </a:r>
            <a:r>
              <a:rPr lang="en-US" altLang="en-US" sz="2400" kern="1200" dirty="0" smtClean="0">
                <a:solidFill>
                  <a:schemeClr val="tx1"/>
                </a:solidFill>
                <a:latin typeface="Arial (Body)"/>
                <a:ea typeface="+mn-ea"/>
                <a:cs typeface="Times New Roman" panose="02020603050405020304" pitchFamily="18" charset="0"/>
                <a:sym typeface="Arial"/>
              </a:rPr>
              <a:t>colors.</a:t>
            </a:r>
            <a:endParaRPr lang="en-US" altLang="en-US" sz="2400" kern="1200" dirty="0">
              <a:solidFill>
                <a:schemeClr val="tx1"/>
              </a:solidFill>
              <a:latin typeface="Arial (Body)"/>
              <a:ea typeface="+mn-ea"/>
              <a:cs typeface="Times New Roman" panose="02020603050405020304" pitchFamily="18" charset="0"/>
              <a:sym typeface="Arial"/>
            </a:endParaRPr>
          </a:p>
          <a:p>
            <a:pPr eaLnBrk="1" hangingPunct="1">
              <a:defRPr/>
            </a:pPr>
            <a:r>
              <a:rPr lang="en-US" altLang="en-US" sz="2400" kern="1200" dirty="0">
                <a:solidFill>
                  <a:schemeClr val="tx1"/>
                </a:solidFill>
                <a:latin typeface="Arial (Body)"/>
                <a:ea typeface="+mn-ea"/>
                <a:cs typeface="Times New Roman" panose="02020603050405020304" pitchFamily="18" charset="0"/>
                <a:sym typeface="Arial"/>
              </a:rPr>
              <a:t>Use anti-aliased text in </a:t>
            </a:r>
            <a:r>
              <a:rPr lang="en-US" altLang="en-US" sz="2400" kern="1200" dirty="0" smtClean="0">
                <a:solidFill>
                  <a:schemeClr val="tx1"/>
                </a:solidFill>
                <a:latin typeface="Arial (Body)"/>
                <a:ea typeface="+mn-ea"/>
                <a:cs typeface="Times New Roman" panose="02020603050405020304" pitchFamily="18" charset="0"/>
                <a:sym typeface="Arial"/>
              </a:rPr>
              <a:t>images</a:t>
            </a:r>
            <a:endParaRPr lang="en-US" altLang="en-US" sz="2400" kern="1200" dirty="0">
              <a:solidFill>
                <a:schemeClr val="tx1"/>
              </a:solidFill>
              <a:latin typeface="Arial (Body)"/>
              <a:ea typeface="+mn-ea"/>
              <a:cs typeface="Times New Roman" panose="02020603050405020304" pitchFamily="18" charset="0"/>
              <a:sym typeface="Arial"/>
            </a:endParaRPr>
          </a:p>
        </p:txBody>
      </p:sp>
      <p:pic>
        <p:nvPicPr>
          <p:cNvPr id="46084" name="Picture 16" descr="An example of anti aliased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3273425"/>
            <a:ext cx="3978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7" descr="An example of aliased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4425950"/>
            <a:ext cx="60388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Graphic Design Best Practices </a:t>
            </a:r>
            <a:r>
              <a:rPr lang="en-US" sz="2000" b="0" kern="1200" spc="-50" dirty="0" smtClean="0">
                <a:solidFill>
                  <a:srgbClr val="007FA3"/>
                </a:solidFill>
                <a:latin typeface="Times New Roman" panose="02020603050405020304" pitchFamily="18" charset="0"/>
                <a:ea typeface="+mj-ea"/>
                <a:cs typeface="+mj-cs"/>
                <a:sym typeface="Times New Roman"/>
              </a:rPr>
              <a:t>(3 of 3)</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4" name="Content Placeholder 3"/>
          <p:cNvSpPr>
            <a:spLocks noGrp="1"/>
          </p:cNvSpPr>
          <p:nvPr>
            <p:ph type="body" idx="1"/>
          </p:nvPr>
        </p:nvSpPr>
        <p:spPr>
          <a:xfrm>
            <a:off x="457200" y="1600200"/>
            <a:ext cx="8229600" cy="2046684"/>
          </a:xfrm>
        </p:spPr>
        <p:txBody>
          <a:bodyPr wrap="square">
            <a:spAutoFit/>
          </a:bodyPr>
          <a:lstStyle/>
          <a:p>
            <a:pPr fontAlgn="auto">
              <a:spcAft>
                <a:spcPts val="0"/>
              </a:spcAft>
              <a:defRPr/>
            </a:pPr>
            <a:r>
              <a:rPr lang="en-US" sz="2400" dirty="0">
                <a:solidFill>
                  <a:schemeClr val="tx1"/>
                </a:solidFill>
                <a:latin typeface="Arial (Body)"/>
                <a:cs typeface="Times New Roman" pitchFamily="18" charset="0"/>
              </a:rPr>
              <a:t>Use only necessary </a:t>
            </a:r>
            <a:r>
              <a:rPr lang="en-US" sz="2400" dirty="0" smtClean="0">
                <a:solidFill>
                  <a:schemeClr val="tx1"/>
                </a:solidFill>
                <a:latin typeface="Arial (Body)"/>
                <a:cs typeface="Times New Roman" pitchFamily="18" charset="0"/>
              </a:rPr>
              <a:t>images</a:t>
            </a:r>
          </a:p>
          <a:p>
            <a:pPr fontAlgn="auto">
              <a:spcAft>
                <a:spcPts val="0"/>
              </a:spcAft>
              <a:defRPr/>
            </a:pPr>
            <a:r>
              <a:rPr lang="en-US" sz="2400" dirty="0">
                <a:solidFill>
                  <a:schemeClr val="tx1"/>
                </a:solidFill>
                <a:latin typeface="Arial (Body)"/>
                <a:cs typeface="Times New Roman" pitchFamily="18" charset="0"/>
              </a:rPr>
              <a:t>Reuse </a:t>
            </a:r>
            <a:r>
              <a:rPr lang="en-US" sz="2400" dirty="0" smtClean="0">
                <a:solidFill>
                  <a:schemeClr val="tx1"/>
                </a:solidFill>
                <a:latin typeface="Arial (Body)"/>
                <a:cs typeface="Times New Roman" pitchFamily="18" charset="0"/>
              </a:rPr>
              <a:t>images</a:t>
            </a:r>
          </a:p>
          <a:p>
            <a:pPr fontAlgn="auto">
              <a:spcAft>
                <a:spcPts val="0"/>
              </a:spcAft>
              <a:defRPr/>
            </a:pPr>
            <a:r>
              <a:rPr lang="en-US" sz="2400" dirty="0">
                <a:solidFill>
                  <a:schemeClr val="tx1"/>
                </a:solidFill>
                <a:latin typeface="Arial (Body)"/>
                <a:cs typeface="Times New Roman" pitchFamily="18" charset="0"/>
              </a:rPr>
              <a:t>Goal: image file size should be as small as possible with acceptable display </a:t>
            </a:r>
            <a:r>
              <a:rPr lang="en-US" sz="2400" dirty="0" smtClean="0">
                <a:solidFill>
                  <a:schemeClr val="tx1"/>
                </a:solidFill>
                <a:latin typeface="Arial (Body)"/>
                <a:cs typeface="Times New Roman" pitchFamily="18" charset="0"/>
              </a:rPr>
              <a:t>quality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Page Design Load Time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eaLnBrk="1" hangingPunct="1">
              <a:defRPr/>
            </a:pPr>
            <a:r>
              <a:rPr lang="en-US" altLang="en-US" sz="2400" kern="1200" dirty="0">
                <a:solidFill>
                  <a:srgbClr val="000000"/>
                </a:solidFill>
                <a:latin typeface="Arial (Body)"/>
                <a:ea typeface="+mn-ea"/>
                <a:cs typeface="+mn-cs"/>
              </a:rPr>
              <a:t>Watch the load time of your pages</a:t>
            </a:r>
          </a:p>
          <a:p>
            <a:pPr eaLnBrk="1" hangingPunct="1">
              <a:defRPr/>
            </a:pPr>
            <a:r>
              <a:rPr lang="en-US" altLang="en-US" sz="2400" kern="1200" dirty="0">
                <a:solidFill>
                  <a:srgbClr val="000000"/>
                </a:solidFill>
                <a:latin typeface="Arial (Body)"/>
                <a:ea typeface="+mn-ea"/>
                <a:cs typeface="+mn-cs"/>
              </a:rPr>
              <a:t>Try to limit web page document and associated media to </a:t>
            </a:r>
            <a:r>
              <a:rPr lang="en-US" altLang="en-US" sz="2400" kern="1200" dirty="0" smtClean="0">
                <a:solidFill>
                  <a:srgbClr val="000000"/>
                </a:solidFill>
                <a:latin typeface="Arial (Body)"/>
                <a:ea typeface="+mn-ea"/>
                <a:cs typeface="+mn-cs"/>
              </a:rPr>
              <a:t>under </a:t>
            </a:r>
            <a:r>
              <a:rPr lang="en-US" altLang="en-US" sz="2400" kern="1200" dirty="0">
                <a:solidFill>
                  <a:srgbClr val="000000"/>
                </a:solidFill>
                <a:latin typeface="Arial (Body)"/>
                <a:ea typeface="+mn-ea"/>
                <a:cs typeface="+mn-cs"/>
              </a:rPr>
              <a:t>60K on the home </a:t>
            </a:r>
            <a:r>
              <a:rPr lang="en-US" altLang="en-US" sz="2400" kern="1200" dirty="0" smtClean="0">
                <a:solidFill>
                  <a:srgbClr val="000000"/>
                </a:solidFill>
                <a:latin typeface="Arial (Body)"/>
                <a:ea typeface="+mn-ea"/>
                <a:cs typeface="+mn-cs"/>
              </a:rPr>
              <a:t>page</a:t>
            </a:r>
            <a:endParaRPr lang="en-US" altLang="en-US" sz="2400" kern="1200" dirty="0">
              <a:solidFill>
                <a:srgbClr val="000000"/>
              </a:solidFill>
              <a:latin typeface="Arial (Body)"/>
              <a:ea typeface="+mn-ea"/>
              <a:cs typeface="+mn-cs"/>
            </a:endParaRPr>
          </a:p>
        </p:txBody>
      </p:sp>
      <p:pic>
        <p:nvPicPr>
          <p:cNvPr id="48132" name="Picture 12" descr="A column chart showing download times and Internet connection speeds. The vertical axis is Time in seconds and ranges from 0 to 160. The horizontal axis shows four groups of download speeds labeled 56 kilobits per second, 128 kilobits per second, 512 kilobits per second, and T 1 slash D S 1 at 1.544 megabits per second. Each of these groups is divided into four subgroups representing files sizes of 30 kilo bytes, 60 kilo bytes, 90 kilo bytes, and 1 megabyte. For the first group, the graph shows that at 56 kilobits per second, a 30 kilobyte file takes 4.39 seconds to download, a 60 kilobyte file takes 8.78 seconds to download, a 90 kilobyte file takes 13.17 seconds to download, and a 1 megabyte file takes 149.8 seconds to download. For the second group, the graph shows that at 128 kilobits per second, a 30 kilobyte file takes 1.92 seconds to download, a 60 kilobyte file takes 3.84 second to download, a 90 kilobyte file takes 5.76 seconds to download, and a 1 megabyte file takes 66 seconds to download. For the third group, the graph shows that at 512 kilobits per second, a 30 kilobyte file takes 0.48 seconds to download, a 60 kilobyte file takes 0.96 seconds to download, a 90 kilobyte file takes 1.44 seconds to download, and a 1 megabyte files takes 16.38 seconds to download. For the fourth group, the graph shows that at T 1 slash D S 1 at 1.544 megabits per second, a 30 kilobyte file takes 0.16 seconds to download, a 60 kilobyte file takes 0.32 seconds to download, a 90 kilobyte file takes 0.48 seconds to download, and a 1 megabyte file takes 5.43 seconds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80" y="3166336"/>
            <a:ext cx="6551040" cy="311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8229600" cy="123107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Page Design Browsers &amp; Screen Resolution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a:spAutoFit/>
          </a:bodyPr>
          <a:lstStyle/>
          <a:p>
            <a:pPr marL="255651" indent="-255651"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Test with multiple browsers</a:t>
            </a: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Internet Explorer, Google Chrome, Mozilla Firefox, </a:t>
            </a:r>
            <a:r>
              <a:rPr lang="en-US" sz="2200" kern="1200" dirty="0" smtClean="0">
                <a:solidFill>
                  <a:srgbClr val="000000"/>
                </a:solidFill>
                <a:latin typeface="Arial (Body)"/>
                <a:ea typeface="+mn-ea"/>
                <a:cs typeface="Arial" pitchFamily="34" charset="0"/>
              </a:rPr>
              <a:t>Apple </a:t>
            </a:r>
            <a:r>
              <a:rPr lang="en-US" sz="2200" kern="1200" dirty="0">
                <a:solidFill>
                  <a:srgbClr val="000000"/>
                </a:solidFill>
                <a:latin typeface="Arial (Body)"/>
                <a:ea typeface="+mn-ea"/>
                <a:cs typeface="Arial" pitchFamily="34" charset="0"/>
              </a:rPr>
              <a:t>Safari</a:t>
            </a:r>
          </a:p>
          <a:p>
            <a:pPr marL="255651" indent="-255651" eaLnBrk="1" fontAlgn="auto" hangingPunct="1">
              <a:buFont typeface="Arial" panose="020B0604020202020204" pitchFamily="34" charset="0"/>
              <a:buChar char="•"/>
              <a:defRPr/>
            </a:pPr>
            <a:r>
              <a:rPr lang="en-US" sz="2200" kern="1200" dirty="0" smtClean="0">
                <a:solidFill>
                  <a:srgbClr val="000000"/>
                </a:solidFill>
                <a:latin typeface="Arial (Body)"/>
                <a:ea typeface="+mn-ea"/>
                <a:cs typeface="Arial" pitchFamily="34" charset="0"/>
              </a:rPr>
              <a:t>Test </a:t>
            </a:r>
            <a:r>
              <a:rPr lang="en-US" sz="2200" kern="1200" dirty="0">
                <a:solidFill>
                  <a:srgbClr val="000000"/>
                </a:solidFill>
                <a:latin typeface="Arial (Body)"/>
                <a:ea typeface="+mn-ea"/>
                <a:cs typeface="Arial" pitchFamily="34" charset="0"/>
              </a:rPr>
              <a:t>at various screen resolutions</a:t>
            </a:r>
          </a:p>
          <a:p>
            <a:pPr marL="255651" indent="-255651" eaLnBrk="1" fontAlgn="auto" hangingPunct="1">
              <a:buFont typeface="Arial" panose="020B0604020202020204" pitchFamily="34" charset="0"/>
              <a:buChar char="•"/>
              <a:defRPr/>
            </a:pPr>
            <a:r>
              <a:rPr lang="en-US" sz="2200" kern="1200" dirty="0" smtClean="0">
                <a:solidFill>
                  <a:srgbClr val="000000"/>
                </a:solidFill>
                <a:latin typeface="Arial (Body)"/>
                <a:ea typeface="+mn-ea"/>
                <a:cs typeface="Arial" pitchFamily="34" charset="0"/>
              </a:rPr>
              <a:t>Design </a:t>
            </a:r>
            <a:r>
              <a:rPr lang="en-US" sz="2200" kern="1200" dirty="0">
                <a:solidFill>
                  <a:srgbClr val="000000"/>
                </a:solidFill>
                <a:latin typeface="Arial (Body)"/>
                <a:ea typeface="+mn-ea"/>
                <a:cs typeface="Arial" pitchFamily="34" charset="0"/>
              </a:rPr>
              <a:t>to look good at various screen resolutions</a:t>
            </a: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Centered page </a:t>
            </a:r>
            <a:r>
              <a:rPr lang="en-US" sz="2200" kern="1200" dirty="0" smtClean="0">
                <a:solidFill>
                  <a:srgbClr val="000000"/>
                </a:solidFill>
                <a:latin typeface="Arial (Body)"/>
                <a:ea typeface="+mn-ea"/>
                <a:cs typeface="Arial" pitchFamily="34" charset="0"/>
              </a:rPr>
              <a:t>content</a:t>
            </a:r>
            <a:endParaRPr lang="en-US" sz="2200" kern="1200" dirty="0">
              <a:solidFill>
                <a:srgbClr val="000000"/>
              </a:solidFill>
              <a:latin typeface="Arial (Body)"/>
              <a:ea typeface="+mn-ea"/>
              <a:cs typeface="Arial" pitchFamily="34" charset="0"/>
            </a:endParaRPr>
          </a:p>
          <a:p>
            <a:pPr marL="741553" lvl="1" indent="-284353" eaLnBrk="1" fontAlgn="auto" hangingPunct="1">
              <a:buFont typeface="Arial" panose="020B0604020202020204" pitchFamily="34" charset="0"/>
              <a:buChar char="–"/>
              <a:defRPr/>
            </a:pPr>
            <a:r>
              <a:rPr lang="en-US" sz="2200" kern="1200" dirty="0">
                <a:solidFill>
                  <a:srgbClr val="000000"/>
                </a:solidFill>
                <a:latin typeface="Arial (Body)"/>
                <a:ea typeface="+mn-ea"/>
                <a:cs typeface="Arial" pitchFamily="34" charset="0"/>
              </a:rPr>
              <a:t>Set to either a fixed or percentage </a:t>
            </a:r>
            <a:r>
              <a:rPr lang="en-US" sz="2200" kern="1200" dirty="0" smtClean="0">
                <a:solidFill>
                  <a:srgbClr val="000000"/>
                </a:solidFill>
                <a:latin typeface="Arial (Body)"/>
                <a:ea typeface="+mn-ea"/>
                <a:cs typeface="Arial" pitchFamily="34" charset="0"/>
              </a:rPr>
              <a:t>width</a:t>
            </a:r>
            <a:endParaRPr lang="en-US" sz="2200" kern="1200" dirty="0">
              <a:solidFill>
                <a:srgbClr val="000000"/>
              </a:solidFill>
              <a:latin typeface="Arial (Body)"/>
              <a:ea typeface="+mn-ea"/>
              <a:cs typeface="Arial" pitchFamily="34" charset="0"/>
            </a:endParaRPr>
          </a:p>
        </p:txBody>
      </p:sp>
      <p:pic>
        <p:nvPicPr>
          <p:cNvPr id="5" name="Picture 2" descr="The Casita Sedona Bed and Breakfast home page is shown with a fixed layout. The web page content has a fixed width, hugs the left margin, and has empty white space at the right side of the browser window."/>
          <p:cNvPicPr>
            <a:picLocks noChangeAspect="1" noChangeArrowheads="1"/>
          </p:cNvPicPr>
          <p:nvPr/>
        </p:nvPicPr>
        <p:blipFill>
          <a:blip r:embed="rId2"/>
          <a:srcRect/>
          <a:stretch>
            <a:fillRect/>
          </a:stretch>
        </p:blipFill>
        <p:spPr bwMode="auto">
          <a:xfrm>
            <a:off x="2968051" y="4831673"/>
            <a:ext cx="3207897" cy="15271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Overall Design Is Related to the Site Purpose</a:t>
            </a:r>
            <a:endParaRPr lang="en-US" sz="3400" b="1" kern="1200" spc="-50" dirty="0">
              <a:solidFill>
                <a:srgbClr val="007FA3"/>
              </a:solidFill>
              <a:latin typeface="Times New Roman" panose="02020603050405020304" pitchFamily="18" charset="0"/>
              <a:ea typeface="+mj-ea"/>
              <a:cs typeface="+mj-cs"/>
              <a:sym typeface="Times New Roman"/>
            </a:endParaRPr>
          </a:p>
        </p:txBody>
      </p:sp>
      <p:pic>
        <p:nvPicPr>
          <p:cNvPr id="11" name="Picture 10" descr="The Kayak Door Country home page has been enhanced by placing a full screen image of two kayaks as the page background."/>
          <p:cNvPicPr>
            <a:picLocks noChangeAspect="1"/>
          </p:cNvPicPr>
          <p:nvPr/>
        </p:nvPicPr>
        <p:blipFill>
          <a:blip r:embed="rId2"/>
          <a:stretch>
            <a:fillRect/>
          </a:stretch>
        </p:blipFill>
        <p:spPr>
          <a:xfrm>
            <a:off x="457200" y="1477535"/>
            <a:ext cx="4163081" cy="2228761"/>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type="body" idx="1"/>
          </p:nvPr>
        </p:nvSpPr>
        <p:spPr>
          <a:xfrm>
            <a:off x="457200" y="4414518"/>
            <a:ext cx="3519488" cy="1292631"/>
          </a:xfrm>
        </p:spPr>
        <p:txBody>
          <a:bodyPr wrap="square">
            <a:spAutoFit/>
          </a:bodyPr>
          <a:lstStyle/>
          <a:p>
            <a:pPr marL="0" indent="0" eaLnBrk="1" hangingPunct="1">
              <a:spcBef>
                <a:spcPct val="0"/>
              </a:spcBef>
              <a:buClrTx/>
              <a:buSzTx/>
              <a:buNone/>
            </a:pPr>
            <a:r>
              <a:rPr lang="en-IN" altLang="en-US" sz="2400" b="1" dirty="0">
                <a:solidFill>
                  <a:schemeClr val="tx1"/>
                </a:solidFill>
                <a:latin typeface="+mn-lt"/>
              </a:rPr>
              <a:t>Consider the target audience of these sites.</a:t>
            </a:r>
            <a:endParaRPr lang="en-US" altLang="en-US" sz="2400" b="1" dirty="0">
              <a:solidFill>
                <a:schemeClr val="tx1"/>
              </a:solidFill>
              <a:latin typeface="+mn-lt"/>
            </a:endParaRPr>
          </a:p>
        </p:txBody>
      </p:sp>
      <p:pic>
        <p:nvPicPr>
          <p:cNvPr id="17" name="Picture 16" descr="An example of a text intensive web page that provides text based information and corresponding links."/>
          <p:cNvPicPr>
            <a:picLocks noChangeAspect="1"/>
          </p:cNvPicPr>
          <p:nvPr/>
        </p:nvPicPr>
        <p:blipFill>
          <a:blip r:embed="rId3"/>
          <a:stretch>
            <a:fillRect/>
          </a:stretch>
        </p:blipFill>
        <p:spPr>
          <a:xfrm>
            <a:off x="4564938" y="3871181"/>
            <a:ext cx="4121862" cy="22053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36424"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Navigation Design</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36424" cy="1377270"/>
          </a:xfrm>
        </p:spPr>
        <p:txBody>
          <a:bodyPr wrap="square">
            <a:spAutoFit/>
          </a:bodyPr>
          <a:lstStyle/>
          <a:p>
            <a:pPr marL="0" indent="0" eaLnBrk="1" hangingPunct="1">
              <a:spcBef>
                <a:spcPts val="1500"/>
              </a:spcBef>
              <a:buClr>
                <a:srgbClr val="007FA3"/>
              </a:buClr>
              <a:buSzPct val="100000"/>
              <a:buNone/>
              <a:defRPr/>
            </a:pPr>
            <a:r>
              <a:rPr lang="en-US" altLang="en-US" sz="2000" kern="1200" dirty="0">
                <a:latin typeface="Arial (Body)"/>
                <a:ea typeface="+mn-ea"/>
                <a:cs typeface="+mn-cs"/>
                <a:sym typeface="Arial"/>
              </a:rPr>
              <a:t>Make your site easy to navigate</a:t>
            </a:r>
          </a:p>
          <a:p>
            <a:pPr marL="255600" lvl="1" indent="-255600" eaLnBrk="1" hangingPunct="1">
              <a:spcBef>
                <a:spcPts val="1500"/>
              </a:spcBef>
              <a:buClr>
                <a:srgbClr val="007FA3"/>
              </a:buClr>
              <a:buSzPct val="100000"/>
              <a:buFont typeface="Arial" panose="020B0604020202020204" pitchFamily="34" charset="0"/>
              <a:buChar char="•"/>
              <a:defRPr/>
            </a:pPr>
            <a:r>
              <a:rPr lang="en-US" altLang="en-US" sz="2000" kern="1200" dirty="0">
                <a:latin typeface="Arial (Body)"/>
                <a:ea typeface="+mn-ea"/>
                <a:cs typeface="+mn-cs"/>
                <a:sym typeface="Arial"/>
              </a:rPr>
              <a:t>Provide clearly </a:t>
            </a:r>
            <a:r>
              <a:rPr lang="en-US" altLang="en-US" sz="2000" kern="1200" dirty="0">
                <a:latin typeface="Arial (Body)"/>
                <a:ea typeface="+mn-ea"/>
                <a:cs typeface="Times New Roman" panose="02020603050405020304" pitchFamily="18" charset="0"/>
                <a:sym typeface="Arial"/>
              </a:rPr>
              <a:t>labeled navigation in the same location on each page</a:t>
            </a:r>
          </a:p>
          <a:p>
            <a:pPr marL="255600" lvl="1" indent="-255600" eaLnBrk="1" hangingPunct="1">
              <a:buClr>
                <a:srgbClr val="007FA3"/>
              </a:buClr>
              <a:buSzPct val="100000"/>
              <a:buFont typeface="Arial" panose="020B0604020202020204" pitchFamily="34" charset="0"/>
              <a:buChar char="•"/>
              <a:defRPr/>
            </a:pPr>
            <a:r>
              <a:rPr lang="en-US" altLang="en-US" sz="2000" kern="1200" dirty="0">
                <a:latin typeface="Arial (Body)"/>
                <a:ea typeface="+mn-ea"/>
                <a:cs typeface="+mn-cs"/>
                <a:sym typeface="Arial"/>
              </a:rPr>
              <a:t>Most common – across top or down left </a:t>
            </a:r>
            <a:r>
              <a:rPr lang="en-US" altLang="en-US" sz="2000" kern="1200" dirty="0" smtClean="0">
                <a:latin typeface="Arial (Body)"/>
                <a:ea typeface="+mn-ea"/>
                <a:cs typeface="+mn-cs"/>
                <a:sym typeface="Arial"/>
              </a:rPr>
              <a:t>side</a:t>
            </a:r>
            <a:endParaRPr lang="en-US" altLang="en-US" sz="2000" kern="1200" dirty="0">
              <a:latin typeface="Arial (Body)"/>
              <a:ea typeface="+mn-ea"/>
              <a:cs typeface="+mn-cs"/>
              <a:sym typeface="Arial"/>
            </a:endParaRPr>
          </a:p>
        </p:txBody>
      </p:sp>
      <p:sp>
        <p:nvSpPr>
          <p:cNvPr id="4" name="Text Placeholder 3"/>
          <p:cNvSpPr>
            <a:spLocks noGrp="1"/>
          </p:cNvSpPr>
          <p:nvPr>
            <p:ph type="body" idx="2"/>
          </p:nvPr>
        </p:nvSpPr>
        <p:spPr>
          <a:xfrm>
            <a:off x="457200" y="2977326"/>
            <a:ext cx="3476171" cy="3388968"/>
          </a:xfrm>
        </p:spPr>
        <p:txBody>
          <a:bodyPr/>
          <a:lstStyle/>
          <a:p>
            <a:pPr marL="0" indent="0" eaLnBrk="1" hangingPunct="1">
              <a:buNone/>
              <a:defRPr/>
            </a:pPr>
            <a:r>
              <a:rPr lang="en-US" altLang="en-US" sz="2000" kern="1200" dirty="0">
                <a:latin typeface="Arial (Body)"/>
              </a:rPr>
              <a:t>Consider:</a:t>
            </a:r>
            <a:endParaRPr lang="en-US" altLang="en-US" sz="2000" kern="1200" dirty="0">
              <a:latin typeface="Arial (Body)"/>
              <a:cs typeface="Times New Roman" panose="02020603050405020304" pitchFamily="18" charset="0"/>
            </a:endParaRPr>
          </a:p>
          <a:p>
            <a:pPr marL="255600" lvl="1" indent="-255600" eaLnBrk="1" hangingPunct="1">
              <a:buFont typeface="Arial" panose="020B0604020202020204" pitchFamily="34" charset="0"/>
              <a:buChar char="•"/>
              <a:defRPr/>
            </a:pPr>
            <a:r>
              <a:rPr lang="en-US" altLang="en-US" sz="2000" kern="1200" dirty="0">
                <a:latin typeface="Arial (Body)"/>
              </a:rPr>
              <a:t>Navigation Bars</a:t>
            </a:r>
          </a:p>
          <a:p>
            <a:pPr marL="255600" lvl="1" indent="-255600" eaLnBrk="1" hangingPunct="1">
              <a:buFont typeface="Arial" panose="020B0604020202020204" pitchFamily="34" charset="0"/>
              <a:buChar char="•"/>
              <a:defRPr/>
            </a:pPr>
            <a:r>
              <a:rPr lang="en-US" altLang="en-US" sz="2000" kern="1200" dirty="0">
                <a:latin typeface="Arial (Body)"/>
              </a:rPr>
              <a:t>Breadcrumb Navigation</a:t>
            </a:r>
          </a:p>
          <a:p>
            <a:pPr marL="255600" lvl="1" indent="-255600" eaLnBrk="1" hangingPunct="1">
              <a:buFont typeface="Arial" panose="020B0604020202020204" pitchFamily="34" charset="0"/>
              <a:buChar char="•"/>
              <a:defRPr/>
            </a:pPr>
            <a:r>
              <a:rPr lang="en-US" altLang="en-US" sz="2000" kern="1200" dirty="0">
                <a:latin typeface="Arial (Body)"/>
              </a:rPr>
              <a:t>Using Graphics for Navigation</a:t>
            </a:r>
          </a:p>
          <a:p>
            <a:pPr marL="255600" lvl="1" indent="-255600" eaLnBrk="1" hangingPunct="1">
              <a:buFont typeface="Arial" panose="020B0604020202020204" pitchFamily="34" charset="0"/>
              <a:buChar char="•"/>
              <a:defRPr/>
            </a:pPr>
            <a:r>
              <a:rPr lang="en-US" altLang="en-US" sz="2000" kern="1200" dirty="0">
                <a:latin typeface="Arial (Body)"/>
              </a:rPr>
              <a:t>Dynamic Navigation</a:t>
            </a:r>
          </a:p>
          <a:p>
            <a:pPr marL="255600" lvl="1" indent="-255600" eaLnBrk="1" hangingPunct="1">
              <a:buFont typeface="Arial" panose="020B0604020202020204" pitchFamily="34" charset="0"/>
              <a:buChar char="•"/>
              <a:defRPr/>
            </a:pPr>
            <a:r>
              <a:rPr lang="en-US" altLang="en-US" sz="2000" kern="1200" dirty="0">
                <a:latin typeface="Arial (Body)"/>
              </a:rPr>
              <a:t>Site Map</a:t>
            </a:r>
          </a:p>
          <a:p>
            <a:pPr marL="255600" lvl="1" indent="-255600" eaLnBrk="1" hangingPunct="1">
              <a:buFont typeface="Arial" panose="020B0604020202020204" pitchFamily="34" charset="0"/>
              <a:buChar char="•"/>
              <a:defRPr/>
            </a:pPr>
            <a:r>
              <a:rPr lang="en-US" altLang="en-US" sz="2000" kern="1200" dirty="0">
                <a:latin typeface="Arial (Body)"/>
              </a:rPr>
              <a:t>Site Search Feature</a:t>
            </a:r>
          </a:p>
          <a:p>
            <a:pPr marL="255600" lvl="1" indent="-255600" eaLnBrk="1" hangingPunct="1">
              <a:buFont typeface="Arial" panose="020B0604020202020204" pitchFamily="34" charset="0"/>
              <a:buChar char="•"/>
              <a:defRPr/>
            </a:pPr>
            <a:r>
              <a:rPr lang="en-US" altLang="en-US" sz="2000" kern="1200" dirty="0">
                <a:latin typeface="Arial (Body)"/>
              </a:rPr>
              <a:t>“Skip to Content” </a:t>
            </a:r>
            <a:r>
              <a:rPr lang="en-US" altLang="en-US" sz="2000" kern="1200" dirty="0" smtClean="0">
                <a:latin typeface="Arial (Body)"/>
              </a:rPr>
              <a:t>Hyperlink</a:t>
            </a:r>
            <a:endParaRPr lang="en-US" altLang="en-US" sz="2000" kern="1200" dirty="0">
              <a:latin typeface="Arial (Body)"/>
            </a:endParaRPr>
          </a:p>
        </p:txBody>
      </p:sp>
      <p:pic>
        <p:nvPicPr>
          <p:cNvPr id="50181" name="Picture 2" descr="The Kayak Door Country Tours page shows an example of dynamic navigation. Selecting Tours from the Navigation bar displays a vertical menu with the One Hour Tours, Half-Day Tours, Full Day Tours, and Custom Tours op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676" y="3119846"/>
            <a:ext cx="4003948" cy="310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50072"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Wireframe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511615" cy="4662785"/>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A sketch or blueprint of a web page</a:t>
            </a:r>
          </a:p>
          <a:p>
            <a:pPr marL="0" indent="0" eaLnBrk="1" hangingPunct="1">
              <a:buNone/>
              <a:defRPr/>
            </a:pPr>
            <a:r>
              <a:rPr lang="en-US" altLang="en-US" sz="2400" kern="1200" dirty="0">
                <a:solidFill>
                  <a:srgbClr val="000000"/>
                </a:solidFill>
                <a:latin typeface="Arial (Body)"/>
                <a:ea typeface="+mn-ea"/>
                <a:cs typeface="+mn-cs"/>
              </a:rPr>
              <a:t>Shows the structure of the basic page elements, including:</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Header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Navigation</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Content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Footer</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Image </a:t>
            </a:r>
            <a:r>
              <a:rPr lang="en-US" altLang="en-US" sz="2400" kern="1200" dirty="0" smtClean="0">
                <a:solidFill>
                  <a:srgbClr val="000000"/>
                </a:solidFill>
                <a:latin typeface="Arial (Body)"/>
                <a:ea typeface="+mn-ea"/>
                <a:cs typeface="+mn-cs"/>
              </a:rPr>
              <a:t>locations</a:t>
            </a:r>
            <a:endParaRPr lang="en-US" altLang="en-US" sz="2400" kern="1200" dirty="0">
              <a:solidFill>
                <a:srgbClr val="000000"/>
              </a:solidFill>
              <a:latin typeface="Arial (Body)"/>
              <a:ea typeface="+mn-ea"/>
              <a:cs typeface="+mn-cs"/>
            </a:endParaRPr>
          </a:p>
        </p:txBody>
      </p:sp>
      <p:pic>
        <p:nvPicPr>
          <p:cNvPr id="7" name="Picture 6" descr="A wireframe diagram is displayed that contains various width columns and multiple images. The content appears in three varying width columns. The first column has been narrowed and now contains a small image, which has been inserted below the heading and at the top of the paragraph and an unordered list. The second column has been widened and contains a large image above the subheading and its related paragraph. Another small image appears at the top of one of the paragraphs.  The third column has been narrowed and contains an image below the subheadings and related paragrap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510" y="1768408"/>
            <a:ext cx="3747883" cy="30104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Web Page Design Page Layout </a:t>
            </a:r>
            <a:r>
              <a:rPr lang="en-US" sz="2000" b="0" kern="1200" spc="-50" dirty="0" smtClean="0">
                <a:solidFill>
                  <a:srgbClr val="007FA3"/>
                </a:solidFill>
                <a:latin typeface="Times New Roman" panose="02020603050405020304" pitchFamily="18" charset="0"/>
                <a:ea typeface="+mj-ea"/>
                <a:cs typeface="+mj-cs"/>
                <a:sym typeface="Times New Roman"/>
              </a:rPr>
              <a:t>(1 of 3)</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677352"/>
          </a:xfrm>
        </p:spPr>
        <p:txBody>
          <a:bodyPr>
            <a:spAutoFit/>
          </a:bodyPr>
          <a:lstStyle/>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Arial" panose="020B0604020202020204" pitchFamily="34" charset="0"/>
                <a:sym typeface="Arial"/>
              </a:rPr>
              <a:t>Place the most important information </a:t>
            </a:r>
            <a:r>
              <a:rPr lang="en-US" altLang="en-US" sz="2400" kern="1200" dirty="0" smtClean="0">
                <a:latin typeface="Arial (Body)"/>
                <a:ea typeface="+mn-ea"/>
                <a:cs typeface="Arial" panose="020B0604020202020204" pitchFamily="34" charset="0"/>
                <a:sym typeface="Arial"/>
              </a:rPr>
              <a:t>“above </a:t>
            </a:r>
            <a:r>
              <a:rPr lang="en-US" altLang="en-US" sz="2400" kern="1200" dirty="0">
                <a:latin typeface="Arial (Body)"/>
                <a:ea typeface="+mn-ea"/>
                <a:cs typeface="Arial" panose="020B0604020202020204" pitchFamily="34" charset="0"/>
                <a:sym typeface="Arial"/>
              </a:rPr>
              <a:t>the </a:t>
            </a:r>
            <a:r>
              <a:rPr lang="en-US" altLang="en-US" sz="2400" kern="1200" dirty="0" smtClean="0">
                <a:latin typeface="Arial (Body)"/>
                <a:ea typeface="+mn-ea"/>
                <a:cs typeface="Arial" panose="020B0604020202020204" pitchFamily="34" charset="0"/>
                <a:sym typeface="Arial"/>
              </a:rPr>
              <a:t>fold”</a:t>
            </a:r>
            <a:endParaRPr lang="en-US" altLang="en-US" sz="2400" kern="1200" dirty="0">
              <a:latin typeface="Arial (Body)"/>
              <a:ea typeface="+mn-ea"/>
              <a:cs typeface="Arial" panose="020B0604020202020204" pitchFamily="34" charset="0"/>
              <a:sym typeface="Arial"/>
            </a:endParaRP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Arial" panose="020B0604020202020204" pitchFamily="34" charset="0"/>
                <a:sym typeface="Arial"/>
              </a:rPr>
              <a:t>Use adequate </a:t>
            </a:r>
            <a:r>
              <a:rPr lang="en-US" altLang="en-US" sz="2400" kern="1200" dirty="0" smtClean="0">
                <a:latin typeface="Arial (Body)"/>
                <a:ea typeface="+mn-ea"/>
                <a:cs typeface="Arial" panose="020B0604020202020204" pitchFamily="34" charset="0"/>
                <a:sym typeface="Arial"/>
              </a:rPr>
              <a:t>“white” </a:t>
            </a:r>
            <a:r>
              <a:rPr lang="en-US" altLang="en-US" sz="2400" kern="1200" dirty="0">
                <a:latin typeface="Arial (Body)"/>
                <a:ea typeface="+mn-ea"/>
                <a:cs typeface="Arial" panose="020B0604020202020204" pitchFamily="34" charset="0"/>
                <a:sym typeface="Arial"/>
              </a:rPr>
              <a:t>or blank </a:t>
            </a:r>
            <a:r>
              <a:rPr lang="en-US" altLang="en-US" sz="2400" kern="1200" dirty="0" smtClean="0">
                <a:latin typeface="Arial (Body)"/>
                <a:ea typeface="+mn-ea"/>
                <a:cs typeface="Arial" panose="020B0604020202020204" pitchFamily="34" charset="0"/>
                <a:sym typeface="Arial"/>
              </a:rPr>
              <a:t>space</a:t>
            </a:r>
            <a:endParaRPr lang="en-US" altLang="en-US" sz="2400" kern="1200" dirty="0">
              <a:latin typeface="Arial (Body)"/>
              <a:ea typeface="+mn-ea"/>
              <a:cs typeface="Arial" panose="020B0604020202020204" pitchFamily="34" charset="0"/>
              <a:sym typeface="Arial"/>
            </a:endParaRP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Arial" panose="020B0604020202020204" pitchFamily="34" charset="0"/>
                <a:sym typeface="Arial"/>
              </a:rPr>
              <a:t>Use </a:t>
            </a:r>
            <a:r>
              <a:rPr lang="en-US" altLang="en-US" sz="2400" kern="1200" dirty="0" smtClean="0">
                <a:latin typeface="Arial (Body)"/>
                <a:ea typeface="+mn-ea"/>
                <a:cs typeface="Arial" panose="020B0604020202020204" pitchFamily="34" charset="0"/>
                <a:sym typeface="Arial"/>
              </a:rPr>
              <a:t>an </a:t>
            </a:r>
            <a:r>
              <a:rPr lang="en-US" altLang="en-US" sz="2400" kern="1200" dirty="0">
                <a:latin typeface="Arial (Body)"/>
                <a:ea typeface="+mn-ea"/>
                <a:cs typeface="Arial" panose="020B0604020202020204" pitchFamily="34" charset="0"/>
                <a:sym typeface="Arial"/>
              </a:rPr>
              <a:t>interesting page </a:t>
            </a:r>
            <a:r>
              <a:rPr lang="en-US" altLang="en-US" sz="2400" kern="1200" dirty="0" smtClean="0">
                <a:latin typeface="Arial (Body)"/>
                <a:ea typeface="+mn-ea"/>
                <a:cs typeface="Arial" panose="020B0604020202020204" pitchFamily="34" charset="0"/>
                <a:sym typeface="Arial"/>
              </a:rPr>
              <a:t>layout</a:t>
            </a:r>
            <a:endParaRPr lang="en-US" altLang="en-US" sz="2400" kern="1200" dirty="0">
              <a:latin typeface="Arial (Body)"/>
              <a:ea typeface="+mn-ea"/>
              <a:cs typeface="Arial" panose="020B0604020202020204" pitchFamily="34" charset="0"/>
              <a:sym typeface="Arial"/>
            </a:endParaRPr>
          </a:p>
        </p:txBody>
      </p:sp>
      <p:sp>
        <p:nvSpPr>
          <p:cNvPr id="4" name="Content Placeholder 3"/>
          <p:cNvSpPr>
            <a:spLocks noGrp="1"/>
          </p:cNvSpPr>
          <p:nvPr>
            <p:ph type="body" idx="2"/>
          </p:nvPr>
        </p:nvSpPr>
        <p:spPr>
          <a:xfrm>
            <a:off x="5798456" y="4215001"/>
            <a:ext cx="2598057" cy="1877407"/>
          </a:xfrm>
        </p:spPr>
        <p:txBody>
          <a:bodyPr wrap="square">
            <a:spAutoFit/>
          </a:bodyPr>
          <a:lstStyle/>
          <a:p>
            <a:pPr marL="0" indent="0" eaLnBrk="1" hangingPunct="1">
              <a:spcBef>
                <a:spcPts val="1500"/>
              </a:spcBef>
              <a:buClr>
                <a:srgbClr val="007FA3"/>
              </a:buClr>
              <a:buSzPct val="100000"/>
              <a:buNone/>
              <a:defRPr/>
            </a:pPr>
            <a:r>
              <a:rPr lang="en-US" altLang="en-US" sz="2200" kern="1200" dirty="0">
                <a:latin typeface="Arial (Body)"/>
                <a:ea typeface="+mn-ea"/>
                <a:cs typeface="Arial" panose="020B0604020202020204" pitchFamily="34" charset="0"/>
                <a:sym typeface="Arial"/>
              </a:rPr>
              <a:t>This is usable, but a little boring. See the next slide for improvements in page layout.</a:t>
            </a:r>
          </a:p>
        </p:txBody>
      </p:sp>
      <p:pic>
        <p:nvPicPr>
          <p:cNvPr id="8" name="Picture 7" descr="An adequate wireframe diagram is displayed. The wireframe consists of the following components. A header section at the top of the page, and below it, a navigation bar with hyperlinks for Home, Services, Products, About, and Content. In the body section, a heading and a related paragraph are shown, followed by a subheading, an unordered list, and related paragraphs. At the bottom of the wireframe is a foo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94" y="3668385"/>
            <a:ext cx="4855364" cy="26362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defRPr/>
            </a:pPr>
            <a:r>
              <a:rPr lang="en-US" sz="3400" b="1" kern="1200" spc="-50" dirty="0" smtClean="0">
                <a:solidFill>
                  <a:srgbClr val="007FA3"/>
                </a:solidFill>
                <a:latin typeface="Times New Roman" panose="02020603050405020304" pitchFamily="18" charset="0"/>
                <a:ea typeface="+mj-ea"/>
                <a:cs typeface="+mj-cs"/>
                <a:sym typeface="Times New Roman"/>
              </a:rPr>
              <a:t>Web Page Design Page Layout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3)</a:t>
            </a:r>
            <a:endParaRPr lang="en-US" sz="2000" b="1"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type="body" idx="2"/>
          </p:nvPr>
        </p:nvSpPr>
        <p:spPr>
          <a:xfrm>
            <a:off x="470848" y="2455688"/>
            <a:ext cx="1139588" cy="555009"/>
          </a:xfrm>
        </p:spPr>
        <p:txBody>
          <a:bodyPr/>
          <a:lstStyle/>
          <a:p>
            <a:pPr marL="0" indent="0">
              <a:buNone/>
            </a:pPr>
            <a:r>
              <a:rPr lang="en-US" altLang="en-US" sz="2400" dirty="0" smtClean="0">
                <a:latin typeface="+mn-lt"/>
                <a:cs typeface="Arial" panose="020B0604020202020204" pitchFamily="34" charset="0"/>
              </a:rPr>
              <a:t>Better</a:t>
            </a:r>
            <a:endParaRPr lang="en-US" altLang="en-US" sz="2400" dirty="0">
              <a:latin typeface="+mn-lt"/>
            </a:endParaRPr>
          </a:p>
        </p:txBody>
      </p:sp>
      <p:pic>
        <p:nvPicPr>
          <p:cNvPr id="8" name="Picture 7" descr="A rightward facing arr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943" y="2570950"/>
            <a:ext cx="2274475" cy="379079"/>
          </a:xfrm>
          <a:prstGeom prst="rect">
            <a:avLst/>
          </a:prstGeom>
        </p:spPr>
      </p:pic>
      <p:pic>
        <p:nvPicPr>
          <p:cNvPr id="53252" name="Picture 2" descr="A wireframe diagram is displayed that contains equal width columns and an image. The body of the previous wireframe has been modified so that content appears in three equal width columns. The first column contains the image, which has been inserted above the previous heading and its paragraph. The second column contains the original subheading, an unordered list, and its related paragraph.  The third column contains additional subheadings and related para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573" y="2486250"/>
            <a:ext cx="354647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idx="1"/>
          </p:nvPr>
        </p:nvSpPr>
        <p:spPr>
          <a:xfrm>
            <a:off x="457200" y="3836207"/>
            <a:ext cx="4370120" cy="1292631"/>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Arial" panose="020B0604020202020204" pitchFamily="34" charset="0"/>
                <a:sym typeface="Arial"/>
              </a:rPr>
              <a:t>Columns make the page more interesting and it’s easier to read this way.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723"/>
            <a:ext cx="8229600" cy="1097279"/>
          </a:xfrm>
        </p:spPr>
        <p:txBody>
          <a:bodyPr/>
          <a:lstStyle/>
          <a:p>
            <a:r>
              <a:rPr lang="en-US" kern="1200" spc="-50" dirty="0">
                <a:solidFill>
                  <a:schemeClr val="tx2"/>
                </a:solidFill>
                <a:latin typeface="Times New Roman" panose="02020603050405020304" pitchFamily="18" charset="0"/>
              </a:rPr>
              <a:t>Web Page Design Page Layout </a:t>
            </a:r>
            <a:r>
              <a:rPr lang="en-US" sz="2000" b="0" kern="1200" spc="-50" dirty="0" smtClean="0">
                <a:solidFill>
                  <a:schemeClr val="tx2"/>
                </a:solidFill>
                <a:latin typeface="Times New Roman" panose="02020603050405020304" pitchFamily="18" charset="0"/>
              </a:rPr>
              <a:t>(3 </a:t>
            </a:r>
            <a:r>
              <a:rPr lang="en-US" sz="2000" b="0" kern="1200" spc="-50" dirty="0">
                <a:solidFill>
                  <a:schemeClr val="tx2"/>
                </a:solidFill>
                <a:latin typeface="Times New Roman" panose="02020603050405020304" pitchFamily="18" charset="0"/>
              </a:rPr>
              <a:t>of 3)</a:t>
            </a:r>
            <a:endParaRPr lang="en-IN" sz="2000" dirty="0">
              <a:solidFill>
                <a:schemeClr val="tx2"/>
              </a:solidFill>
            </a:endParaRPr>
          </a:p>
        </p:txBody>
      </p:sp>
      <p:sp>
        <p:nvSpPr>
          <p:cNvPr id="4" name="Content Placeholder 3"/>
          <p:cNvSpPr>
            <a:spLocks noGrp="1"/>
          </p:cNvSpPr>
          <p:nvPr>
            <p:ph type="body" idx="4294967295"/>
          </p:nvPr>
        </p:nvSpPr>
        <p:spPr>
          <a:xfrm>
            <a:off x="759691" y="1950647"/>
            <a:ext cx="979488" cy="554037"/>
          </a:xfrm>
        </p:spPr>
        <p:txBody>
          <a:bodyPr wrap="square">
            <a:spAutoFit/>
          </a:bodyPr>
          <a:lstStyle/>
          <a:p>
            <a:pPr marL="0" indent="0">
              <a:spcBef>
                <a:spcPts val="1500"/>
              </a:spcBef>
              <a:buClr>
                <a:srgbClr val="007FA3"/>
              </a:buClr>
              <a:buSzPct val="100000"/>
              <a:buNone/>
              <a:defRPr/>
            </a:pPr>
            <a:r>
              <a:rPr lang="en-US" sz="2400" kern="1200" dirty="0">
                <a:latin typeface="Arial (Body)"/>
                <a:ea typeface="+mn-ea"/>
                <a:cs typeface="+mn-cs"/>
                <a:sym typeface="Arial"/>
              </a:rPr>
              <a:t>Best</a:t>
            </a:r>
          </a:p>
        </p:txBody>
      </p:sp>
      <p:sp>
        <p:nvSpPr>
          <p:cNvPr id="3" name="Content Placeholder 2"/>
          <p:cNvSpPr>
            <a:spLocks noGrp="1"/>
          </p:cNvSpPr>
          <p:nvPr>
            <p:ph type="body" idx="1"/>
          </p:nvPr>
        </p:nvSpPr>
        <p:spPr>
          <a:xfrm>
            <a:off x="2552130" y="1600200"/>
            <a:ext cx="6134669" cy="1292631"/>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Arial" panose="020B0604020202020204" pitchFamily="34" charset="0"/>
                <a:sym typeface="Arial"/>
              </a:rPr>
              <a:t>Columns of different widths interspersed with graphics and headings create the most interesting, easy to read page.</a:t>
            </a:r>
          </a:p>
        </p:txBody>
      </p:sp>
      <p:pic>
        <p:nvPicPr>
          <p:cNvPr id="54278" name="Picture 2" descr="A wireframe diagram is displayed that contains various width columns and multiple images.&#10;The content appears in three varying width columns. The first column has been narrowed and now contains a small image, which has been inserted below the heading and at the top of the paragraph and an unordered list. The second column has been widened and contains a large image above the subheading and its related paragraph. Another small image appears at the top of one of the paragraphs.  The third column has been narrowed and contains an image below the subheadings and related paragraph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91" y="3194029"/>
            <a:ext cx="35623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3" descr="The final wireframe diagram is displayed with vertical navigation. As with the previous wireframes, this wireframe displays a webpage with a header, vertical navigation area on the left, content area, with headings, subheadings, images, paragraphs, and unordered lists, and a footer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954" y="3194029"/>
            <a:ext cx="36099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Page Layout Design </a:t>
            </a:r>
            <a:r>
              <a:rPr lang="en-US" dirty="0" smtClean="0">
                <a:solidFill>
                  <a:schemeClr val="tx2"/>
                </a:solidFill>
              </a:rPr>
              <a:t>Techniques </a:t>
            </a:r>
            <a:r>
              <a:rPr lang="en-US" sz="2000" b="0" dirty="0" smtClean="0">
                <a:solidFill>
                  <a:schemeClr val="tx2"/>
                </a:solidFill>
              </a:rPr>
              <a:t>(1 of 2)</a:t>
            </a:r>
            <a:endParaRPr lang="en-IN" sz="2000" b="0" dirty="0">
              <a:solidFill>
                <a:schemeClr val="tx2"/>
              </a:solidFill>
            </a:endParaRPr>
          </a:p>
        </p:txBody>
      </p:sp>
      <p:sp>
        <p:nvSpPr>
          <p:cNvPr id="3" name="Content Placeholder 2"/>
          <p:cNvSpPr>
            <a:spLocks noGrp="1"/>
          </p:cNvSpPr>
          <p:nvPr>
            <p:ph type="body" idx="1"/>
          </p:nvPr>
        </p:nvSpPr>
        <p:spPr>
          <a:xfrm>
            <a:off x="457200" y="1600200"/>
            <a:ext cx="3821502" cy="2046684"/>
          </a:xfrm>
        </p:spPr>
        <p:txBody>
          <a:bodyPr wrap="square">
            <a:spAutoFit/>
          </a:bodyPr>
          <a:lstStyle/>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Fixed Layout</a:t>
            </a:r>
          </a:p>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smtClean="0">
                <a:latin typeface="Arial (Body)"/>
                <a:ea typeface="+mn-ea"/>
                <a:cs typeface="+mn-cs"/>
                <a:sym typeface="Arial"/>
              </a:rPr>
              <a:t>A</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K</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A rigid </a:t>
            </a:r>
            <a:r>
              <a:rPr lang="en-US" sz="2400" kern="1200" dirty="0">
                <a:latin typeface="Arial (Body)"/>
                <a:ea typeface="+mn-ea"/>
                <a:cs typeface="+mn-cs"/>
                <a:sym typeface="Arial"/>
              </a:rPr>
              <a:t>or </a:t>
            </a:r>
            <a:r>
              <a:rPr lang="en-US" sz="2400" kern="1200" dirty="0" smtClean="0">
                <a:latin typeface="Arial (Body)"/>
                <a:ea typeface="+mn-ea"/>
                <a:cs typeface="+mn-cs"/>
                <a:sym typeface="Arial"/>
              </a:rPr>
              <a:t>“</a:t>
            </a:r>
            <a:r>
              <a:rPr lang="en-US" sz="2400" kern="1200" dirty="0">
                <a:latin typeface="Arial (Body)"/>
                <a:ea typeface="+mn-ea"/>
                <a:cs typeface="+mn-cs"/>
                <a:sym typeface="Arial"/>
              </a:rPr>
              <a:t>ice” design</a:t>
            </a:r>
          </a:p>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a:latin typeface="Arial (Body)"/>
                <a:ea typeface="+mn-ea"/>
                <a:cs typeface="+mn-cs"/>
                <a:sym typeface="Arial"/>
              </a:rPr>
              <a:t>Fixed-width often </a:t>
            </a:r>
            <a:r>
              <a:rPr lang="en-US" sz="2400" kern="1200" dirty="0" smtClean="0">
                <a:latin typeface="Arial (Body)"/>
                <a:ea typeface="+mn-ea"/>
                <a:cs typeface="+mn-cs"/>
                <a:sym typeface="Arial"/>
              </a:rPr>
              <a:t>at </a:t>
            </a:r>
            <a:r>
              <a:rPr lang="en-US" sz="2400" kern="1200" dirty="0">
                <a:latin typeface="Arial (Body)"/>
                <a:ea typeface="+mn-ea"/>
                <a:cs typeface="+mn-cs"/>
                <a:sym typeface="Arial"/>
              </a:rPr>
              <a:t>left </a:t>
            </a:r>
            <a:r>
              <a:rPr lang="en-US" sz="2400" kern="1200" dirty="0" smtClean="0">
                <a:latin typeface="Arial (Body)"/>
                <a:ea typeface="+mn-ea"/>
                <a:cs typeface="+mn-cs"/>
                <a:sym typeface="Arial"/>
              </a:rPr>
              <a:t>margin</a:t>
            </a:r>
            <a:endParaRPr lang="en-US" sz="2400" kern="1200" dirty="0">
              <a:latin typeface="Arial (Body)"/>
              <a:ea typeface="+mn-ea"/>
              <a:cs typeface="+mn-cs"/>
              <a:sym typeface="Arial"/>
            </a:endParaRPr>
          </a:p>
        </p:txBody>
      </p:sp>
      <p:pic>
        <p:nvPicPr>
          <p:cNvPr id="55300" name="Picture 2" descr="The Casita Sedona Bed and Breakfast home page is shown with a fixed layout. The web page content has a fixed width, hugs the left margin, and has empty white space at the right side of the browser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18" y="1774046"/>
            <a:ext cx="4067744" cy="214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idx="2"/>
          </p:nvPr>
        </p:nvSpPr>
        <p:spPr>
          <a:xfrm>
            <a:off x="457200" y="4152184"/>
            <a:ext cx="3562709" cy="1351470"/>
          </a:xfrm>
        </p:spPr>
        <p:txBody>
          <a:bodyPr/>
          <a:lstStyle/>
          <a:p>
            <a:pPr marL="255651" indent="-255651" eaLnBrk="1" fontAlgn="auto" hangingPunct="1">
              <a:buClr>
                <a:schemeClr val="tx2"/>
              </a:buClr>
              <a:buFont typeface="Arial" panose="020B0604020202020204" pitchFamily="34" charset="0"/>
              <a:buChar char="•"/>
              <a:defRPr/>
            </a:pPr>
            <a:r>
              <a:rPr lang="en-US" sz="2400" kern="1200" dirty="0" smtClean="0">
                <a:latin typeface="Arial (Body)"/>
              </a:rPr>
              <a:t>More </a:t>
            </a:r>
            <a:r>
              <a:rPr lang="en-US" sz="2400" kern="1200" dirty="0">
                <a:latin typeface="Arial (Body)"/>
              </a:rPr>
              <a:t>appealing if </a:t>
            </a:r>
            <a:r>
              <a:rPr lang="en-US" sz="2400" kern="1200" dirty="0" smtClean="0">
                <a:latin typeface="Arial (Body)"/>
              </a:rPr>
              <a:t>fixed </a:t>
            </a:r>
            <a:r>
              <a:rPr lang="en-US" sz="2400" kern="1200" dirty="0">
                <a:latin typeface="Arial (Body)"/>
              </a:rPr>
              <a:t>with content is </a:t>
            </a:r>
            <a:r>
              <a:rPr lang="en-US" sz="2400" kern="1200" dirty="0" smtClean="0">
                <a:latin typeface="Arial (Body)"/>
              </a:rPr>
              <a:t>centered</a:t>
            </a:r>
            <a:endParaRPr lang="en-US" sz="2400" kern="1200" dirty="0">
              <a:latin typeface="Arial (Body)"/>
            </a:endParaRPr>
          </a:p>
        </p:txBody>
      </p:sp>
      <p:pic>
        <p:nvPicPr>
          <p:cNvPr id="55301" name="Picture 3" descr="The Casita Sedona Bed and Breakfast home page is shown with fixed width content that is centered by balancing the left and right margins. The entire web page, header, navigation bar, and content areas are bordered by brown mar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00" y="4193783"/>
            <a:ext cx="4042724" cy="201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defRPr/>
            </a:pPr>
            <a:r>
              <a:rPr lang="en-US" dirty="0">
                <a:solidFill>
                  <a:schemeClr val="tx2"/>
                </a:solidFill>
              </a:rPr>
              <a:t>Page Layout Design Techniques </a:t>
            </a:r>
            <a:r>
              <a:rPr lang="en-US" sz="2000" b="0" dirty="0" smtClean="0">
                <a:solidFill>
                  <a:schemeClr val="tx2"/>
                </a:solidFill>
              </a:rPr>
              <a:t>(2 of </a:t>
            </a:r>
            <a:r>
              <a:rPr lang="en-US" sz="2000" b="0" dirty="0">
                <a:solidFill>
                  <a:schemeClr val="tx2"/>
                </a:solidFill>
              </a:rPr>
              <a:t>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3476445" cy="2416016"/>
          </a:xfrm>
        </p:spPr>
        <p:txBody>
          <a:bodyPr wrap="square">
            <a:spAutoFit/>
          </a:bodyPr>
          <a:lstStyle/>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Fluid Layout</a:t>
            </a:r>
          </a:p>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smtClean="0">
                <a:latin typeface="Arial (Body)"/>
                <a:ea typeface="+mn-ea"/>
                <a:cs typeface="+mn-cs"/>
                <a:sym typeface="Arial"/>
              </a:rPr>
              <a:t>A</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K</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A “</a:t>
            </a:r>
            <a:r>
              <a:rPr lang="en-US" sz="2400" kern="1200" dirty="0">
                <a:latin typeface="Arial (Body)"/>
                <a:ea typeface="+mn-ea"/>
                <a:cs typeface="+mn-cs"/>
                <a:sym typeface="Arial"/>
              </a:rPr>
              <a:t>liquid” design</a:t>
            </a:r>
          </a:p>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a:latin typeface="Arial (Body)"/>
                <a:ea typeface="+mn-ea"/>
                <a:cs typeface="+mn-cs"/>
                <a:sym typeface="Arial"/>
              </a:rPr>
              <a:t>Expands to fill the browser at all </a:t>
            </a:r>
            <a:r>
              <a:rPr lang="en-US" sz="2400" kern="1200" dirty="0" smtClean="0">
                <a:latin typeface="Arial (Body)"/>
                <a:ea typeface="+mn-ea"/>
                <a:cs typeface="+mn-cs"/>
                <a:sym typeface="Arial"/>
              </a:rPr>
              <a:t>resolutions.</a:t>
            </a:r>
            <a:endParaRPr lang="en-US" sz="2400" kern="1200" dirty="0">
              <a:latin typeface="Arial (Body)"/>
              <a:ea typeface="+mn-ea"/>
              <a:cs typeface="+mn-cs"/>
              <a:sym typeface="Arial"/>
            </a:endParaRPr>
          </a:p>
        </p:txBody>
      </p:sp>
      <p:pic>
        <p:nvPicPr>
          <p:cNvPr id="56324" name="Picture 2" descr="The Casita Sedona Bed and Breakfast home page is shown with a fluid layout that expands to fill 100% of the browser window. The entire web page, header, navigation bar, and content areas occupy the entire browser window, so there are no mar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070" y="1673275"/>
            <a:ext cx="4381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idx="2"/>
          </p:nvPr>
        </p:nvSpPr>
        <p:spPr>
          <a:xfrm>
            <a:off x="457200" y="3962400"/>
            <a:ext cx="3810000" cy="2400927"/>
          </a:xfrm>
        </p:spPr>
        <p:txBody>
          <a:bodyPr/>
          <a:lstStyle/>
          <a:p>
            <a:pPr marL="255651" indent="-255651" eaLnBrk="1" fontAlgn="auto" hangingPunct="1">
              <a:buClr>
                <a:schemeClr val="tx2"/>
              </a:buClr>
              <a:buFont typeface="Arial" panose="020B0604020202020204" pitchFamily="34" charset="0"/>
              <a:buChar char="•"/>
              <a:defRPr/>
            </a:pPr>
            <a:r>
              <a:rPr lang="en-US" sz="2400" kern="1200" dirty="0">
                <a:latin typeface="Arial (Body)"/>
              </a:rPr>
              <a:t>Adaptation:</a:t>
            </a:r>
          </a:p>
          <a:p>
            <a:pPr marL="741553" lvl="1" indent="-284353" eaLnBrk="1" fontAlgn="auto" hangingPunct="1">
              <a:buClr>
                <a:schemeClr val="tx2"/>
              </a:buClr>
              <a:buFont typeface="Arial" panose="020B0604020202020204" pitchFamily="34" charset="0"/>
              <a:buChar char="–"/>
              <a:defRPr/>
            </a:pPr>
            <a:r>
              <a:rPr lang="en-US" sz="2400" kern="1200" dirty="0">
                <a:latin typeface="Arial (Body)"/>
              </a:rPr>
              <a:t>Page content typically centered </a:t>
            </a:r>
            <a:r>
              <a:rPr lang="en-US" sz="2400" kern="1200" dirty="0" smtClean="0">
                <a:latin typeface="Arial (Body)"/>
              </a:rPr>
              <a:t>and often </a:t>
            </a:r>
            <a:r>
              <a:rPr lang="en-US" sz="2400" kern="1200" dirty="0">
                <a:latin typeface="Arial (Body)"/>
              </a:rPr>
              <a:t>configured with a percentage width such as </a:t>
            </a:r>
            <a:r>
              <a:rPr lang="en-US" sz="2400" kern="1200" dirty="0" smtClean="0">
                <a:latin typeface="Arial (Body)"/>
              </a:rPr>
              <a:t>80%</a:t>
            </a:r>
            <a:endParaRPr lang="en-US" sz="2400" kern="1200" dirty="0">
              <a:latin typeface="Arial (Body)"/>
            </a:endParaRPr>
          </a:p>
        </p:txBody>
      </p:sp>
      <p:pic>
        <p:nvPicPr>
          <p:cNvPr id="56325" name="Picture 3" descr="The Casita Sedona Bed and Breakfast home page is shown with a fluid layout that also has a maximum width value configured for the centered content area. The header and navigation bar occupy the entire width of the browser window, but the content area occupies the center of the browser window and has brown mar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070" y="4119875"/>
            <a:ext cx="4381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Design for the Mobile Web</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defRPr/>
            </a:pPr>
            <a:r>
              <a:rPr lang="en-US" altLang="en-US" sz="2400" kern="1200" dirty="0">
                <a:solidFill>
                  <a:srgbClr val="000000"/>
                </a:solidFill>
                <a:latin typeface="Arial (Body)"/>
                <a:ea typeface="+mn-ea"/>
                <a:cs typeface="+mn-cs"/>
              </a:rPr>
              <a:t>Predicted that by 2015, more users will access websites using mobile devices than with desktop </a:t>
            </a:r>
            <a:r>
              <a:rPr lang="en-US" altLang="en-US" sz="2400" kern="1200" dirty="0" smtClean="0">
                <a:solidFill>
                  <a:srgbClr val="000000"/>
                </a:solidFill>
                <a:latin typeface="Arial (Body)"/>
                <a:ea typeface="+mn-ea"/>
                <a:cs typeface="+mn-cs"/>
              </a:rPr>
              <a:t>computers</a:t>
            </a:r>
            <a:endParaRPr lang="en-US" alt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1" y="2673025"/>
            <a:ext cx="5045241" cy="3255922"/>
          </a:xfrm>
        </p:spPr>
        <p:txBody>
          <a:bodyPr/>
          <a:lstStyle/>
          <a:p>
            <a:pPr marL="0" indent="0" eaLnBrk="1" hangingPunct="1">
              <a:buNone/>
              <a:defRPr/>
            </a:pPr>
            <a:r>
              <a:rPr lang="en-US" altLang="en-US" sz="2400" kern="1200" dirty="0">
                <a:solidFill>
                  <a:srgbClr val="000000"/>
                </a:solidFill>
                <a:latin typeface="Arial (Body)"/>
              </a:rPr>
              <a:t>Three Approaches:</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rPr>
              <a:t>Separate .mobi mobile site</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rPr>
              <a:t>Host the mobile site within your current domain</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rPr>
              <a:t>Configure your current website for mobile display </a:t>
            </a:r>
            <a:r>
              <a:rPr lang="en-US" altLang="en-US" sz="2400" kern="1200" dirty="0" smtClean="0">
                <a:solidFill>
                  <a:srgbClr val="000000"/>
                </a:solidFill>
                <a:latin typeface="Arial (Body)"/>
              </a:rPr>
              <a:t>using </a:t>
            </a:r>
            <a:r>
              <a:rPr lang="en-US" altLang="en-US" sz="2400" kern="1200" dirty="0">
                <a:solidFill>
                  <a:srgbClr val="000000"/>
                </a:solidFill>
                <a:latin typeface="Arial (Body)"/>
              </a:rPr>
              <a:t>responsive web design </a:t>
            </a:r>
            <a:r>
              <a:rPr lang="en-US" altLang="en-US" sz="2400" kern="1200" dirty="0" smtClean="0">
                <a:solidFill>
                  <a:srgbClr val="000000"/>
                </a:solidFill>
                <a:latin typeface="Arial (Body)"/>
              </a:rPr>
              <a:t>techniques</a:t>
            </a:r>
            <a:endParaRPr lang="en-US" altLang="en-US" sz="2400" kern="1200" dirty="0">
              <a:solidFill>
                <a:srgbClr val="000000"/>
              </a:solidFill>
              <a:latin typeface="Arial (Body)"/>
            </a:endParaRPr>
          </a:p>
        </p:txBody>
      </p:sp>
      <p:pic>
        <p:nvPicPr>
          <p:cNvPr id="57348" name="Picture 12" descr="A screenshot of the white house . g o v mobile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94" y="2661215"/>
            <a:ext cx="2198732" cy="366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63719"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Mobile Design Quick Checklist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1" y="1600200"/>
            <a:ext cx="8263718" cy="3924121"/>
          </a:xfrm>
        </p:spPr>
        <p:txBody>
          <a:bodyPr wrap="square">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Small screen </a:t>
            </a:r>
            <a:r>
              <a:rPr lang="en-US" altLang="en-US" sz="2400" kern="1200" dirty="0" smtClean="0">
                <a:solidFill>
                  <a:srgbClr val="000000"/>
                </a:solidFill>
                <a:latin typeface="Arial (Body)"/>
                <a:ea typeface="+mn-ea"/>
                <a:cs typeface="+mn-cs"/>
              </a:rPr>
              <a:t>size</a:t>
            </a:r>
            <a:endParaRPr lang="en-US" altLang="en-US" sz="2400" kern="1200" dirty="0">
              <a:solidFill>
                <a:srgbClr val="000000"/>
              </a:solidFill>
              <a:latin typeface="Arial (Body)"/>
              <a:ea typeface="+mn-ea"/>
              <a:cs typeface="+mn-cs"/>
            </a:endParaRP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Bandwidth issues</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Single-column layout</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Maximize contrast</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Optimize images for mobile display</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Descriptive alternate text for images</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Avoid display of non-essential </a:t>
            </a:r>
            <a:r>
              <a:rPr lang="en-US" altLang="en-US" sz="2400" kern="1200" dirty="0" smtClean="0">
                <a:solidFill>
                  <a:srgbClr val="000000"/>
                </a:solidFill>
                <a:latin typeface="Arial (Body)"/>
                <a:ea typeface="+mn-ea"/>
                <a:cs typeface="+mn-cs"/>
              </a:rPr>
              <a:t>content</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Responsive Web Design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54679"/>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Ethan Marcotte, noted web </a:t>
            </a:r>
            <a:r>
              <a:rPr lang="en-US" altLang="en-US" sz="2400" kern="1200" dirty="0" smtClean="0">
                <a:solidFill>
                  <a:srgbClr val="000000"/>
                </a:solidFill>
                <a:latin typeface="Arial (Body)"/>
                <a:ea typeface="+mn-ea"/>
                <a:cs typeface="+mn-cs"/>
              </a:rPr>
              <a:t>developer </a:t>
            </a:r>
            <a:r>
              <a:rPr lang="en-US" altLang="en-US" sz="2400" kern="1200" dirty="0" smtClean="0">
                <a:solidFill>
                  <a:srgbClr val="000000"/>
                </a:solidFill>
                <a:latin typeface="Arial (Body)"/>
                <a:ea typeface="+mn-ea"/>
                <a:cs typeface="+mn-cs"/>
                <a:hlinkClick r:id="rId2" tooltip="http://www.alistapart.com/articles/responsive-web-design"/>
              </a:rPr>
              <a:t>http</a:t>
            </a:r>
            <a:r>
              <a:rPr lang="en-US" altLang="en-US" sz="2400" kern="1200" dirty="0">
                <a:solidFill>
                  <a:srgbClr val="000000"/>
                </a:solidFill>
                <a:latin typeface="Arial (Body)"/>
                <a:ea typeface="+mn-ea"/>
                <a:cs typeface="+mn-cs"/>
                <a:hlinkClick r:id="rId2" tooltip="http://www.alistapart.com/articles/responsive-web-design"/>
              </a:rPr>
              <a:t>://www.alistapart.com/articles/responsive-web-design</a:t>
            </a:r>
            <a:endParaRPr lang="en-US" altLang="en-US" sz="2400" kern="1200" dirty="0">
              <a:solidFill>
                <a:srgbClr val="000000"/>
              </a:solidFill>
              <a:latin typeface="Arial (Body)"/>
              <a:ea typeface="+mn-ea"/>
              <a:cs typeface="+mn-cs"/>
            </a:endParaRPr>
          </a:p>
          <a:p>
            <a:pPr marL="0" indent="0" eaLnBrk="1" hangingPunct="1">
              <a:buNone/>
              <a:tabLst/>
              <a:defRPr/>
            </a:pPr>
            <a:r>
              <a:rPr lang="en-US" altLang="en-US" sz="2400" kern="1200" dirty="0">
                <a:solidFill>
                  <a:srgbClr val="000000"/>
                </a:solidFill>
                <a:latin typeface="Arial (Body)"/>
                <a:ea typeface="+mn-ea"/>
                <a:cs typeface="+mn-cs"/>
              </a:rPr>
              <a:t>Progressively enhancing a web page </a:t>
            </a:r>
            <a:r>
              <a:rPr lang="en-US" altLang="en-US" sz="2400" kern="1200" dirty="0" smtClean="0">
                <a:solidFill>
                  <a:srgbClr val="000000"/>
                </a:solidFill>
                <a:latin typeface="Arial (Body)"/>
                <a:ea typeface="+mn-ea"/>
                <a:cs typeface="+mn-cs"/>
              </a:rPr>
              <a:t>for </a:t>
            </a:r>
            <a:r>
              <a:rPr lang="en-US" altLang="en-US" sz="2400" kern="1200" dirty="0">
                <a:solidFill>
                  <a:srgbClr val="000000"/>
                </a:solidFill>
                <a:latin typeface="Arial (Body)"/>
                <a:ea typeface="+mn-ea"/>
                <a:cs typeface="+mn-cs"/>
              </a:rPr>
              <a:t>different viewing contexts (such as smartphones and </a:t>
            </a:r>
            <a:r>
              <a:rPr lang="en-US" altLang="en-US" sz="2400" kern="1200" dirty="0" smtClean="0">
                <a:solidFill>
                  <a:srgbClr val="000000"/>
                </a:solidFill>
                <a:latin typeface="Arial (Body)"/>
                <a:ea typeface="+mn-ea"/>
                <a:cs typeface="+mn-cs"/>
              </a:rPr>
              <a:t>tablets)</a:t>
            </a:r>
            <a:r>
              <a:rPr lang="en-US" altLang="en-US" sz="2400" kern="1200" dirty="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through </a:t>
            </a:r>
            <a:r>
              <a:rPr lang="en-US" altLang="en-US" sz="2400" kern="1200" dirty="0">
                <a:solidFill>
                  <a:srgbClr val="000000"/>
                </a:solidFill>
                <a:latin typeface="Arial (Body)"/>
                <a:ea typeface="+mn-ea"/>
                <a:cs typeface="+mn-cs"/>
              </a:rPr>
              <a:t>the use of coding techniques, including flexible layouts and media queries.</a:t>
            </a:r>
          </a:p>
          <a:p>
            <a:pPr marL="0" indent="0" eaLnBrk="1" hangingPunct="1">
              <a:buNone/>
              <a:tabLst/>
              <a:defRPr/>
            </a:pPr>
            <a:r>
              <a:rPr lang="en-US" altLang="en-US" sz="2400" kern="1200" dirty="0">
                <a:solidFill>
                  <a:srgbClr val="000000"/>
                </a:solidFill>
                <a:latin typeface="Arial (Body)"/>
                <a:ea typeface="+mn-ea"/>
                <a:cs typeface="+mn-cs"/>
              </a:rPr>
              <a:t>Examples: </a:t>
            </a:r>
            <a:r>
              <a:rPr lang="en-US" altLang="en-US" sz="2400" kern="1200" dirty="0" smtClean="0">
                <a:solidFill>
                  <a:srgbClr val="000000"/>
                </a:solidFill>
                <a:latin typeface="Arial (Body)"/>
                <a:ea typeface="+mn-ea"/>
                <a:cs typeface="+mn-cs"/>
                <a:hlinkClick r:id="rId3" tooltip="http://www.mediaqueri.es"/>
              </a:rPr>
              <a:t>http</a:t>
            </a:r>
            <a:r>
              <a:rPr lang="en-US" altLang="en-US" sz="2400" kern="1200" dirty="0">
                <a:solidFill>
                  <a:srgbClr val="000000"/>
                </a:solidFill>
                <a:latin typeface="Arial (Body)"/>
                <a:ea typeface="+mn-ea"/>
                <a:cs typeface="+mn-cs"/>
                <a:hlinkClick r:id="rId3" tooltip="http://www.mediaqueri.es"/>
              </a:rPr>
              <a:t>://</a:t>
            </a:r>
            <a:r>
              <a:rPr lang="en-US" altLang="en-US" sz="2400" kern="1200" dirty="0" smtClean="0">
                <a:solidFill>
                  <a:srgbClr val="000000"/>
                </a:solidFill>
                <a:latin typeface="Arial (Body)"/>
                <a:ea typeface="+mn-ea"/>
                <a:cs typeface="+mn-cs"/>
                <a:hlinkClick r:id="rId3" tooltip="http://www.mediaqueri.es"/>
              </a:rPr>
              <a:t>www.mediaqueri.es</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36424"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Website Organization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36424" cy="1677352"/>
          </a:xfrm>
        </p:spPr>
        <p:txBody>
          <a:bodyPr wrap="square">
            <a:spAutoFit/>
          </a:bodyPr>
          <a:lstStyle/>
          <a:p>
            <a:pPr eaLnBrk="1" hangingPunct="1">
              <a:tabLst/>
              <a:defRPr/>
            </a:pPr>
            <a:r>
              <a:rPr lang="en-US" altLang="en-US" sz="2400" kern="1200" dirty="0">
                <a:solidFill>
                  <a:srgbClr val="000000"/>
                </a:solidFill>
                <a:latin typeface="Arial (Body)"/>
                <a:ea typeface="+mn-ea"/>
                <a:cs typeface="Times New Roman" panose="02020603050405020304" pitchFamily="18" charset="0"/>
              </a:rPr>
              <a:t>Hierarchical</a:t>
            </a:r>
          </a:p>
          <a:p>
            <a:pPr eaLnBrk="1" hangingPunct="1">
              <a:tabLst/>
              <a:defRPr/>
            </a:pPr>
            <a:r>
              <a:rPr lang="en-US" altLang="en-US" sz="2400" kern="1200" dirty="0">
                <a:solidFill>
                  <a:srgbClr val="000000"/>
                </a:solidFill>
                <a:latin typeface="Arial (Body)"/>
                <a:ea typeface="+mn-ea"/>
                <a:cs typeface="Times New Roman" panose="02020603050405020304" pitchFamily="18" charset="0"/>
              </a:rPr>
              <a:t>Linear</a:t>
            </a:r>
          </a:p>
          <a:p>
            <a:pPr eaLnBrk="1" hangingPunct="1">
              <a:tabLst/>
              <a:defRPr/>
            </a:pPr>
            <a:r>
              <a:rPr lang="en-US" altLang="en-US" sz="2400" kern="1200" dirty="0" smtClean="0">
                <a:solidFill>
                  <a:srgbClr val="000000"/>
                </a:solidFill>
                <a:latin typeface="Arial (Body)"/>
                <a:ea typeface="+mn-ea"/>
                <a:cs typeface="Times New Roman" panose="02020603050405020304" pitchFamily="18" charset="0"/>
              </a:rPr>
              <a:t>Random </a:t>
            </a:r>
            <a:r>
              <a:rPr lang="en-US" altLang="en-US" sz="2400" b="1" kern="1200" dirty="0" smtClean="0">
                <a:solidFill>
                  <a:srgbClr val="000000"/>
                </a:solidFill>
                <a:latin typeface="Arial (Body)"/>
                <a:ea typeface="+mn-ea"/>
                <a:cs typeface="Times New Roman" panose="02020603050405020304" pitchFamily="18" charset="0"/>
              </a:rPr>
              <a:t>(</a:t>
            </a:r>
            <a:r>
              <a:rPr lang="en-US" altLang="en-US" sz="2400" b="1" kern="1200" dirty="0">
                <a:solidFill>
                  <a:srgbClr val="000000"/>
                </a:solidFill>
                <a:latin typeface="Arial (Body)"/>
                <a:ea typeface="+mn-ea"/>
                <a:cs typeface="Times New Roman" panose="02020603050405020304" pitchFamily="18" charset="0"/>
              </a:rPr>
              <a:t>sometimes called Web Organization)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Web Design Best Practices Checklist</a:t>
            </a:r>
            <a:endParaRPr lang="en-US" kern="1200" spc="-50" dirty="0">
              <a:latin typeface="Times New Roman" panose="02020603050405020304" pitchFamily="18" charset="0"/>
              <a:ea typeface="+mj-ea"/>
              <a:cs typeface="+mj-cs"/>
            </a:endParaRPr>
          </a:p>
        </p:txBody>
      </p:sp>
      <p:sp>
        <p:nvSpPr>
          <p:cNvPr id="6" name="Text Placeholder 5"/>
          <p:cNvSpPr>
            <a:spLocks noGrp="1"/>
          </p:cNvSpPr>
          <p:nvPr>
            <p:ph type="body" idx="1"/>
          </p:nvPr>
        </p:nvSpPr>
        <p:spPr>
          <a:xfrm>
            <a:off x="457200" y="1600200"/>
            <a:ext cx="8229600" cy="4773304"/>
          </a:xfrm>
        </p:spPr>
        <p:txBody>
          <a:bodyPr/>
          <a:lstStyle/>
          <a:p>
            <a:pPr marL="0" indent="0" eaLnBrk="1" hangingPunct="1">
              <a:buClr>
                <a:schemeClr val="tx2"/>
              </a:buClr>
              <a:buSzTx/>
              <a:buNone/>
            </a:pPr>
            <a:r>
              <a:rPr lang="en-US" altLang="en-US" sz="2200" kern="1200" dirty="0">
                <a:solidFill>
                  <a:srgbClr val="000000"/>
                </a:solidFill>
                <a:latin typeface="Arial (Body)"/>
                <a:hlinkClick r:id="rId2" tooltip="http://terrymorris.net/bestpractices"/>
              </a:rPr>
              <a:t>http://</a:t>
            </a:r>
            <a:r>
              <a:rPr lang="en-US" altLang="en-US" sz="2200" kern="1200" dirty="0" smtClean="0">
                <a:solidFill>
                  <a:srgbClr val="000000"/>
                </a:solidFill>
                <a:latin typeface="Arial (Body)"/>
                <a:hlinkClick r:id="rId2" tooltip="http://terrymorris.net/bestpractices"/>
              </a:rPr>
              <a:t>terrymorris.net/bestpractices</a:t>
            </a:r>
            <a:endParaRPr lang="en-US" altLang="en-US" sz="2200" dirty="0" smtClean="0">
              <a:solidFill>
                <a:schemeClr val="tx1"/>
              </a:solidFill>
              <a:latin typeface="Arial (Body)"/>
            </a:endParaRPr>
          </a:p>
          <a:p>
            <a:pPr eaLnBrk="1" hangingPunct="1">
              <a:buClr>
                <a:schemeClr val="tx2"/>
              </a:buClr>
              <a:buSzTx/>
              <a:buFontTx/>
              <a:buChar char="•"/>
            </a:pPr>
            <a:r>
              <a:rPr lang="en-US" altLang="en-US" sz="2200" dirty="0" smtClean="0">
                <a:solidFill>
                  <a:schemeClr val="tx1"/>
                </a:solidFill>
                <a:latin typeface="Arial (Body)"/>
              </a:rPr>
              <a:t>Page </a:t>
            </a:r>
            <a:r>
              <a:rPr lang="en-US" altLang="en-US" sz="2200" dirty="0">
                <a:solidFill>
                  <a:schemeClr val="tx1"/>
                </a:solidFill>
                <a:latin typeface="Arial (Body)"/>
              </a:rPr>
              <a:t>Layout</a:t>
            </a:r>
          </a:p>
          <a:p>
            <a:pPr eaLnBrk="1" hangingPunct="1">
              <a:buClr>
                <a:schemeClr val="tx2"/>
              </a:buClr>
              <a:buSzTx/>
              <a:buFontTx/>
              <a:buChar char="•"/>
            </a:pPr>
            <a:r>
              <a:rPr lang="en-US" altLang="en-US" sz="2200" dirty="0">
                <a:solidFill>
                  <a:schemeClr val="tx1"/>
                </a:solidFill>
                <a:latin typeface="Arial (Body)"/>
              </a:rPr>
              <a:t>Browser Compatibility</a:t>
            </a:r>
          </a:p>
          <a:p>
            <a:pPr eaLnBrk="1" hangingPunct="1">
              <a:buClr>
                <a:schemeClr val="tx2"/>
              </a:buClr>
              <a:buSzTx/>
              <a:buFontTx/>
              <a:buChar char="•"/>
            </a:pPr>
            <a:r>
              <a:rPr lang="en-US" altLang="en-US" sz="2200" dirty="0">
                <a:solidFill>
                  <a:schemeClr val="tx1"/>
                </a:solidFill>
                <a:latin typeface="Arial (Body)"/>
              </a:rPr>
              <a:t>Navigation</a:t>
            </a:r>
          </a:p>
          <a:p>
            <a:pPr eaLnBrk="1" hangingPunct="1">
              <a:buClr>
                <a:schemeClr val="tx2"/>
              </a:buClr>
              <a:buSzTx/>
              <a:buFontTx/>
              <a:buChar char="•"/>
            </a:pPr>
            <a:r>
              <a:rPr lang="en-US" altLang="en-US" sz="2200" dirty="0">
                <a:solidFill>
                  <a:schemeClr val="tx1"/>
                </a:solidFill>
                <a:latin typeface="Arial (Body)"/>
              </a:rPr>
              <a:t>Color and Graphics</a:t>
            </a:r>
          </a:p>
          <a:p>
            <a:pPr eaLnBrk="1" hangingPunct="1">
              <a:buClr>
                <a:schemeClr val="tx2"/>
              </a:buClr>
              <a:buSzTx/>
              <a:buFontTx/>
              <a:buChar char="•"/>
            </a:pPr>
            <a:r>
              <a:rPr lang="en-US" altLang="en-US" sz="2200" dirty="0">
                <a:solidFill>
                  <a:schemeClr val="tx1"/>
                </a:solidFill>
                <a:latin typeface="Arial (Body)"/>
              </a:rPr>
              <a:t>Multimedia</a:t>
            </a:r>
          </a:p>
          <a:p>
            <a:pPr eaLnBrk="1" hangingPunct="1">
              <a:buClr>
                <a:schemeClr val="tx2"/>
              </a:buClr>
              <a:buSzTx/>
              <a:buFontTx/>
              <a:buChar char="•"/>
            </a:pPr>
            <a:r>
              <a:rPr lang="en-US" altLang="en-US" sz="2200" dirty="0">
                <a:solidFill>
                  <a:schemeClr val="tx1"/>
                </a:solidFill>
                <a:latin typeface="Arial (Body)"/>
              </a:rPr>
              <a:t>Content Presentation</a:t>
            </a:r>
          </a:p>
          <a:p>
            <a:pPr eaLnBrk="1" hangingPunct="1">
              <a:buClr>
                <a:schemeClr val="tx2"/>
              </a:buClr>
              <a:buSzTx/>
              <a:buFontTx/>
              <a:buChar char="•"/>
            </a:pPr>
            <a:r>
              <a:rPr lang="en-US" altLang="en-US" sz="2200" dirty="0">
                <a:solidFill>
                  <a:schemeClr val="tx1"/>
                </a:solidFill>
                <a:latin typeface="Arial (Body)"/>
              </a:rPr>
              <a:t>Functionality</a:t>
            </a:r>
          </a:p>
          <a:p>
            <a:pPr eaLnBrk="1" hangingPunct="1">
              <a:buClr>
                <a:schemeClr val="tx2"/>
              </a:buClr>
              <a:buSzTx/>
              <a:buFontTx/>
              <a:buChar char="•"/>
            </a:pPr>
            <a:r>
              <a:rPr lang="en-US" altLang="en-US" sz="2200" dirty="0" smtClean="0">
                <a:solidFill>
                  <a:schemeClr val="tx1"/>
                </a:solidFill>
                <a:latin typeface="Arial (Body)"/>
              </a:rPr>
              <a:t>Accessibility</a:t>
            </a:r>
            <a:endParaRPr lang="en-US" altLang="en-US" sz="2200" dirty="0">
              <a:solidFill>
                <a:schemeClr val="tx1"/>
              </a:solidFill>
              <a:latin typeface="Arial (Body)"/>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5.2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69822"/>
          </a:xfrm>
        </p:spPr>
        <p:txBody>
          <a:bodyPr wrap="square">
            <a:spAutoFit/>
          </a:bodyPr>
          <a:lstStyle/>
          <a:p>
            <a:pPr marL="432000" indent="-432000" eaLnBrk="1" fontAlgn="auto" hangingPunct="1">
              <a:buFont typeface="+mj-lt"/>
              <a:buAutoNum type="arabicPeriod"/>
              <a:tabLst/>
              <a:defRPr/>
            </a:pPr>
            <a:r>
              <a:rPr lang="en-US" sz="1800" kern="1200" dirty="0" smtClean="0">
                <a:solidFill>
                  <a:schemeClr val="tx1"/>
                </a:solidFill>
                <a:latin typeface="Arial (Body)"/>
                <a:ea typeface="+mn-ea"/>
                <a:cs typeface="+mn-cs"/>
              </a:rPr>
              <a:t>View </a:t>
            </a:r>
            <a:r>
              <a:rPr lang="en-US" sz="1800" kern="1200" dirty="0">
                <a:solidFill>
                  <a:schemeClr val="tx1"/>
                </a:solidFill>
                <a:latin typeface="Arial (Body)"/>
                <a:ea typeface="+mn-ea"/>
                <a:cs typeface="+mn-cs"/>
              </a:rPr>
              <a:t>the home page of your school. Use the Best Practices Checklist (Table </a:t>
            </a:r>
            <a:r>
              <a:rPr lang="en-US" sz="1800" kern="1200" dirty="0" smtClean="0">
                <a:solidFill>
                  <a:schemeClr val="tx1"/>
                </a:solidFill>
                <a:latin typeface="Arial (Body)"/>
                <a:ea typeface="+mn-ea"/>
                <a:cs typeface="+mn-cs"/>
              </a:rPr>
              <a:t>5.1) to </a:t>
            </a:r>
            <a:r>
              <a:rPr lang="en-US" sz="1800" kern="1200" dirty="0">
                <a:solidFill>
                  <a:schemeClr val="tx1"/>
                </a:solidFill>
                <a:latin typeface="Arial (Body)"/>
                <a:ea typeface="+mn-ea"/>
                <a:cs typeface="+mn-cs"/>
              </a:rPr>
              <a:t>evaluate the page. Describe the results</a:t>
            </a:r>
            <a:r>
              <a:rPr lang="en-US" sz="1800" kern="1200" dirty="0" smtClean="0">
                <a:solidFill>
                  <a:schemeClr val="tx1"/>
                </a:solidFill>
                <a:latin typeface="Arial (Body)"/>
                <a:ea typeface="+mn-ea"/>
                <a:cs typeface="+mn-cs"/>
              </a:rPr>
              <a:t>.</a:t>
            </a:r>
            <a:endParaRPr lang="en-US" sz="1800" kern="1200" dirty="0">
              <a:solidFill>
                <a:schemeClr val="tx1"/>
              </a:solidFill>
              <a:latin typeface="Arial (Body)"/>
              <a:ea typeface="+mn-ea"/>
              <a:cs typeface="+mn-cs"/>
            </a:endParaRPr>
          </a:p>
          <a:p>
            <a:pPr marL="432000" indent="-432000" eaLnBrk="1" fontAlgn="auto" hangingPunct="1">
              <a:buFont typeface="+mj-lt"/>
              <a:buAutoNum type="arabicPeriod"/>
              <a:tabLst/>
              <a:defRPr/>
            </a:pPr>
            <a:r>
              <a:rPr lang="en-US" sz="1800" kern="1200" dirty="0" smtClean="0">
                <a:solidFill>
                  <a:schemeClr val="tx1"/>
                </a:solidFill>
                <a:latin typeface="Arial (Body)"/>
                <a:ea typeface="+mn-ea"/>
                <a:cs typeface="+mn-cs"/>
              </a:rPr>
              <a:t>View </a:t>
            </a:r>
            <a:r>
              <a:rPr lang="en-US" sz="1800" kern="1200" dirty="0">
                <a:solidFill>
                  <a:schemeClr val="tx1"/>
                </a:solidFill>
                <a:latin typeface="Arial (Body)"/>
                <a:ea typeface="+mn-ea"/>
                <a:cs typeface="+mn-cs"/>
              </a:rPr>
              <a:t>your favorite web site (or a </a:t>
            </a:r>
            <a:r>
              <a:rPr lang="en-US" sz="1800" kern="1200" dirty="0" smtClean="0">
                <a:solidFill>
                  <a:schemeClr val="tx1"/>
                </a:solidFill>
                <a:latin typeface="Arial (Body)"/>
                <a:ea typeface="+mn-ea"/>
                <a:cs typeface="+mn-cs"/>
              </a:rPr>
              <a:t>U</a:t>
            </a:r>
            <a:r>
              <a:rPr lang="en-US" sz="100" kern="1200" dirty="0" smtClean="0">
                <a:solidFill>
                  <a:schemeClr val="tx1"/>
                </a:solidFill>
                <a:latin typeface="Arial (Body)"/>
                <a:ea typeface="+mn-ea"/>
                <a:cs typeface="+mn-cs"/>
              </a:rPr>
              <a:t> </a:t>
            </a:r>
            <a:r>
              <a:rPr lang="en-US" sz="1800" kern="1200" dirty="0" smtClean="0">
                <a:solidFill>
                  <a:schemeClr val="tx1"/>
                </a:solidFill>
                <a:latin typeface="Arial (Body)"/>
                <a:ea typeface="+mn-ea"/>
                <a:cs typeface="+mn-cs"/>
              </a:rPr>
              <a:t>R</a:t>
            </a:r>
            <a:r>
              <a:rPr lang="en-US" sz="100" kern="1200" dirty="0" smtClean="0">
                <a:solidFill>
                  <a:schemeClr val="tx1"/>
                </a:solidFill>
                <a:latin typeface="Arial (Body)"/>
                <a:ea typeface="+mn-ea"/>
                <a:cs typeface="+mn-cs"/>
              </a:rPr>
              <a:t> </a:t>
            </a:r>
            <a:r>
              <a:rPr lang="en-US" sz="1800" kern="1200" dirty="0" smtClean="0">
                <a:solidFill>
                  <a:schemeClr val="tx1"/>
                </a:solidFill>
                <a:latin typeface="Arial (Body)"/>
                <a:ea typeface="+mn-ea"/>
                <a:cs typeface="+mn-cs"/>
              </a:rPr>
              <a:t>L provided </a:t>
            </a:r>
            <a:r>
              <a:rPr lang="en-US" sz="1800" kern="1200" dirty="0">
                <a:solidFill>
                  <a:schemeClr val="tx1"/>
                </a:solidFill>
                <a:latin typeface="Arial (Body)"/>
                <a:ea typeface="+mn-ea"/>
                <a:cs typeface="+mn-cs"/>
              </a:rPr>
              <a:t>by your </a:t>
            </a:r>
            <a:r>
              <a:rPr lang="en-US" sz="1800" kern="1200" dirty="0" smtClean="0">
                <a:solidFill>
                  <a:schemeClr val="tx1"/>
                </a:solidFill>
                <a:latin typeface="Arial (Body)"/>
                <a:ea typeface="+mn-ea"/>
                <a:cs typeface="+mn-cs"/>
              </a:rPr>
              <a:t>instructor).</a:t>
            </a:r>
            <a:endParaRPr lang="en-US" sz="1800" kern="1200" dirty="0">
              <a:solidFill>
                <a:schemeClr val="tx1"/>
              </a:solidFill>
              <a:latin typeface="Arial (Body)"/>
              <a:ea typeface="+mn-ea"/>
              <a:cs typeface="+mn-cs"/>
            </a:endParaRPr>
          </a:p>
          <a:p>
            <a:pPr lvl="1" indent="-285750" eaLnBrk="1" fontAlgn="auto" hangingPunct="1">
              <a:buFont typeface="Arial" panose="020B0604020202020204" pitchFamily="34" charset="0"/>
              <a:buChar char="•"/>
              <a:defRPr/>
            </a:pPr>
            <a:r>
              <a:rPr lang="en-US" sz="1800" kern="1200" dirty="0">
                <a:solidFill>
                  <a:schemeClr val="tx1"/>
                </a:solidFill>
                <a:latin typeface="Arial (Body)"/>
                <a:ea typeface="+mn-ea"/>
                <a:cs typeface="+mn-cs"/>
              </a:rPr>
              <a:t>Maximize and resize the browser </a:t>
            </a:r>
            <a:r>
              <a:rPr lang="en-US" sz="1800" kern="1200" dirty="0" smtClean="0">
                <a:solidFill>
                  <a:schemeClr val="tx1"/>
                </a:solidFill>
                <a:latin typeface="Arial (Body)"/>
                <a:ea typeface="+mn-ea"/>
                <a:cs typeface="+mn-cs"/>
              </a:rPr>
              <a:t>window.</a:t>
            </a:r>
            <a:endParaRPr lang="en-US" sz="1800" kern="1200" dirty="0">
              <a:solidFill>
                <a:schemeClr val="tx1"/>
              </a:solidFill>
              <a:latin typeface="Arial (Body)"/>
              <a:ea typeface="+mn-ea"/>
              <a:cs typeface="+mn-cs"/>
            </a:endParaRPr>
          </a:p>
          <a:p>
            <a:pPr lvl="1" indent="-285750" eaLnBrk="1" fontAlgn="auto" hangingPunct="1">
              <a:buFont typeface="Arial" panose="020B0604020202020204" pitchFamily="34" charset="0"/>
              <a:buChar char="•"/>
              <a:defRPr/>
            </a:pPr>
            <a:r>
              <a:rPr lang="en-US" sz="1800" kern="1200" dirty="0">
                <a:solidFill>
                  <a:schemeClr val="tx1"/>
                </a:solidFill>
                <a:latin typeface="Arial (Body)"/>
                <a:ea typeface="+mn-ea"/>
                <a:cs typeface="+mn-cs"/>
              </a:rPr>
              <a:t>Decide whether the site uses fixed or fluid design.</a:t>
            </a:r>
          </a:p>
          <a:p>
            <a:pPr lvl="1" indent="-285750" eaLnBrk="1" fontAlgn="auto" hangingPunct="1">
              <a:buFont typeface="Arial" panose="020B0604020202020204" pitchFamily="34" charset="0"/>
              <a:buChar char="•"/>
              <a:defRPr/>
            </a:pPr>
            <a:r>
              <a:rPr lang="en-US" sz="1800" kern="1200" dirty="0">
                <a:solidFill>
                  <a:schemeClr val="tx1"/>
                </a:solidFill>
                <a:latin typeface="Arial (Body)"/>
                <a:ea typeface="+mn-ea"/>
                <a:cs typeface="+mn-cs"/>
              </a:rPr>
              <a:t> Adjust the screen resolution on your </a:t>
            </a:r>
            <a:r>
              <a:rPr lang="en-US" sz="1800" kern="1200" dirty="0" smtClean="0">
                <a:solidFill>
                  <a:schemeClr val="tx1"/>
                </a:solidFill>
                <a:latin typeface="Arial (Body)"/>
                <a:ea typeface="+mn-ea"/>
                <a:cs typeface="+mn-cs"/>
              </a:rPr>
              <a:t>monitor</a:t>
            </a:r>
            <a:endParaRPr lang="en-US" sz="1800" kern="1200" dirty="0">
              <a:solidFill>
                <a:schemeClr val="tx1"/>
              </a:solidFill>
              <a:latin typeface="Arial (Body)"/>
              <a:ea typeface="+mn-ea"/>
              <a:cs typeface="+mn-cs"/>
            </a:endParaRPr>
          </a:p>
        </p:txBody>
      </p:sp>
      <p:pic>
        <p:nvPicPr>
          <p:cNvPr id="4" name="Picture 3" descr="Left parenthesis start right brace control panel right brace display right brace settings right parenthesis"/>
          <p:cNvPicPr>
            <a:picLocks noChangeAspect="1"/>
          </p:cNvPicPr>
          <p:nvPr/>
        </p:nvPicPr>
        <p:blipFill rotWithShape="1">
          <a:blip r:embed="rId2"/>
          <a:srcRect l="7240" t="5782" b="20254"/>
          <a:stretch/>
        </p:blipFill>
        <p:spPr>
          <a:xfrm>
            <a:off x="1330042" y="3788268"/>
            <a:ext cx="4379069" cy="341795"/>
          </a:xfrm>
          <a:prstGeom prst="rect">
            <a:avLst/>
          </a:prstGeom>
        </p:spPr>
      </p:pic>
      <p:sp>
        <p:nvSpPr>
          <p:cNvPr id="5" name="Text Placeholder 4"/>
          <p:cNvSpPr>
            <a:spLocks noGrp="1"/>
          </p:cNvSpPr>
          <p:nvPr>
            <p:ph type="body" idx="2"/>
          </p:nvPr>
        </p:nvSpPr>
        <p:spPr>
          <a:xfrm>
            <a:off x="457200" y="4088446"/>
            <a:ext cx="8229600" cy="2279559"/>
          </a:xfrm>
        </p:spPr>
        <p:txBody>
          <a:bodyPr/>
          <a:lstStyle/>
          <a:p>
            <a:pPr marL="457200" lvl="1" indent="284163" eaLnBrk="1" fontAlgn="auto" hangingPunct="1">
              <a:buNone/>
              <a:defRPr/>
            </a:pPr>
            <a:r>
              <a:rPr lang="en-US" sz="1800" kern="1200" dirty="0">
                <a:solidFill>
                  <a:schemeClr val="tx1"/>
                </a:solidFill>
                <a:latin typeface="Arial (Body)"/>
              </a:rPr>
              <a:t>to a different resolution than you normally use.</a:t>
            </a:r>
          </a:p>
          <a:p>
            <a:pPr lvl="1" indent="-285750" eaLnBrk="1" fontAlgn="auto" hangingPunct="1">
              <a:buFont typeface="Arial" panose="020B0604020202020204" pitchFamily="34" charset="0"/>
              <a:buChar char="•"/>
              <a:defRPr/>
            </a:pPr>
            <a:r>
              <a:rPr lang="en-US" sz="1800" kern="1200" dirty="0">
                <a:solidFill>
                  <a:schemeClr val="tx1"/>
                </a:solidFill>
                <a:latin typeface="Arial (Body)"/>
              </a:rPr>
              <a:t>Does the site look similar or very different?</a:t>
            </a:r>
          </a:p>
          <a:p>
            <a:pPr lvl="1" indent="-285750" eaLnBrk="1" fontAlgn="auto" hangingPunct="1">
              <a:buFont typeface="Arial" panose="020B0604020202020204" pitchFamily="34" charset="0"/>
              <a:buChar char="•"/>
              <a:defRPr/>
            </a:pPr>
            <a:r>
              <a:rPr lang="en-US" sz="1800" kern="1200" dirty="0">
                <a:solidFill>
                  <a:schemeClr val="tx1"/>
                </a:solidFill>
                <a:latin typeface="Arial (Body)"/>
              </a:rPr>
              <a:t>List two recommendations for improving the design of the site.</a:t>
            </a:r>
          </a:p>
          <a:p>
            <a:pPr marL="429768" indent="-429768" eaLnBrk="1" fontAlgn="auto" hangingPunct="1">
              <a:buFont typeface="+mj-lt"/>
              <a:buAutoNum type="arabicPeriod" startAt="3"/>
              <a:tabLst/>
              <a:defRPr/>
            </a:pPr>
            <a:r>
              <a:rPr lang="en-US" sz="1800" kern="1200" dirty="0">
                <a:solidFill>
                  <a:schemeClr val="tx1"/>
                </a:solidFill>
                <a:latin typeface="Arial (Body)"/>
              </a:rPr>
              <a:t>List three best practices of using graphics on web pages. View the home page of your school. Describe the use of graphic design best practices on this page.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5.1 Web Design Best Practices Checklist </a:t>
            </a:r>
            <a:r>
              <a:rPr lang="en-US" dirty="0" smtClean="0"/>
              <a:t>Note </a:t>
            </a:r>
            <a:r>
              <a:rPr lang="en-US" sz="2000" b="0" dirty="0" smtClean="0"/>
              <a:t>(1 of 7)</a:t>
            </a:r>
            <a:endParaRPr lang="en-US" b="0" dirty="0"/>
          </a:p>
        </p:txBody>
      </p:sp>
      <p:sp>
        <p:nvSpPr>
          <p:cNvPr id="6" name="Text Placeholder 5"/>
          <p:cNvSpPr>
            <a:spLocks noGrp="1"/>
          </p:cNvSpPr>
          <p:nvPr>
            <p:ph type="body" idx="1"/>
          </p:nvPr>
        </p:nvSpPr>
        <p:spPr/>
        <p:txBody>
          <a:bodyPr/>
          <a:lstStyle/>
          <a:p>
            <a:pPr marL="0" indent="0">
              <a:buNone/>
            </a:pPr>
            <a:r>
              <a:rPr lang="en-US" sz="1400" b="1" dirty="0">
                <a:latin typeface="+mn-lt"/>
              </a:rPr>
              <a:t>Page </a:t>
            </a:r>
            <a:r>
              <a:rPr lang="en-US" sz="1400" b="1" dirty="0" smtClean="0">
                <a:latin typeface="+mn-lt"/>
              </a:rPr>
              <a:t>Layout</a:t>
            </a:r>
          </a:p>
          <a:p>
            <a:pPr marL="429768" indent="-429768">
              <a:buFont typeface="+mj-lt"/>
              <a:buAutoNum type="arabicPeriod"/>
            </a:pPr>
            <a:r>
              <a:rPr lang="en-US" sz="1400" dirty="0">
                <a:latin typeface="+mn-lt"/>
              </a:rPr>
              <a:t>Appealing to target </a:t>
            </a:r>
            <a:r>
              <a:rPr lang="en-US" sz="1400" dirty="0" smtClean="0">
                <a:latin typeface="+mn-lt"/>
              </a:rPr>
              <a:t>audience</a:t>
            </a:r>
          </a:p>
          <a:p>
            <a:pPr marL="429768" indent="-429768">
              <a:buFont typeface="+mj-lt"/>
              <a:buAutoNum type="arabicPeriod"/>
            </a:pPr>
            <a:r>
              <a:rPr lang="en-US" sz="1400" dirty="0">
                <a:latin typeface="+mn-lt"/>
              </a:rPr>
              <a:t>Consistent site </a:t>
            </a:r>
            <a:r>
              <a:rPr lang="en-US" sz="1400" dirty="0" smtClean="0">
                <a:latin typeface="+mn-lt"/>
              </a:rPr>
              <a:t>header/logo</a:t>
            </a:r>
          </a:p>
          <a:p>
            <a:pPr marL="429768" indent="-429768">
              <a:buFont typeface="+mj-lt"/>
              <a:buAutoNum type="arabicPeriod"/>
            </a:pPr>
            <a:r>
              <a:rPr lang="en-US" sz="1400" dirty="0">
                <a:latin typeface="+mn-lt"/>
              </a:rPr>
              <a:t>Consistent navigation </a:t>
            </a:r>
            <a:r>
              <a:rPr lang="en-US" sz="1400" dirty="0" smtClean="0">
                <a:latin typeface="+mn-lt"/>
              </a:rPr>
              <a:t>area</a:t>
            </a:r>
          </a:p>
          <a:p>
            <a:pPr marL="429768" indent="-429768">
              <a:buFont typeface="+mj-lt"/>
              <a:buAutoNum type="arabicPeriod"/>
            </a:pPr>
            <a:r>
              <a:rPr lang="en-US" sz="1400" dirty="0">
                <a:latin typeface="+mn-lt"/>
              </a:rPr>
              <a:t>Informative page title that includes the company/organization/site </a:t>
            </a:r>
            <a:r>
              <a:rPr lang="en-US" sz="1400" dirty="0" smtClean="0">
                <a:latin typeface="+mn-lt"/>
              </a:rPr>
              <a:t>name</a:t>
            </a:r>
          </a:p>
          <a:p>
            <a:pPr marL="429768" indent="-429768">
              <a:buFont typeface="+mj-lt"/>
              <a:buAutoNum type="arabicPeriod"/>
            </a:pPr>
            <a:r>
              <a:rPr lang="en-US" sz="1400" dirty="0">
                <a:latin typeface="+mn-lt"/>
              </a:rPr>
              <a:t>Page footer area includes copyright, last update, contact e-mail </a:t>
            </a:r>
            <a:r>
              <a:rPr lang="en-US" sz="1400" dirty="0" smtClean="0">
                <a:latin typeface="+mn-lt"/>
              </a:rPr>
              <a:t>address</a:t>
            </a:r>
          </a:p>
          <a:p>
            <a:pPr marL="429768" indent="-429768">
              <a:buFont typeface="+mj-lt"/>
              <a:buAutoNum type="arabicPeriod"/>
            </a:pPr>
            <a:r>
              <a:rPr lang="en-US" sz="1400" dirty="0">
                <a:latin typeface="+mn-lt"/>
              </a:rPr>
              <a:t>Good use of basic design principles: repetition, contrast, proximity, and </a:t>
            </a:r>
            <a:r>
              <a:rPr lang="en-US" sz="1400" dirty="0" smtClean="0">
                <a:latin typeface="+mn-lt"/>
              </a:rPr>
              <a:t>alignment</a:t>
            </a:r>
          </a:p>
          <a:p>
            <a:pPr marL="429768" indent="-429768">
              <a:buFont typeface="+mj-lt"/>
              <a:buAutoNum type="arabicPeriod"/>
            </a:pPr>
            <a:r>
              <a:rPr lang="en-US" sz="1400" dirty="0">
                <a:latin typeface="+mn-lt"/>
              </a:rPr>
              <a:t>Displays without horizontal scrolling at 1024 × 768 and higher </a:t>
            </a:r>
            <a:r>
              <a:rPr lang="en-US" sz="1400" dirty="0" smtClean="0">
                <a:latin typeface="+mn-lt"/>
              </a:rPr>
              <a:t>resolutions</a:t>
            </a:r>
          </a:p>
          <a:p>
            <a:pPr marL="429768" indent="-429768">
              <a:buFont typeface="+mj-lt"/>
              <a:buAutoNum type="arabicPeriod"/>
            </a:pPr>
            <a:r>
              <a:rPr lang="en-US" sz="1400" dirty="0">
                <a:latin typeface="+mn-lt"/>
              </a:rPr>
              <a:t>Balance of text/graphics/white space on </a:t>
            </a:r>
            <a:r>
              <a:rPr lang="en-US" sz="1400" dirty="0" smtClean="0">
                <a:latin typeface="+mn-lt"/>
              </a:rPr>
              <a:t>page</a:t>
            </a:r>
          </a:p>
          <a:p>
            <a:pPr marL="429768" indent="-429768">
              <a:buFont typeface="+mj-lt"/>
              <a:buAutoNum type="arabicPeriod"/>
            </a:pPr>
            <a:r>
              <a:rPr lang="en-US" sz="1400" dirty="0">
                <a:latin typeface="+mn-lt"/>
              </a:rPr>
              <a:t>Good contrast between text and </a:t>
            </a:r>
            <a:r>
              <a:rPr lang="en-US" sz="1400" dirty="0" smtClean="0">
                <a:latin typeface="+mn-lt"/>
              </a:rPr>
              <a:t>background</a:t>
            </a:r>
          </a:p>
          <a:p>
            <a:pPr marL="429768" indent="-429768">
              <a:buFont typeface="+mj-lt"/>
              <a:buAutoNum type="arabicPeriod"/>
            </a:pPr>
            <a:r>
              <a:rPr lang="en-US" sz="1400" dirty="0">
                <a:latin typeface="+mn-lt"/>
              </a:rPr>
              <a:t>Repetitive information (header/logo and navigation) occupies less than one-quarter to one-third of the </a:t>
            </a:r>
            <a:r>
              <a:rPr lang="en-US" sz="1400" dirty="0" smtClean="0">
                <a:latin typeface="+mn-lt"/>
              </a:rPr>
              <a:t>browser window </a:t>
            </a:r>
            <a:r>
              <a:rPr lang="en-US" sz="1400" dirty="0">
                <a:latin typeface="+mn-lt"/>
              </a:rPr>
              <a:t>at 1024 × 768 </a:t>
            </a:r>
            <a:r>
              <a:rPr lang="en-US" sz="1400" dirty="0" smtClean="0">
                <a:latin typeface="+mn-lt"/>
              </a:rPr>
              <a:t>resolution</a:t>
            </a:r>
            <a:endParaRPr lang="en-US" sz="1200" dirty="0">
              <a:latin typeface="+mn-lt"/>
            </a:endParaRPr>
          </a:p>
        </p:txBody>
      </p:sp>
    </p:spTree>
    <p:extLst>
      <p:ext uri="{BB962C8B-B14F-4D97-AF65-F5344CB8AC3E}">
        <p14:creationId xmlns:p14="http://schemas.microsoft.com/office/powerpoint/2010/main" val="870063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5.1 Web Design Best Practices Checklist </a:t>
            </a:r>
            <a:r>
              <a:rPr lang="en-US" dirty="0" smtClean="0"/>
              <a:t>Note </a:t>
            </a:r>
            <a:r>
              <a:rPr lang="en-US" sz="2000" b="0" dirty="0" smtClean="0"/>
              <a:t>(2 of 7)</a:t>
            </a:r>
            <a:endParaRPr lang="en-US" b="0" dirty="0"/>
          </a:p>
        </p:txBody>
      </p:sp>
      <p:sp>
        <p:nvSpPr>
          <p:cNvPr id="3" name="Text Placeholder 2"/>
          <p:cNvSpPr>
            <a:spLocks noGrp="1"/>
          </p:cNvSpPr>
          <p:nvPr>
            <p:ph type="body" idx="1"/>
          </p:nvPr>
        </p:nvSpPr>
        <p:spPr>
          <a:xfrm>
            <a:off x="457200" y="1600201"/>
            <a:ext cx="8229600" cy="1913626"/>
          </a:xfrm>
        </p:spPr>
        <p:txBody>
          <a:bodyPr/>
          <a:lstStyle/>
          <a:p>
            <a:pPr marL="429768" indent="-429768">
              <a:buFont typeface="+mj-lt"/>
              <a:buAutoNum type="arabicPeriod" startAt="11"/>
            </a:pPr>
            <a:r>
              <a:rPr lang="en-US" sz="1400" dirty="0">
                <a:latin typeface="+mn-lt"/>
              </a:rPr>
              <a:t>Home page has compelling, interesting information above the fold (before scrolling down) at 1024 × 768 </a:t>
            </a:r>
            <a:r>
              <a:rPr lang="en-US" sz="1400" dirty="0" smtClean="0">
                <a:latin typeface="+mn-lt"/>
              </a:rPr>
              <a:t>resolution</a:t>
            </a:r>
          </a:p>
          <a:p>
            <a:pPr marL="429768" indent="-429768">
              <a:buFont typeface="+mj-lt"/>
              <a:buAutoNum type="arabicPeriod" startAt="11"/>
            </a:pPr>
            <a:r>
              <a:rPr lang="en-US" sz="1400" dirty="0">
                <a:latin typeface="+mn-lt"/>
              </a:rPr>
              <a:t>Home page downloads within 10 seconds on dial-up </a:t>
            </a:r>
            <a:r>
              <a:rPr lang="en-US" sz="1400" dirty="0" smtClean="0">
                <a:latin typeface="+mn-lt"/>
              </a:rPr>
              <a:t>connection</a:t>
            </a:r>
          </a:p>
          <a:p>
            <a:pPr marL="429768" indent="-429768">
              <a:buFont typeface="+mj-lt"/>
              <a:buAutoNum type="arabicPeriod" startAt="11"/>
            </a:pPr>
            <a:r>
              <a:rPr lang="en-US" sz="1400" dirty="0">
                <a:latin typeface="+mn-lt"/>
              </a:rPr>
              <a:t>Viewport meta tag is used to enhance display on </a:t>
            </a:r>
            <a:r>
              <a:rPr lang="en-US" sz="1400" dirty="0" smtClean="0">
                <a:latin typeface="+mn-lt"/>
              </a:rPr>
              <a:t>smartphones</a:t>
            </a:r>
          </a:p>
          <a:p>
            <a:pPr marL="429768" indent="-429768">
              <a:buFont typeface="+mj-lt"/>
              <a:buAutoNum type="arabicPeriod" startAt="11"/>
            </a:pPr>
            <a:r>
              <a:rPr lang="en-US" sz="1400" dirty="0">
                <a:latin typeface="+mn-lt"/>
              </a:rPr>
              <a:t>Media queries configure responsive page layout for smartphone and tablet display</a:t>
            </a:r>
          </a:p>
        </p:txBody>
      </p:sp>
      <p:sp>
        <p:nvSpPr>
          <p:cNvPr id="5" name="Text Placeholder 4"/>
          <p:cNvSpPr>
            <a:spLocks noGrp="1"/>
          </p:cNvSpPr>
          <p:nvPr>
            <p:ph type="body" idx="2"/>
          </p:nvPr>
        </p:nvSpPr>
        <p:spPr>
          <a:xfrm>
            <a:off x="457200" y="3513826"/>
            <a:ext cx="8229600" cy="2869721"/>
          </a:xfrm>
        </p:spPr>
        <p:txBody>
          <a:bodyPr/>
          <a:lstStyle/>
          <a:p>
            <a:pPr marL="0" indent="0">
              <a:buNone/>
            </a:pPr>
            <a:r>
              <a:rPr lang="en-US" sz="1400" b="1" dirty="0">
                <a:latin typeface="+mn-lt"/>
              </a:rPr>
              <a:t>Browser </a:t>
            </a:r>
            <a:r>
              <a:rPr lang="en-US" sz="1400" b="1" dirty="0" smtClean="0">
                <a:latin typeface="+mn-lt"/>
              </a:rPr>
              <a:t>Compatibility</a:t>
            </a:r>
          </a:p>
          <a:p>
            <a:pPr marL="429768" indent="-429768">
              <a:buFont typeface="+mj-lt"/>
              <a:buAutoNum type="arabicPeriod"/>
            </a:pPr>
            <a:r>
              <a:rPr lang="en-US" sz="1400" dirty="0">
                <a:latin typeface="+mn-lt"/>
              </a:rPr>
              <a:t>Displays on current versions of </a:t>
            </a:r>
            <a:r>
              <a:rPr lang="en-US" sz="1400" dirty="0" smtClean="0">
                <a:latin typeface="+mn-lt"/>
              </a:rPr>
              <a:t> </a:t>
            </a:r>
            <a:r>
              <a:rPr lang="en-US" sz="1400" dirty="0">
                <a:latin typeface="+mn-lt"/>
              </a:rPr>
              <a:t>Microsoft </a:t>
            </a:r>
            <a:r>
              <a:rPr lang="en-US" sz="1400" dirty="0" smtClean="0">
                <a:latin typeface="+mn-lt"/>
              </a:rPr>
              <a:t>Edge</a:t>
            </a:r>
          </a:p>
          <a:p>
            <a:pPr marL="429768" indent="-429768">
              <a:buFont typeface="+mj-lt"/>
              <a:buAutoNum type="arabicPeriod"/>
            </a:pPr>
            <a:r>
              <a:rPr lang="en-US" sz="1400" dirty="0">
                <a:latin typeface="+mn-lt"/>
              </a:rPr>
              <a:t>Displays on current versions </a:t>
            </a:r>
            <a:r>
              <a:rPr lang="en-US" sz="1400" dirty="0" smtClean="0">
                <a:latin typeface="+mn-lt"/>
              </a:rPr>
              <a:t>of Firefox</a:t>
            </a:r>
          </a:p>
          <a:p>
            <a:pPr marL="429768" indent="-429768">
              <a:buFont typeface="+mj-lt"/>
              <a:buAutoNum type="arabicPeriod"/>
            </a:pPr>
            <a:r>
              <a:rPr lang="en-US" sz="1400" dirty="0">
                <a:latin typeface="+mn-lt"/>
              </a:rPr>
              <a:t>Displays on current versions of Google </a:t>
            </a:r>
            <a:r>
              <a:rPr lang="en-US" sz="1400" dirty="0" smtClean="0">
                <a:latin typeface="+mn-lt"/>
              </a:rPr>
              <a:t>Chrome</a:t>
            </a:r>
          </a:p>
          <a:p>
            <a:pPr marL="429768" indent="-429768">
              <a:buFont typeface="+mj-lt"/>
              <a:buAutoNum type="arabicPeriod"/>
            </a:pPr>
            <a:r>
              <a:rPr lang="en-US" sz="1400" dirty="0">
                <a:latin typeface="+mn-lt"/>
              </a:rPr>
              <a:t>Displays on current versions of </a:t>
            </a:r>
            <a:r>
              <a:rPr lang="en-US" sz="1400" dirty="0" smtClean="0">
                <a:latin typeface="+mn-lt"/>
              </a:rPr>
              <a:t>Safari</a:t>
            </a:r>
          </a:p>
          <a:p>
            <a:pPr marL="429768" indent="-429768">
              <a:buFont typeface="+mj-lt"/>
              <a:buAutoNum type="arabicPeriod"/>
            </a:pPr>
            <a:r>
              <a:rPr lang="en-US" sz="1400" dirty="0" smtClean="0">
                <a:latin typeface="+mn-lt"/>
              </a:rPr>
              <a:t>Displays on current versions of Internet Explorer</a:t>
            </a:r>
          </a:p>
          <a:p>
            <a:pPr marL="429768" indent="-429768">
              <a:buFont typeface="+mj-lt"/>
              <a:buAutoNum type="arabicPeriod"/>
            </a:pPr>
            <a:r>
              <a:rPr lang="en-US" sz="1400" dirty="0" smtClean="0">
                <a:latin typeface="+mn-lt"/>
              </a:rPr>
              <a:t>Displays </a:t>
            </a:r>
            <a:r>
              <a:rPr lang="en-US" sz="1400" dirty="0">
                <a:latin typeface="+mn-lt"/>
              </a:rPr>
              <a:t>on mobile devices (including tablets and smartphones)</a:t>
            </a:r>
          </a:p>
        </p:txBody>
      </p:sp>
    </p:spTree>
    <p:extLst>
      <p:ext uri="{BB962C8B-B14F-4D97-AF65-F5344CB8AC3E}">
        <p14:creationId xmlns:p14="http://schemas.microsoft.com/office/powerpoint/2010/main" val="1187285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Table 5.1 Web Design Best Practices Checklist </a:t>
            </a:r>
            <a:r>
              <a:rPr lang="en-US" dirty="0" smtClean="0"/>
              <a:t>Note </a:t>
            </a:r>
            <a:r>
              <a:rPr lang="en-US" sz="2000" b="0" dirty="0" smtClean="0"/>
              <a:t>(3 of 7)</a:t>
            </a:r>
            <a:endParaRPr lang="en-US" b="0" dirty="0"/>
          </a:p>
        </p:txBody>
      </p:sp>
      <p:sp>
        <p:nvSpPr>
          <p:cNvPr id="6" name="Text Placeholder 5"/>
          <p:cNvSpPr>
            <a:spLocks noGrp="1"/>
          </p:cNvSpPr>
          <p:nvPr>
            <p:ph type="body" idx="1"/>
          </p:nvPr>
        </p:nvSpPr>
        <p:spPr>
          <a:xfrm>
            <a:off x="457200" y="1600200"/>
            <a:ext cx="8229600" cy="2747513"/>
          </a:xfrm>
        </p:spPr>
        <p:txBody>
          <a:bodyPr/>
          <a:lstStyle/>
          <a:p>
            <a:pPr marL="0" indent="0">
              <a:buNone/>
            </a:pPr>
            <a:r>
              <a:rPr lang="en-US" sz="1400" b="1" dirty="0" smtClean="0">
                <a:latin typeface="+mn-lt"/>
              </a:rPr>
              <a:t>Navigation</a:t>
            </a:r>
          </a:p>
          <a:p>
            <a:pPr marL="429768" indent="-429768">
              <a:spcBef>
                <a:spcPts val="1000"/>
              </a:spcBef>
              <a:buFont typeface="+mj-lt"/>
              <a:buAutoNum type="arabicPeriod"/>
            </a:pPr>
            <a:r>
              <a:rPr lang="en-US" sz="1400" dirty="0">
                <a:latin typeface="+mn-lt"/>
              </a:rPr>
              <a:t>Main navigation links are clearly and consistently </a:t>
            </a:r>
            <a:r>
              <a:rPr lang="en-US" sz="1400" dirty="0" smtClean="0">
                <a:latin typeface="+mn-lt"/>
              </a:rPr>
              <a:t>labeled</a:t>
            </a:r>
          </a:p>
          <a:p>
            <a:pPr marL="429768" indent="-429768">
              <a:spcBef>
                <a:spcPts val="1000"/>
              </a:spcBef>
              <a:buFont typeface="+mj-lt"/>
              <a:buAutoNum type="arabicPeriod"/>
            </a:pPr>
            <a:r>
              <a:rPr lang="en-US" sz="1400" dirty="0">
                <a:latin typeface="+mn-lt"/>
              </a:rPr>
              <a:t>Navigation is easy to use for target </a:t>
            </a:r>
            <a:r>
              <a:rPr lang="en-US" sz="1400" dirty="0" smtClean="0">
                <a:latin typeface="+mn-lt"/>
              </a:rPr>
              <a:t>audience</a:t>
            </a:r>
          </a:p>
          <a:p>
            <a:pPr marL="429768" indent="-429768">
              <a:spcBef>
                <a:spcPts val="1000"/>
              </a:spcBef>
              <a:buFont typeface="+mj-lt"/>
              <a:buAutoNum type="arabicPeriod"/>
            </a:pPr>
            <a:r>
              <a:rPr lang="en-US" sz="1400" dirty="0">
                <a:latin typeface="+mn-lt"/>
              </a:rPr>
              <a:t>If main navigation uses images, clear text links are in the footer section of the </a:t>
            </a:r>
            <a:r>
              <a:rPr lang="en-US" sz="1400" dirty="0" smtClean="0">
                <a:latin typeface="+mn-lt"/>
              </a:rPr>
              <a:t>page</a:t>
            </a:r>
          </a:p>
          <a:p>
            <a:pPr marL="429768" indent="-429768">
              <a:spcBef>
                <a:spcPts val="1000"/>
              </a:spcBef>
              <a:buFont typeface="+mj-lt"/>
              <a:buAutoNum type="arabicPeriod"/>
            </a:pPr>
            <a:r>
              <a:rPr lang="en-US" sz="1400" dirty="0">
                <a:latin typeface="+mn-lt"/>
              </a:rPr>
              <a:t>If main navigation uses Flash, clear text links are in the footer section of the </a:t>
            </a:r>
            <a:r>
              <a:rPr lang="en-US" sz="1400" dirty="0" smtClean="0">
                <a:latin typeface="+mn-lt"/>
              </a:rPr>
              <a:t>page</a:t>
            </a:r>
          </a:p>
          <a:p>
            <a:pPr marL="429768" indent="-429768">
              <a:spcBef>
                <a:spcPts val="1000"/>
              </a:spcBef>
              <a:buFont typeface="+mj-lt"/>
              <a:buAutoNum type="arabicPeriod"/>
            </a:pPr>
            <a:r>
              <a:rPr lang="en-US" sz="1400" dirty="0">
                <a:latin typeface="+mn-lt"/>
              </a:rPr>
              <a:t>Navigation is structured in an unordered </a:t>
            </a:r>
            <a:r>
              <a:rPr lang="en-US" sz="1400" dirty="0" smtClean="0">
                <a:latin typeface="+mn-lt"/>
              </a:rPr>
              <a:t>list</a:t>
            </a:r>
          </a:p>
          <a:p>
            <a:pPr marL="429768" indent="-429768">
              <a:spcBef>
                <a:spcPts val="1000"/>
              </a:spcBef>
              <a:buFont typeface="+mj-lt"/>
              <a:buAutoNum type="arabicPeriod"/>
            </a:pPr>
            <a:r>
              <a:rPr lang="en-US" sz="1400" dirty="0">
                <a:latin typeface="+mn-lt"/>
              </a:rPr>
              <a:t>Navigation aids (such as site map, skip to content link, and/or breadcrumbs) are </a:t>
            </a:r>
            <a:r>
              <a:rPr lang="en-US" sz="1400" dirty="0" smtClean="0">
                <a:latin typeface="+mn-lt"/>
              </a:rPr>
              <a:t>used</a:t>
            </a:r>
          </a:p>
          <a:p>
            <a:pPr marL="429768" indent="-429768">
              <a:spcBef>
                <a:spcPts val="1000"/>
              </a:spcBef>
              <a:buFont typeface="+mj-lt"/>
              <a:buAutoNum type="arabicPeriod"/>
            </a:pPr>
            <a:r>
              <a:rPr lang="en-US" sz="1400" dirty="0">
                <a:latin typeface="+mn-lt"/>
              </a:rPr>
              <a:t>All navigation hyperlinks </a:t>
            </a:r>
            <a:r>
              <a:rPr lang="en-US" sz="1400" dirty="0" smtClean="0">
                <a:latin typeface="+mn-lt"/>
              </a:rPr>
              <a:t>work</a:t>
            </a:r>
            <a:endParaRPr lang="en-US" sz="1400" dirty="0">
              <a:latin typeface="+mn-lt"/>
            </a:endParaRPr>
          </a:p>
        </p:txBody>
      </p:sp>
      <p:sp>
        <p:nvSpPr>
          <p:cNvPr id="8" name="Text Placeholder 7"/>
          <p:cNvSpPr>
            <a:spLocks noGrp="1"/>
          </p:cNvSpPr>
          <p:nvPr>
            <p:ph type="body" idx="2"/>
          </p:nvPr>
        </p:nvSpPr>
        <p:spPr>
          <a:xfrm>
            <a:off x="457200" y="4364965"/>
            <a:ext cx="8229600" cy="2035834"/>
          </a:xfrm>
        </p:spPr>
        <p:txBody>
          <a:bodyPr/>
          <a:lstStyle/>
          <a:p>
            <a:pPr marL="0" indent="0">
              <a:buNone/>
            </a:pPr>
            <a:r>
              <a:rPr lang="en-US" sz="1400" b="1" dirty="0">
                <a:latin typeface="+mn-lt"/>
              </a:rPr>
              <a:t>Color and </a:t>
            </a:r>
            <a:r>
              <a:rPr lang="en-US" sz="1400" b="1" dirty="0" smtClean="0">
                <a:latin typeface="+mn-lt"/>
              </a:rPr>
              <a:t>Graphics</a:t>
            </a:r>
          </a:p>
          <a:p>
            <a:pPr marL="429768" indent="-429768">
              <a:spcBef>
                <a:spcPts val="1000"/>
              </a:spcBef>
              <a:buFont typeface="+mj-lt"/>
              <a:buAutoNum type="arabicPeriod"/>
            </a:pPr>
            <a:r>
              <a:rPr lang="en-US" sz="1400" dirty="0">
                <a:latin typeface="+mn-lt"/>
              </a:rPr>
              <a:t>Color scheme is limited to a maximum of three or four colors plus </a:t>
            </a:r>
            <a:r>
              <a:rPr lang="en-US" sz="1400" dirty="0" smtClean="0">
                <a:latin typeface="+mn-lt"/>
              </a:rPr>
              <a:t>neutrals</a:t>
            </a:r>
          </a:p>
          <a:p>
            <a:pPr marL="429768" indent="-429768">
              <a:spcBef>
                <a:spcPts val="1000"/>
              </a:spcBef>
              <a:buFont typeface="+mj-lt"/>
              <a:buAutoNum type="arabicPeriod"/>
            </a:pPr>
            <a:r>
              <a:rPr lang="en-US" sz="1400" dirty="0">
                <a:latin typeface="+mn-lt"/>
              </a:rPr>
              <a:t>Color is used </a:t>
            </a:r>
            <a:r>
              <a:rPr lang="en-US" sz="1400" dirty="0" smtClean="0">
                <a:latin typeface="+mn-lt"/>
              </a:rPr>
              <a:t>consistently</a:t>
            </a:r>
          </a:p>
          <a:p>
            <a:pPr marL="429768" indent="-429768">
              <a:spcBef>
                <a:spcPts val="1000"/>
              </a:spcBef>
              <a:buFont typeface="+mj-lt"/>
              <a:buAutoNum type="arabicPeriod"/>
            </a:pPr>
            <a:r>
              <a:rPr lang="en-US" sz="1400" dirty="0">
                <a:latin typeface="+mn-lt"/>
              </a:rPr>
              <a:t>Background and text colors have sufficient </a:t>
            </a:r>
            <a:r>
              <a:rPr lang="en-US" sz="1400" dirty="0" smtClean="0">
                <a:latin typeface="+mn-lt"/>
              </a:rPr>
              <a:t>contrast</a:t>
            </a:r>
          </a:p>
          <a:p>
            <a:pPr marL="429768" indent="-429768">
              <a:spcBef>
                <a:spcPts val="1000"/>
              </a:spcBef>
              <a:buFont typeface="+mj-lt"/>
              <a:buAutoNum type="arabicPeriod"/>
            </a:pPr>
            <a:r>
              <a:rPr lang="en-US" sz="1400" dirty="0">
                <a:latin typeface="+mn-lt"/>
              </a:rPr>
              <a:t>Color is not used alone to convey </a:t>
            </a:r>
            <a:r>
              <a:rPr lang="en-US" sz="1400" dirty="0" smtClean="0">
                <a:latin typeface="+mn-lt"/>
              </a:rPr>
              <a:t>meaning</a:t>
            </a:r>
          </a:p>
          <a:p>
            <a:pPr marL="429768" indent="-429768">
              <a:spcBef>
                <a:spcPts val="1000"/>
              </a:spcBef>
              <a:buFont typeface="+mj-lt"/>
              <a:buAutoNum type="arabicPeriod"/>
            </a:pPr>
            <a:r>
              <a:rPr lang="en-US" sz="1400" dirty="0">
                <a:latin typeface="+mn-lt"/>
              </a:rPr>
              <a:t>Use of color and graphics enhances rather than detracts from the site</a:t>
            </a:r>
          </a:p>
        </p:txBody>
      </p:sp>
    </p:spTree>
    <p:extLst>
      <p:ext uri="{BB962C8B-B14F-4D97-AF65-F5344CB8AC3E}">
        <p14:creationId xmlns:p14="http://schemas.microsoft.com/office/powerpoint/2010/main" val="380594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5.1 Web Design Best Practices Checklist </a:t>
            </a:r>
            <a:r>
              <a:rPr lang="en-US" dirty="0" smtClean="0"/>
              <a:t>Note </a:t>
            </a:r>
            <a:r>
              <a:rPr lang="en-US" sz="2000" b="0" dirty="0" smtClean="0"/>
              <a:t>(4 of 7)</a:t>
            </a:r>
            <a:endParaRPr lang="en-US" b="0" dirty="0"/>
          </a:p>
        </p:txBody>
      </p:sp>
      <p:sp>
        <p:nvSpPr>
          <p:cNvPr id="3" name="Text Placeholder 2"/>
          <p:cNvSpPr>
            <a:spLocks noGrp="1"/>
          </p:cNvSpPr>
          <p:nvPr>
            <p:ph type="body" idx="1"/>
          </p:nvPr>
        </p:nvSpPr>
        <p:spPr>
          <a:xfrm>
            <a:off x="457200" y="1600201"/>
            <a:ext cx="8229600" cy="1729596"/>
          </a:xfrm>
        </p:spPr>
        <p:txBody>
          <a:bodyPr/>
          <a:lstStyle/>
          <a:p>
            <a:pPr marL="429768" indent="-429768">
              <a:buFont typeface="+mj-lt"/>
              <a:buAutoNum type="arabicPeriod" startAt="6"/>
            </a:pPr>
            <a:r>
              <a:rPr lang="en-US" dirty="0">
                <a:latin typeface="+mn-lt"/>
              </a:rPr>
              <a:t>Graphics are optimized and do not slow download </a:t>
            </a:r>
            <a:r>
              <a:rPr lang="en-US" dirty="0" smtClean="0">
                <a:latin typeface="+mn-lt"/>
              </a:rPr>
              <a:t>significantly</a:t>
            </a:r>
          </a:p>
          <a:p>
            <a:pPr marL="429768" indent="-429768">
              <a:buFont typeface="+mj-lt"/>
              <a:buAutoNum type="arabicPeriod" startAt="6"/>
            </a:pPr>
            <a:r>
              <a:rPr lang="en-US" dirty="0">
                <a:latin typeface="+mn-lt"/>
              </a:rPr>
              <a:t>Each graphic used serves a clear </a:t>
            </a:r>
            <a:r>
              <a:rPr lang="en-US" dirty="0" smtClean="0">
                <a:latin typeface="+mn-lt"/>
              </a:rPr>
              <a:t>purpose</a:t>
            </a:r>
          </a:p>
          <a:p>
            <a:pPr marL="429768" indent="-429768">
              <a:buFont typeface="+mj-lt"/>
              <a:buAutoNum type="arabicPeriod" startAt="6"/>
            </a:pPr>
            <a:r>
              <a:rPr lang="en-US" dirty="0">
                <a:latin typeface="+mn-lt"/>
              </a:rPr>
              <a:t>Image tags use the alt attribute to configure alternate text </a:t>
            </a:r>
            <a:r>
              <a:rPr lang="en-US" dirty="0" smtClean="0">
                <a:latin typeface="+mn-lt"/>
              </a:rPr>
              <a:t>replacement</a:t>
            </a:r>
          </a:p>
          <a:p>
            <a:pPr marL="429768" indent="-429768">
              <a:buFont typeface="+mj-lt"/>
              <a:buAutoNum type="arabicPeriod" startAt="6"/>
            </a:pPr>
            <a:r>
              <a:rPr lang="en-US" dirty="0">
                <a:latin typeface="+mn-lt"/>
              </a:rPr>
              <a:t>Animated images do not distract from the site and do not endlessly repeat</a:t>
            </a:r>
          </a:p>
        </p:txBody>
      </p:sp>
      <p:sp>
        <p:nvSpPr>
          <p:cNvPr id="4" name="Text Placeholder 3"/>
          <p:cNvSpPr>
            <a:spLocks noGrp="1"/>
          </p:cNvSpPr>
          <p:nvPr>
            <p:ph type="body" idx="2"/>
          </p:nvPr>
        </p:nvSpPr>
        <p:spPr>
          <a:xfrm>
            <a:off x="457200" y="3565582"/>
            <a:ext cx="8229600" cy="2662689"/>
          </a:xfrm>
        </p:spPr>
        <p:txBody>
          <a:bodyPr/>
          <a:lstStyle/>
          <a:p>
            <a:pPr marL="0" indent="0">
              <a:buNone/>
            </a:pPr>
            <a:r>
              <a:rPr lang="en-US" b="1" dirty="0" smtClean="0">
                <a:latin typeface="+mn-lt"/>
              </a:rPr>
              <a:t>Multimedia</a:t>
            </a:r>
          </a:p>
          <a:p>
            <a:pPr marL="429768" indent="-429768">
              <a:buFont typeface="+mj-lt"/>
              <a:buAutoNum type="arabicPeriod"/>
            </a:pPr>
            <a:r>
              <a:rPr lang="en-US" dirty="0">
                <a:latin typeface="+mn-lt"/>
              </a:rPr>
              <a:t>Each audio/video/Flash file used serves a clear </a:t>
            </a:r>
            <a:r>
              <a:rPr lang="en-US" dirty="0" smtClean="0">
                <a:latin typeface="+mn-lt"/>
              </a:rPr>
              <a:t>purpose</a:t>
            </a:r>
          </a:p>
          <a:p>
            <a:pPr marL="429768" indent="-429768">
              <a:buFont typeface="+mj-lt"/>
              <a:buAutoNum type="arabicPeriod"/>
            </a:pPr>
            <a:r>
              <a:rPr lang="en-US" dirty="0">
                <a:latin typeface="+mn-lt"/>
              </a:rPr>
              <a:t>The audio/video/Flash files used enhance rather than distract from the </a:t>
            </a:r>
            <a:r>
              <a:rPr lang="en-US" dirty="0" smtClean="0">
                <a:latin typeface="+mn-lt"/>
              </a:rPr>
              <a:t>site</a:t>
            </a:r>
          </a:p>
          <a:p>
            <a:pPr marL="429768" indent="-429768">
              <a:buFont typeface="+mj-lt"/>
              <a:buAutoNum type="arabicPeriod"/>
            </a:pPr>
            <a:r>
              <a:rPr lang="en-US" dirty="0">
                <a:latin typeface="+mn-lt"/>
              </a:rPr>
              <a:t>Captions or transcripts are provided for each audio or video file </a:t>
            </a:r>
            <a:r>
              <a:rPr lang="en-US" dirty="0" smtClean="0">
                <a:latin typeface="+mn-lt"/>
              </a:rPr>
              <a:t>used</a:t>
            </a:r>
          </a:p>
          <a:p>
            <a:pPr marL="429768" indent="-429768">
              <a:buFont typeface="+mj-lt"/>
              <a:buAutoNum type="arabicPeriod"/>
            </a:pPr>
            <a:r>
              <a:rPr lang="en-US" dirty="0">
                <a:latin typeface="+mn-lt"/>
              </a:rPr>
              <a:t>The file size is indicated for audio or video file </a:t>
            </a:r>
            <a:r>
              <a:rPr lang="en-US" dirty="0" smtClean="0">
                <a:latin typeface="+mn-lt"/>
              </a:rPr>
              <a:t>downloads</a:t>
            </a:r>
          </a:p>
          <a:p>
            <a:pPr marL="429768" indent="-429768">
              <a:buFont typeface="+mj-lt"/>
              <a:buAutoNum type="arabicPeriod"/>
            </a:pPr>
            <a:r>
              <a:rPr lang="en-US" dirty="0">
                <a:latin typeface="+mn-lt"/>
              </a:rPr>
              <a:t>Hyperlinks to downloads for media plug-ins are provided</a:t>
            </a:r>
          </a:p>
        </p:txBody>
      </p:sp>
    </p:spTree>
    <p:extLst>
      <p:ext uri="{BB962C8B-B14F-4D97-AF65-F5344CB8AC3E}">
        <p14:creationId xmlns:p14="http://schemas.microsoft.com/office/powerpoint/2010/main" val="1558419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5.1 Web Design Best Practices Checklist </a:t>
            </a:r>
            <a:r>
              <a:rPr lang="en-US" dirty="0" smtClean="0"/>
              <a:t>Note </a:t>
            </a:r>
            <a:r>
              <a:rPr lang="en-US" sz="2000" b="0" dirty="0" smtClean="0"/>
              <a:t>(5 of 7)</a:t>
            </a:r>
            <a:endParaRPr lang="en-US" b="0" dirty="0"/>
          </a:p>
        </p:txBody>
      </p:sp>
      <p:sp>
        <p:nvSpPr>
          <p:cNvPr id="6" name="Text Placeholder 5"/>
          <p:cNvSpPr>
            <a:spLocks noGrp="1"/>
          </p:cNvSpPr>
          <p:nvPr>
            <p:ph type="body" idx="1"/>
          </p:nvPr>
        </p:nvSpPr>
        <p:spPr>
          <a:xfrm>
            <a:off x="457200" y="1600200"/>
            <a:ext cx="8229600" cy="4766094"/>
          </a:xfrm>
        </p:spPr>
        <p:txBody>
          <a:bodyPr/>
          <a:lstStyle/>
          <a:p>
            <a:pPr marL="0" indent="0">
              <a:buNone/>
            </a:pPr>
            <a:r>
              <a:rPr lang="en-US" sz="1400" b="1" dirty="0">
                <a:latin typeface="+mn-lt"/>
              </a:rPr>
              <a:t>Content </a:t>
            </a:r>
            <a:r>
              <a:rPr lang="en-US" sz="1400" b="1" dirty="0" smtClean="0">
                <a:latin typeface="+mn-lt"/>
              </a:rPr>
              <a:t>Presentation</a:t>
            </a:r>
          </a:p>
          <a:p>
            <a:pPr marL="429768" indent="-429768">
              <a:spcBef>
                <a:spcPts val="1000"/>
              </a:spcBef>
              <a:buFont typeface="+mj-lt"/>
              <a:buAutoNum type="arabicPeriod"/>
            </a:pPr>
            <a:r>
              <a:rPr lang="en-US" sz="1400" dirty="0">
                <a:latin typeface="+mn-lt"/>
              </a:rPr>
              <a:t>Common fonts such as Arial, Verdana, Georgia, or Times New Roman are </a:t>
            </a:r>
            <a:r>
              <a:rPr lang="en-US" sz="1400" dirty="0" smtClean="0">
                <a:latin typeface="+mn-lt"/>
              </a:rPr>
              <a:t>used</a:t>
            </a:r>
          </a:p>
          <a:p>
            <a:pPr marL="429768" indent="-429768">
              <a:spcBef>
                <a:spcPts val="1000"/>
              </a:spcBef>
              <a:buFont typeface="+mj-lt"/>
              <a:buAutoNum type="arabicPeriod"/>
            </a:pPr>
            <a:r>
              <a:rPr lang="en-US" sz="1400" dirty="0">
                <a:latin typeface="+mn-lt"/>
              </a:rPr>
              <a:t>Writing techniques for the Web are used: headings, bullet points, brief paragraphs, and so </a:t>
            </a:r>
            <a:r>
              <a:rPr lang="en-US" sz="1400" dirty="0" smtClean="0">
                <a:latin typeface="+mn-lt"/>
              </a:rPr>
              <a:t>on</a:t>
            </a:r>
          </a:p>
          <a:p>
            <a:pPr marL="429768" indent="-429768">
              <a:spcBef>
                <a:spcPts val="1000"/>
              </a:spcBef>
              <a:buFont typeface="+mj-lt"/>
              <a:buAutoNum type="arabicPeriod"/>
            </a:pPr>
            <a:r>
              <a:rPr lang="en-US" sz="1400" dirty="0">
                <a:latin typeface="+mn-lt"/>
              </a:rPr>
              <a:t>Fonts, font sizes, and font colors are consistently </a:t>
            </a:r>
            <a:r>
              <a:rPr lang="en-US" sz="1400" dirty="0" smtClean="0">
                <a:latin typeface="+mn-lt"/>
              </a:rPr>
              <a:t>used</a:t>
            </a:r>
          </a:p>
          <a:p>
            <a:pPr marL="429768" indent="-429768">
              <a:spcBef>
                <a:spcPts val="1000"/>
              </a:spcBef>
              <a:buFont typeface="+mj-lt"/>
              <a:buAutoNum type="arabicPeriod"/>
            </a:pPr>
            <a:r>
              <a:rPr lang="en-US" sz="1400" dirty="0">
                <a:latin typeface="+mn-lt"/>
              </a:rPr>
              <a:t>If web fonts are configured, no more than one font typeface is used</a:t>
            </a:r>
            <a:r>
              <a:rPr lang="en-US" sz="1400" dirty="0" smtClean="0">
                <a:latin typeface="+mn-lt"/>
              </a:rPr>
              <a:t>.</a:t>
            </a:r>
          </a:p>
          <a:p>
            <a:pPr marL="429768" indent="-429768">
              <a:spcBef>
                <a:spcPts val="1000"/>
              </a:spcBef>
              <a:buFont typeface="+mj-lt"/>
              <a:buAutoNum type="arabicPeriod"/>
            </a:pPr>
            <a:r>
              <a:rPr lang="en-US" sz="1400" dirty="0">
                <a:latin typeface="+mn-lt"/>
              </a:rPr>
              <a:t>Content provides meaningful, useful </a:t>
            </a:r>
            <a:r>
              <a:rPr lang="en-US" sz="1400" dirty="0" smtClean="0">
                <a:latin typeface="+mn-lt"/>
              </a:rPr>
              <a:t>information</a:t>
            </a:r>
          </a:p>
          <a:p>
            <a:pPr marL="429768" indent="-429768">
              <a:spcBef>
                <a:spcPts val="1000"/>
              </a:spcBef>
              <a:buFont typeface="+mj-lt"/>
              <a:buAutoNum type="arabicPeriod"/>
            </a:pPr>
            <a:r>
              <a:rPr lang="en-US" sz="1400" dirty="0">
                <a:latin typeface="+mn-lt"/>
              </a:rPr>
              <a:t>Content is organized in a consistent </a:t>
            </a:r>
            <a:r>
              <a:rPr lang="en-US" sz="1400" dirty="0" smtClean="0">
                <a:latin typeface="+mn-lt"/>
              </a:rPr>
              <a:t>manner</a:t>
            </a:r>
          </a:p>
          <a:p>
            <a:pPr marL="429768" indent="-429768">
              <a:spcBef>
                <a:spcPts val="1000"/>
              </a:spcBef>
              <a:buFont typeface="+mj-lt"/>
              <a:buAutoNum type="arabicPeriod"/>
            </a:pPr>
            <a:r>
              <a:rPr lang="en-US" sz="1400" dirty="0">
                <a:latin typeface="+mn-lt"/>
              </a:rPr>
              <a:t>Information is easy to find (minimal clicks</a:t>
            </a:r>
            <a:r>
              <a:rPr lang="en-US" sz="1400" dirty="0" smtClean="0">
                <a:latin typeface="+mn-lt"/>
              </a:rPr>
              <a:t>)</a:t>
            </a:r>
          </a:p>
          <a:p>
            <a:pPr marL="429768" indent="-429768">
              <a:spcBef>
                <a:spcPts val="1000"/>
              </a:spcBef>
              <a:buFont typeface="+mj-lt"/>
              <a:buAutoNum type="arabicPeriod"/>
            </a:pPr>
            <a:r>
              <a:rPr lang="en-US" sz="1400" dirty="0">
                <a:latin typeface="+mn-lt"/>
              </a:rPr>
              <a:t>Timeliness: The date of the last revision and/or copyright date is </a:t>
            </a:r>
            <a:r>
              <a:rPr lang="en-US" sz="1400" dirty="0" smtClean="0">
                <a:latin typeface="+mn-lt"/>
              </a:rPr>
              <a:t>accurate</a:t>
            </a:r>
          </a:p>
          <a:p>
            <a:pPr marL="429768" indent="-429768">
              <a:spcBef>
                <a:spcPts val="1000"/>
              </a:spcBef>
              <a:buFont typeface="+mj-lt"/>
              <a:buAutoNum type="arabicPeriod"/>
            </a:pPr>
            <a:r>
              <a:rPr lang="en-US" sz="1400" dirty="0">
                <a:latin typeface="+mn-lt"/>
              </a:rPr>
              <a:t>Content does not include outdated </a:t>
            </a:r>
            <a:r>
              <a:rPr lang="en-US" sz="1400" dirty="0" smtClean="0">
                <a:latin typeface="+mn-lt"/>
              </a:rPr>
              <a:t>material</a:t>
            </a:r>
          </a:p>
          <a:p>
            <a:pPr marL="429768" indent="-429768">
              <a:spcBef>
                <a:spcPts val="1000"/>
              </a:spcBef>
              <a:buFont typeface="+mj-lt"/>
              <a:buAutoNum type="arabicPeriod"/>
            </a:pPr>
            <a:r>
              <a:rPr lang="en-US" sz="1400" dirty="0">
                <a:latin typeface="+mn-lt"/>
              </a:rPr>
              <a:t>Content is free of typographical and grammatical </a:t>
            </a:r>
            <a:r>
              <a:rPr lang="en-US" sz="1400" dirty="0" smtClean="0">
                <a:latin typeface="+mn-lt"/>
              </a:rPr>
              <a:t>errors</a:t>
            </a:r>
          </a:p>
          <a:p>
            <a:pPr marL="429768" indent="-429768">
              <a:spcBef>
                <a:spcPts val="1000"/>
              </a:spcBef>
              <a:buFont typeface="+mj-lt"/>
              <a:buAutoNum type="arabicPeriod"/>
            </a:pPr>
            <a:r>
              <a:rPr lang="en-US" sz="1400" dirty="0">
                <a:latin typeface="+mn-lt"/>
              </a:rPr>
              <a:t>Avoids the use of “Click here” when writing text for </a:t>
            </a:r>
            <a:r>
              <a:rPr lang="en-US" sz="1400" dirty="0" smtClean="0">
                <a:latin typeface="+mn-lt"/>
              </a:rPr>
              <a:t>hyperlinks</a:t>
            </a:r>
          </a:p>
          <a:p>
            <a:pPr marL="429768" indent="-429768">
              <a:spcBef>
                <a:spcPts val="1000"/>
              </a:spcBef>
              <a:buFont typeface="+mj-lt"/>
              <a:buAutoNum type="arabicPeriod"/>
            </a:pPr>
            <a:r>
              <a:rPr lang="en-US" sz="1400" dirty="0">
                <a:latin typeface="+mn-lt"/>
              </a:rPr>
              <a:t>Hyperlinks use a consistent set of colors to indicate </a:t>
            </a:r>
            <a:r>
              <a:rPr lang="en-US" sz="1400" dirty="0" smtClean="0">
                <a:latin typeface="+mn-lt"/>
              </a:rPr>
              <a:t>visited/nonvisited status</a:t>
            </a:r>
          </a:p>
          <a:p>
            <a:pPr marL="429768" indent="-429768">
              <a:spcBef>
                <a:spcPts val="1000"/>
              </a:spcBef>
              <a:buFont typeface="+mj-lt"/>
              <a:buAutoNum type="arabicPeriod"/>
            </a:pPr>
            <a:r>
              <a:rPr lang="en-US" sz="1400" dirty="0">
                <a:latin typeface="+mn-lt"/>
              </a:rPr>
              <a:t>Alternate text equivalent to content is provided for graphics and media</a:t>
            </a:r>
          </a:p>
        </p:txBody>
      </p:sp>
    </p:spTree>
    <p:extLst>
      <p:ext uri="{BB962C8B-B14F-4D97-AF65-F5344CB8AC3E}">
        <p14:creationId xmlns:p14="http://schemas.microsoft.com/office/powerpoint/2010/main" val="1845367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5.1 Web Design Best Practices Checklist </a:t>
            </a:r>
            <a:r>
              <a:rPr lang="en-US" dirty="0" smtClean="0"/>
              <a:t>Note </a:t>
            </a:r>
            <a:r>
              <a:rPr lang="en-US" sz="2000" b="0" dirty="0" smtClean="0"/>
              <a:t>(6 of 7)</a:t>
            </a:r>
            <a:endParaRPr lang="en-US" b="0" dirty="0"/>
          </a:p>
        </p:txBody>
      </p:sp>
      <p:sp>
        <p:nvSpPr>
          <p:cNvPr id="3" name="Text Placeholder 2"/>
          <p:cNvSpPr>
            <a:spLocks noGrp="1"/>
          </p:cNvSpPr>
          <p:nvPr>
            <p:ph type="body" idx="1"/>
          </p:nvPr>
        </p:nvSpPr>
        <p:spPr/>
        <p:txBody>
          <a:bodyPr/>
          <a:lstStyle/>
          <a:p>
            <a:pPr marL="0" indent="0">
              <a:buNone/>
            </a:pPr>
            <a:r>
              <a:rPr lang="en-US" sz="1400" b="1" dirty="0" smtClean="0">
                <a:latin typeface="+mn-lt"/>
              </a:rPr>
              <a:t>Functionality</a:t>
            </a:r>
          </a:p>
          <a:p>
            <a:pPr marL="429768" indent="-429768">
              <a:buFont typeface="+mj-lt"/>
              <a:buAutoNum type="arabicPeriod"/>
            </a:pPr>
            <a:r>
              <a:rPr lang="en-US" sz="1400" dirty="0">
                <a:latin typeface="+mn-lt"/>
              </a:rPr>
              <a:t>All internal hyperlinks </a:t>
            </a:r>
            <a:r>
              <a:rPr lang="en-US" sz="1400" dirty="0" smtClean="0">
                <a:latin typeface="+mn-lt"/>
              </a:rPr>
              <a:t>work</a:t>
            </a:r>
          </a:p>
          <a:p>
            <a:pPr marL="429768" indent="-429768">
              <a:buFont typeface="+mj-lt"/>
              <a:buAutoNum type="arabicPeriod"/>
            </a:pPr>
            <a:r>
              <a:rPr lang="en-US" sz="1400" dirty="0">
                <a:latin typeface="+mn-lt"/>
              </a:rPr>
              <a:t>All external hyperlinks </a:t>
            </a:r>
            <a:r>
              <a:rPr lang="en-US" sz="1400" dirty="0" smtClean="0">
                <a:latin typeface="+mn-lt"/>
              </a:rPr>
              <a:t>work</a:t>
            </a:r>
          </a:p>
          <a:p>
            <a:pPr marL="429768" indent="-429768">
              <a:buFont typeface="+mj-lt"/>
              <a:buAutoNum type="arabicPeriod"/>
            </a:pPr>
            <a:r>
              <a:rPr lang="en-US" sz="1400" dirty="0">
                <a:latin typeface="+mn-lt"/>
              </a:rPr>
              <a:t>All forms </a:t>
            </a:r>
            <a:r>
              <a:rPr lang="en-US" sz="1400" dirty="0" smtClean="0">
                <a:latin typeface="+mn-lt"/>
              </a:rPr>
              <a:t>function </a:t>
            </a:r>
            <a:r>
              <a:rPr lang="en-US" sz="1400" dirty="0">
                <a:latin typeface="+mn-lt"/>
              </a:rPr>
              <a:t>as </a:t>
            </a:r>
            <a:r>
              <a:rPr lang="en-US" sz="1400" dirty="0" smtClean="0">
                <a:latin typeface="+mn-lt"/>
              </a:rPr>
              <a:t>expected</a:t>
            </a:r>
          </a:p>
          <a:p>
            <a:pPr marL="429768" indent="-429768">
              <a:buFont typeface="+mj-lt"/>
              <a:buAutoNum type="arabicPeriod"/>
            </a:pPr>
            <a:r>
              <a:rPr lang="en-US" sz="1400" dirty="0">
                <a:latin typeface="+mn-lt"/>
              </a:rPr>
              <a:t>No JavaScript </a:t>
            </a:r>
            <a:r>
              <a:rPr lang="en-US" sz="1400" dirty="0" smtClean="0">
                <a:latin typeface="+mn-lt"/>
              </a:rPr>
              <a:t>errors </a:t>
            </a:r>
            <a:r>
              <a:rPr lang="en-US" sz="1400" dirty="0">
                <a:latin typeface="+mn-lt"/>
              </a:rPr>
              <a:t>are generated by the </a:t>
            </a:r>
            <a:r>
              <a:rPr lang="en-US" sz="1400" dirty="0" smtClean="0">
                <a:latin typeface="+mn-lt"/>
              </a:rPr>
              <a:t>pages</a:t>
            </a:r>
            <a:endParaRPr lang="en-US" sz="1400" dirty="0">
              <a:latin typeface="+mn-lt"/>
            </a:endParaRPr>
          </a:p>
        </p:txBody>
      </p:sp>
      <p:sp>
        <p:nvSpPr>
          <p:cNvPr id="5" name="Text Placeholder 4"/>
          <p:cNvSpPr>
            <a:spLocks noGrp="1"/>
          </p:cNvSpPr>
          <p:nvPr>
            <p:ph type="body" idx="2"/>
          </p:nvPr>
        </p:nvSpPr>
        <p:spPr>
          <a:xfrm>
            <a:off x="457200" y="3720858"/>
            <a:ext cx="8229600" cy="2576425"/>
          </a:xfrm>
        </p:spPr>
        <p:txBody>
          <a:bodyPr/>
          <a:lstStyle/>
          <a:p>
            <a:pPr marL="0" indent="0">
              <a:buNone/>
            </a:pPr>
            <a:r>
              <a:rPr lang="en-US" sz="1400" b="1" dirty="0" smtClean="0">
                <a:latin typeface="+mn-lt"/>
              </a:rPr>
              <a:t>Accessibility</a:t>
            </a:r>
          </a:p>
          <a:p>
            <a:pPr marL="429768" indent="-429768">
              <a:buFont typeface="+mj-lt"/>
              <a:buAutoNum type="arabicPeriod"/>
            </a:pPr>
            <a:r>
              <a:rPr lang="en-US" sz="1400" dirty="0">
                <a:latin typeface="+mn-lt"/>
              </a:rPr>
              <a:t>When the main navigation consists of images and/or multimedia, the page footer area contains text </a:t>
            </a:r>
            <a:r>
              <a:rPr lang="en-US" sz="1400" dirty="0" smtClean="0">
                <a:latin typeface="+mn-lt"/>
              </a:rPr>
              <a:t>hyperlinks</a:t>
            </a:r>
          </a:p>
          <a:p>
            <a:pPr marL="429768" indent="-429768">
              <a:buFont typeface="+mj-lt"/>
              <a:buAutoNum type="arabicPeriod"/>
            </a:pPr>
            <a:r>
              <a:rPr lang="en-US" sz="1400" dirty="0">
                <a:latin typeface="+mn-lt"/>
              </a:rPr>
              <a:t>Navigation is structured in an unordered </a:t>
            </a:r>
            <a:r>
              <a:rPr lang="en-US" sz="1400" dirty="0" smtClean="0">
                <a:latin typeface="+mn-lt"/>
              </a:rPr>
              <a:t>list</a:t>
            </a:r>
          </a:p>
          <a:p>
            <a:pPr marL="429768" indent="-429768">
              <a:buFont typeface="+mj-lt"/>
              <a:buAutoNum type="arabicPeriod"/>
            </a:pPr>
            <a:r>
              <a:rPr lang="en-US" sz="1400" dirty="0">
                <a:latin typeface="+mn-lt"/>
              </a:rPr>
              <a:t>Navigation aids, such as site map, skip navigation link, or breadcrumbs are </a:t>
            </a:r>
            <a:r>
              <a:rPr lang="en-US" sz="1400" dirty="0" smtClean="0">
                <a:latin typeface="+mn-lt"/>
              </a:rPr>
              <a:t>used</a:t>
            </a:r>
          </a:p>
          <a:p>
            <a:pPr marL="429768" indent="-429768">
              <a:buFont typeface="+mj-lt"/>
              <a:buAutoNum type="arabicPeriod"/>
            </a:pPr>
            <a:r>
              <a:rPr lang="en-US" sz="1400" dirty="0">
                <a:latin typeface="+mn-lt"/>
              </a:rPr>
              <a:t>Color is not used alone to convey </a:t>
            </a:r>
            <a:r>
              <a:rPr lang="en-US" sz="1400" dirty="0" smtClean="0">
                <a:latin typeface="+mn-lt"/>
              </a:rPr>
              <a:t>meaning</a:t>
            </a:r>
          </a:p>
          <a:p>
            <a:pPr marL="429768" indent="-429768">
              <a:buFont typeface="+mj-lt"/>
              <a:buAutoNum type="arabicPeriod"/>
            </a:pPr>
            <a:r>
              <a:rPr lang="en-US" sz="1400" dirty="0">
                <a:latin typeface="+mn-lt"/>
              </a:rPr>
              <a:t>Text color has sufficient contrast with background color</a:t>
            </a:r>
          </a:p>
        </p:txBody>
      </p:sp>
    </p:spTree>
    <p:extLst>
      <p:ext uri="{BB962C8B-B14F-4D97-AF65-F5344CB8AC3E}">
        <p14:creationId xmlns:p14="http://schemas.microsoft.com/office/powerpoint/2010/main" val="2499025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5.1 Web Design Best Practices Checklist </a:t>
            </a:r>
            <a:r>
              <a:rPr lang="en-US" dirty="0" smtClean="0"/>
              <a:t>Note </a:t>
            </a:r>
            <a:r>
              <a:rPr lang="en-US" sz="2000" b="0" dirty="0" smtClean="0"/>
              <a:t>(7 of 7)</a:t>
            </a:r>
            <a:endParaRPr lang="en-US" b="0" dirty="0"/>
          </a:p>
        </p:txBody>
      </p:sp>
      <p:sp>
        <p:nvSpPr>
          <p:cNvPr id="6" name="Text Placeholder 5"/>
          <p:cNvSpPr>
            <a:spLocks noGrp="1"/>
          </p:cNvSpPr>
          <p:nvPr>
            <p:ph type="body" idx="1"/>
          </p:nvPr>
        </p:nvSpPr>
        <p:spPr>
          <a:xfrm>
            <a:off x="457200" y="1600200"/>
            <a:ext cx="7867650" cy="4525963"/>
          </a:xfrm>
        </p:spPr>
        <p:txBody>
          <a:bodyPr/>
          <a:lstStyle/>
          <a:p>
            <a:pPr marL="429768" indent="-429768">
              <a:buFont typeface="+mj-lt"/>
              <a:buAutoNum type="arabicPeriod" startAt="6"/>
            </a:pPr>
            <a:r>
              <a:rPr lang="en-US" dirty="0">
                <a:latin typeface="+mn-lt"/>
              </a:rPr>
              <a:t>Image element use the alt attribute to configure alternate text </a:t>
            </a:r>
            <a:r>
              <a:rPr lang="en-US" dirty="0" smtClean="0">
                <a:latin typeface="+mn-lt"/>
              </a:rPr>
              <a:t>replacement</a:t>
            </a:r>
          </a:p>
          <a:p>
            <a:pPr marL="429768" indent="-429768">
              <a:buFont typeface="+mj-lt"/>
              <a:buAutoNum type="arabicPeriod" startAt="6"/>
            </a:pPr>
            <a:r>
              <a:rPr lang="en-US" dirty="0">
                <a:latin typeface="+mn-lt"/>
              </a:rPr>
              <a:t>If graphics are used to convey meaning, the alternate text equivalent is </a:t>
            </a:r>
            <a:r>
              <a:rPr lang="en-US" dirty="0" smtClean="0">
                <a:latin typeface="+mn-lt"/>
              </a:rPr>
              <a:t>provided</a:t>
            </a:r>
          </a:p>
          <a:p>
            <a:pPr marL="429768" indent="-429768">
              <a:buFont typeface="+mj-lt"/>
              <a:buAutoNum type="arabicPeriod" startAt="6"/>
            </a:pPr>
            <a:r>
              <a:rPr lang="en-US" dirty="0">
                <a:latin typeface="+mn-lt"/>
              </a:rPr>
              <a:t>If media is used to convey meaning, the alternate text equivalent is </a:t>
            </a:r>
            <a:r>
              <a:rPr lang="en-US" dirty="0" smtClean="0">
                <a:latin typeface="+mn-lt"/>
              </a:rPr>
              <a:t>provided</a:t>
            </a:r>
          </a:p>
          <a:p>
            <a:pPr marL="429768" indent="-429768">
              <a:buFont typeface="+mj-lt"/>
              <a:buAutoNum type="arabicPeriod" startAt="6"/>
            </a:pPr>
            <a:r>
              <a:rPr lang="en-US" dirty="0">
                <a:latin typeface="+mn-lt"/>
              </a:rPr>
              <a:t>Captions or transcripts are provided for each audio or video file </a:t>
            </a:r>
            <a:r>
              <a:rPr lang="en-US" dirty="0" smtClean="0">
                <a:latin typeface="+mn-lt"/>
              </a:rPr>
              <a:t>used</a:t>
            </a:r>
          </a:p>
          <a:p>
            <a:pPr marL="429768" indent="-429768">
              <a:buFont typeface="+mj-lt"/>
              <a:buAutoNum type="arabicPeriod" startAt="6"/>
            </a:pPr>
            <a:r>
              <a:rPr lang="en-US" dirty="0">
                <a:latin typeface="+mn-lt"/>
              </a:rPr>
              <a:t>Attributes designed to improve accessibility, such as alt and title, are used where </a:t>
            </a:r>
            <a:r>
              <a:rPr lang="en-US" b="1" dirty="0" smtClean="0">
                <a:latin typeface="+mn-lt"/>
              </a:rPr>
              <a:t>appr</a:t>
            </a:r>
            <a:r>
              <a:rPr lang="en-US" dirty="0" smtClean="0">
                <a:latin typeface="+mn-lt"/>
              </a:rPr>
              <a:t>opriate</a:t>
            </a:r>
          </a:p>
          <a:p>
            <a:pPr marL="429768" indent="-429768">
              <a:buFont typeface="+mj-lt"/>
              <a:buAutoNum type="arabicPeriod" startAt="6"/>
            </a:pPr>
            <a:r>
              <a:rPr lang="en-US" dirty="0">
                <a:latin typeface="+mn-lt"/>
              </a:rPr>
              <a:t>Use the id</a:t>
            </a:r>
            <a:r>
              <a:rPr lang="en-US" dirty="0" smtClean="0">
                <a:latin typeface="+mn-lt"/>
              </a:rPr>
              <a:t> </a:t>
            </a:r>
            <a:r>
              <a:rPr lang="en-US" dirty="0">
                <a:latin typeface="+mn-lt"/>
              </a:rPr>
              <a:t>and headers attributes to improve the accessibility of table </a:t>
            </a:r>
            <a:r>
              <a:rPr lang="en-US" dirty="0" smtClean="0">
                <a:latin typeface="+mn-lt"/>
              </a:rPr>
              <a:t>data</a:t>
            </a:r>
          </a:p>
          <a:p>
            <a:pPr marL="429768" indent="-429768">
              <a:buFont typeface="+mj-lt"/>
              <a:buAutoNum type="arabicPeriod" startAt="6"/>
            </a:pPr>
            <a:r>
              <a:rPr lang="en-US" dirty="0">
                <a:latin typeface="+mn-lt"/>
              </a:rPr>
              <a:t>If the site uses frames, frame titles are configured and meaningful content is placed in the no-frames </a:t>
            </a:r>
            <a:r>
              <a:rPr lang="en-US" dirty="0" smtClean="0">
                <a:latin typeface="+mn-lt"/>
              </a:rPr>
              <a:t>area</a:t>
            </a:r>
          </a:p>
          <a:p>
            <a:pPr marL="429768" indent="-429768">
              <a:buFont typeface="+mj-lt"/>
              <a:buAutoNum type="arabicPeriod" startAt="6"/>
            </a:pPr>
            <a:r>
              <a:rPr lang="en-US" dirty="0">
                <a:latin typeface="+mn-lt"/>
              </a:rPr>
              <a:t>To assist screen readers, the spoken language of the page is indicated with the </a:t>
            </a:r>
            <a:r>
              <a:rPr lang="en-US" dirty="0" smtClean="0">
                <a:latin typeface="+mn-lt"/>
              </a:rPr>
              <a:t>H</a:t>
            </a:r>
            <a:r>
              <a:rPr lang="en-US" sz="100" dirty="0" smtClean="0">
                <a:latin typeface="+mn-lt"/>
              </a:rPr>
              <a:t> </a:t>
            </a:r>
            <a:r>
              <a:rPr lang="en-US" dirty="0" smtClean="0">
                <a:latin typeface="+mn-lt"/>
              </a:rPr>
              <a:t>T</a:t>
            </a:r>
            <a:r>
              <a:rPr lang="en-US" sz="100" dirty="0" smtClean="0">
                <a:latin typeface="+mn-lt"/>
              </a:rPr>
              <a:t> </a:t>
            </a:r>
            <a:r>
              <a:rPr lang="en-US" dirty="0" smtClean="0">
                <a:latin typeface="+mn-lt"/>
              </a:rPr>
              <a:t>M</a:t>
            </a:r>
            <a:r>
              <a:rPr lang="en-US" sz="100" dirty="0" smtClean="0">
                <a:latin typeface="+mn-lt"/>
              </a:rPr>
              <a:t> </a:t>
            </a:r>
            <a:r>
              <a:rPr lang="en-US" dirty="0" smtClean="0">
                <a:latin typeface="+mn-lt"/>
              </a:rPr>
              <a:t>L </a:t>
            </a:r>
            <a:r>
              <a:rPr lang="en-US" dirty="0">
                <a:latin typeface="+mn-lt"/>
              </a:rPr>
              <a:t>element’s </a:t>
            </a:r>
            <a:r>
              <a:rPr lang="en-US" b="1" dirty="0" err="1">
                <a:latin typeface="+mn-lt"/>
              </a:rPr>
              <a:t>lang</a:t>
            </a:r>
            <a:r>
              <a:rPr lang="en-US" i="1" dirty="0">
                <a:latin typeface="+mn-lt"/>
              </a:rPr>
              <a:t> </a:t>
            </a:r>
            <a:r>
              <a:rPr lang="en-US" dirty="0" smtClean="0">
                <a:latin typeface="+mn-lt"/>
              </a:rPr>
              <a:t>attribute</a:t>
            </a:r>
          </a:p>
        </p:txBody>
      </p:sp>
    </p:spTree>
    <p:extLst>
      <p:ext uri="{BB962C8B-B14F-4D97-AF65-F5344CB8AC3E}">
        <p14:creationId xmlns:p14="http://schemas.microsoft.com/office/powerpoint/2010/main" val="1347286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eaLnBrk="1" fontAlgn="auto" hangingPunct="1">
              <a:tabLst/>
              <a:defRPr/>
            </a:pPr>
            <a:r>
              <a:rPr lang="en-US" sz="2400" kern="1200" dirty="0">
                <a:solidFill>
                  <a:srgbClr val="000000"/>
                </a:solidFill>
                <a:latin typeface="Arial (Body)"/>
                <a:ea typeface="+mn-ea"/>
                <a:cs typeface="Times New Roman" pitchFamily="18" charset="0"/>
              </a:rPr>
              <a:t>This chapter introduced you to best practices of web design.</a:t>
            </a:r>
          </a:p>
          <a:p>
            <a:pPr eaLnBrk="1" fontAlgn="auto" hangingPunct="1">
              <a:tabLst/>
              <a:defRPr/>
            </a:pPr>
            <a:r>
              <a:rPr lang="en-US" sz="2400" kern="1200" dirty="0" smtClean="0">
                <a:solidFill>
                  <a:srgbClr val="000000"/>
                </a:solidFill>
                <a:latin typeface="Arial (Body)"/>
                <a:ea typeface="+mn-ea"/>
                <a:cs typeface="Times New Roman" pitchFamily="18" charset="0"/>
              </a:rPr>
              <a:t>The </a:t>
            </a:r>
            <a:r>
              <a:rPr lang="en-US" sz="2400" kern="1200" dirty="0">
                <a:solidFill>
                  <a:srgbClr val="000000"/>
                </a:solidFill>
                <a:latin typeface="Arial (Body)"/>
                <a:ea typeface="+mn-ea"/>
                <a:cs typeface="Times New Roman" pitchFamily="18" charset="0"/>
              </a:rPr>
              <a:t>choices you make in the use of color, graphics, and text should be based on your particular target </a:t>
            </a:r>
            <a:r>
              <a:rPr lang="en-US" sz="2400" kern="1200" dirty="0" smtClean="0">
                <a:solidFill>
                  <a:srgbClr val="000000"/>
                </a:solidFill>
                <a:latin typeface="Arial (Body)"/>
                <a:ea typeface="+mn-ea"/>
                <a:cs typeface="Times New Roman" pitchFamily="18" charset="0"/>
              </a:rPr>
              <a:t>audience.</a:t>
            </a:r>
            <a:endParaRPr lang="en-US" sz="2400" kern="1200" dirty="0">
              <a:solidFill>
                <a:srgbClr val="000000"/>
              </a:solidFill>
              <a:latin typeface="Arial (Body)"/>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Hierarchical Organization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A clearly defined home </a:t>
            </a:r>
            <a:r>
              <a:rPr lang="en-US" altLang="en-US" sz="2400" kern="1200" dirty="0" smtClean="0">
                <a:solidFill>
                  <a:srgbClr val="000000"/>
                </a:solidFill>
                <a:latin typeface="Arial (Body)"/>
                <a:ea typeface="+mn-ea"/>
                <a:cs typeface="Times New Roman" panose="02020603050405020304" pitchFamily="18" charset="0"/>
              </a:rPr>
              <a:t>page</a:t>
            </a:r>
            <a:endParaRPr lang="en-US" altLang="en-US" sz="2400" kern="1200" dirty="0">
              <a:solidFill>
                <a:srgbClr val="000000"/>
              </a:solidFill>
              <a:latin typeface="Arial (Body)"/>
              <a:ea typeface="+mn-ea"/>
              <a:cs typeface="Times New Roman" panose="02020603050405020304" pitchFamily="18" charset="0"/>
            </a:endParaRP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Navigation links to major site sections</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Times New Roman" panose="02020603050405020304" pitchFamily="18" charset="0"/>
              </a:rPr>
              <a:t>Often used for commercial and corporate </a:t>
            </a:r>
            <a:r>
              <a:rPr lang="en-US" altLang="en-US" sz="2400" kern="1200" dirty="0" smtClean="0">
                <a:solidFill>
                  <a:srgbClr val="000000"/>
                </a:solidFill>
                <a:latin typeface="Arial (Body)"/>
                <a:ea typeface="+mn-ea"/>
                <a:cs typeface="Times New Roman" panose="02020603050405020304" pitchFamily="18" charset="0"/>
              </a:rPr>
              <a:t>websites</a:t>
            </a:r>
            <a:endParaRPr lang="en-US" altLang="en-US" sz="2400" kern="1200" dirty="0">
              <a:solidFill>
                <a:srgbClr val="000000"/>
              </a:solidFill>
              <a:latin typeface="Arial (Body)"/>
              <a:ea typeface="+mn-ea"/>
              <a:cs typeface="Times New Roman" panose="02020603050405020304" pitchFamily="18" charset="0"/>
            </a:endParaRPr>
          </a:p>
        </p:txBody>
      </p:sp>
      <p:pic>
        <p:nvPicPr>
          <p:cNvPr id="7" name="Picture 6" descr="A three level hierarchy diagram depicting the organization of a website. At the top level is a rectangle with the caption, Home. A line descends from the bottom of the rectangle, splitting into three additional lines to the tops of three rectangles on the second level. The three rectangles with the captions, About, Contact, and Products are displayed. A line descends from the bottom of the Products rectangle, splitting into two additional lines to the tops of two rectangles on the third level. Two rectangles with captions Category 1 and Category 2 are display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231" y="3565102"/>
            <a:ext cx="5495537" cy="260205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6451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Hierarchical &amp; Shallow</a:t>
            </a:r>
            <a:endParaRPr lang="en-US" kern="1200" spc="-50" dirty="0">
              <a:latin typeface="Times New Roman" panose="02020603050405020304" pitchFamily="18" charset="0"/>
              <a:ea typeface="+mj-ea"/>
              <a:cs typeface="+mj-cs"/>
            </a:endParaRPr>
          </a:p>
        </p:txBody>
      </p:sp>
      <p:pic>
        <p:nvPicPr>
          <p:cNvPr id="24580" name="Picture 2" descr="A three level shallow hierarchy diagram depicting the organization of a website.&#10;From the top level rectangle with the caption Home, a line descends from the bottom of the rectangle, splitting into 12 additional lines to the tops of 12 rectangles on the second level. A line descends from the bottom of the one of the rectangles to the top of a single rectangle at the third level.  A line descends from the bottom of another second level rectangle, splitting into three additional lines to the tops of three rectangles at the third leve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758" y="1438932"/>
            <a:ext cx="4770879" cy="134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34837" y="2854309"/>
            <a:ext cx="8229601" cy="3639428"/>
          </a:xfrm>
        </p:spPr>
        <p:txBody>
          <a:bodyPr wrap="square">
            <a:spAutoFit/>
          </a:bodyPr>
          <a:lstStyle/>
          <a:p>
            <a:pPr marL="0" indent="0">
              <a:buNone/>
            </a:pPr>
            <a:r>
              <a:rPr lang="en-US" altLang="en-US" sz="1800" dirty="0">
                <a:solidFill>
                  <a:schemeClr val="tx1"/>
                </a:solidFill>
                <a:latin typeface="+mn-lt"/>
              </a:rPr>
              <a:t>Be careful that the organization is not too shallow.</a:t>
            </a:r>
          </a:p>
          <a:p>
            <a:pPr marL="256032" indent="-256032"/>
            <a:r>
              <a:rPr lang="en-US" altLang="en-US" sz="1800" dirty="0" smtClean="0">
                <a:solidFill>
                  <a:schemeClr val="tx1"/>
                </a:solidFill>
                <a:latin typeface="+mn-lt"/>
              </a:rPr>
              <a:t>Too many choices </a:t>
            </a:r>
            <a:r>
              <a:rPr lang="en-US" altLang="en-US" sz="18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altLang="en-US" sz="1800" dirty="0" smtClean="0">
                <a:solidFill>
                  <a:schemeClr val="tx1"/>
                </a:solidFill>
                <a:latin typeface="+mn-lt"/>
                <a:sym typeface="Wingdings" panose="05000000000000000000" pitchFamily="2" charset="2"/>
              </a:rPr>
              <a:t> a</a:t>
            </a:r>
            <a:r>
              <a:rPr lang="en-US" altLang="en-US" sz="1800" dirty="0" smtClean="0">
                <a:solidFill>
                  <a:schemeClr val="tx1"/>
                </a:solidFill>
                <a:latin typeface="+mn-lt"/>
              </a:rPr>
              <a:t> confusing and less usable web site</a:t>
            </a:r>
          </a:p>
          <a:p>
            <a:pPr marL="256032" indent="-256032"/>
            <a:r>
              <a:rPr lang="en-US" altLang="en-US" sz="1800" dirty="0" smtClean="0">
                <a:solidFill>
                  <a:schemeClr val="tx1"/>
                </a:solidFill>
                <a:latin typeface="+mn-lt"/>
              </a:rPr>
              <a:t>Information Chunking</a:t>
            </a:r>
          </a:p>
          <a:p>
            <a:pPr marL="740664" lvl="1"/>
            <a:r>
              <a:rPr lang="en-US" altLang="en-US" sz="1800" dirty="0" smtClean="0">
                <a:solidFill>
                  <a:schemeClr val="tx1"/>
                </a:solidFill>
                <a:latin typeface="+mn-lt"/>
              </a:rPr>
              <a:t>Research </a:t>
            </a:r>
            <a:r>
              <a:rPr lang="en-US" altLang="en-US" sz="1800" dirty="0">
                <a:solidFill>
                  <a:schemeClr val="tx1"/>
                </a:solidFill>
                <a:latin typeface="+mn-lt"/>
              </a:rPr>
              <a:t>by Nelson Cowan: adults typically can keep about four items or chunks of items in short-term </a:t>
            </a:r>
            <a:r>
              <a:rPr lang="en-US" altLang="en-US" sz="1800" dirty="0" smtClean="0">
                <a:solidFill>
                  <a:schemeClr val="tx1"/>
                </a:solidFill>
                <a:latin typeface="+mn-lt"/>
              </a:rPr>
              <a:t>memory (</a:t>
            </a:r>
            <a:r>
              <a:rPr lang="en-US" altLang="en-US" sz="1800" dirty="0" smtClean="0">
                <a:solidFill>
                  <a:schemeClr val="tx1"/>
                </a:solidFill>
                <a:latin typeface="+mn-lt"/>
                <a:hlinkClick r:id="rId3"/>
              </a:rPr>
              <a:t>http</a:t>
            </a:r>
            <a:r>
              <a:rPr lang="en-US" altLang="en-US" sz="1800" dirty="0">
                <a:solidFill>
                  <a:schemeClr val="tx1"/>
                </a:solidFill>
                <a:latin typeface="+mn-lt"/>
                <a:hlinkClick r:id="rId3"/>
              </a:rPr>
              <a:t>://</a:t>
            </a:r>
            <a:r>
              <a:rPr lang="en-US" altLang="en-US" sz="1800" dirty="0">
                <a:solidFill>
                  <a:schemeClr val="tx1"/>
                </a:solidFill>
                <a:latin typeface="+mn-lt"/>
                <a:hlinkClick r:id="rId3" tooltip="http://www.ncbi.nlm.nih.gov/pmc/articles/PMC2864034/"/>
              </a:rPr>
              <a:t>www.ncbi.nlm.nih.gov/pmc/articles/PMC2864034</a:t>
            </a:r>
            <a:r>
              <a:rPr lang="en-US" altLang="en-US" sz="1800" dirty="0">
                <a:solidFill>
                  <a:schemeClr val="tx1"/>
                </a:solidFill>
                <a:latin typeface="+mn-lt"/>
                <a:hlinkClick r:id="rId3"/>
              </a:rPr>
              <a:t>/</a:t>
            </a:r>
            <a:r>
              <a:rPr lang="en-US" altLang="en-US" sz="1800" dirty="0">
                <a:solidFill>
                  <a:schemeClr val="tx1"/>
                </a:solidFill>
                <a:latin typeface="+mn-lt"/>
              </a:rPr>
              <a:t>)</a:t>
            </a:r>
          </a:p>
          <a:p>
            <a:pPr marL="256032" indent="-256032"/>
            <a:r>
              <a:rPr lang="en-US" altLang="en-US" sz="1800" dirty="0">
                <a:solidFill>
                  <a:schemeClr val="tx1"/>
                </a:solidFill>
                <a:latin typeface="+mn-lt"/>
              </a:rPr>
              <a:t>Be aware of the number of major navigation links</a:t>
            </a:r>
          </a:p>
          <a:p>
            <a:pPr marL="256032" indent="-256032"/>
            <a:r>
              <a:rPr lang="en-US" altLang="en-US" sz="1800" dirty="0">
                <a:solidFill>
                  <a:schemeClr val="tx1"/>
                </a:solidFill>
                <a:latin typeface="+mn-lt"/>
              </a:rPr>
              <a:t>Try group navigation links visually into groups with no more than about four links</a:t>
            </a:r>
            <a:r>
              <a:rPr lang="en-US" altLang="en-US" sz="1800" dirty="0" smtClean="0">
                <a:solidFill>
                  <a:schemeClr val="tx1"/>
                </a:solidFill>
                <a:latin typeface="+mn-lt"/>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Hierarchical &amp; Deep</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495026" cy="4478119"/>
          </a:xfrm>
        </p:spPr>
        <p:txBody>
          <a:bodyPr wrap="square">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Be careful that the organization is not too deep</a:t>
            </a:r>
            <a:r>
              <a:rPr lang="en-US" altLang="en-US" sz="2400" kern="1200" dirty="0" smtClean="0">
                <a:solidFill>
                  <a:srgbClr val="000000"/>
                </a:solidFill>
                <a:latin typeface="Arial (Body)"/>
                <a:ea typeface="+mn-ea"/>
                <a:cs typeface="+mn-cs"/>
              </a:rPr>
              <a:t>.</a:t>
            </a:r>
            <a:endParaRPr lang="en-US" altLang="en-US" sz="2400" b="1" kern="1200" dirty="0" smtClean="0">
              <a:solidFill>
                <a:srgbClr val="000000"/>
              </a:solidFill>
              <a:latin typeface="Arial (Body)"/>
              <a:ea typeface="+mn-ea"/>
              <a:cs typeface="+mn-cs"/>
            </a:endParaRPr>
          </a:p>
          <a:p>
            <a:pPr marL="741553" lvl="1" indent="-284353" eaLnBrk="1" hangingPunct="1">
              <a:buFont typeface="Arial" panose="020B0604020202020204" pitchFamily="34" charset="0"/>
              <a:buChar char="–"/>
              <a:defRPr/>
            </a:pPr>
            <a:r>
              <a:rPr lang="en-US" altLang="en-US" sz="2400" kern="1200" dirty="0" smtClean="0">
                <a:solidFill>
                  <a:schemeClr val="tx1"/>
                </a:solidFill>
                <a:latin typeface="Arial (Body)"/>
                <a:ea typeface="+mn-ea"/>
                <a:cs typeface="+mn-cs"/>
              </a:rPr>
              <a:t>This results in many “clicks” needed to drill down to the needed page.</a:t>
            </a:r>
          </a:p>
          <a:p>
            <a:pPr marL="741553" lvl="1" indent="-284353" eaLnBrk="1" hangingPunct="1">
              <a:buFont typeface="Arial" panose="020B0604020202020204" pitchFamily="34" charset="0"/>
              <a:buChar char="–"/>
              <a:defRPr/>
            </a:pPr>
            <a:r>
              <a:rPr lang="en-US" altLang="en-US" sz="2400" kern="1200" dirty="0" smtClean="0">
                <a:solidFill>
                  <a:schemeClr val="tx1"/>
                </a:solidFill>
                <a:latin typeface="Arial (Body)"/>
                <a:ea typeface="+mn-ea"/>
                <a:cs typeface="+mn-cs"/>
              </a:rPr>
              <a:t>User </a:t>
            </a:r>
            <a:r>
              <a:rPr lang="en-US" altLang="en-US" sz="2400" kern="1200" dirty="0">
                <a:solidFill>
                  <a:schemeClr val="tx1"/>
                </a:solidFill>
                <a:latin typeface="Arial (Body)"/>
                <a:ea typeface="+mn-ea"/>
                <a:cs typeface="+mn-cs"/>
              </a:rPr>
              <a:t>Interface “Three Click Rule”</a:t>
            </a:r>
          </a:p>
          <a:p>
            <a:pPr lvl="2" eaLnBrk="1" hangingPunct="1">
              <a:buFontTx/>
              <a:buChar char="▪"/>
              <a:defRPr/>
            </a:pPr>
            <a:r>
              <a:rPr lang="en-US" altLang="en-US" sz="2400" kern="1200" dirty="0">
                <a:solidFill>
                  <a:schemeClr val="tx1"/>
                </a:solidFill>
                <a:latin typeface="Arial (Body)"/>
                <a:ea typeface="+mn-ea"/>
                <a:cs typeface="Times New Roman" panose="02020603050405020304" pitchFamily="18" charset="0"/>
              </a:rPr>
              <a:t>A web page visitor should be able to get from any page on your site to any other page on your site with a maximum of three </a:t>
            </a:r>
            <a:r>
              <a:rPr lang="en-US" altLang="en-US" sz="2400" kern="1200" dirty="0" smtClean="0">
                <a:solidFill>
                  <a:schemeClr val="tx1"/>
                </a:solidFill>
                <a:latin typeface="Arial (Body)"/>
                <a:ea typeface="+mn-ea"/>
                <a:cs typeface="Times New Roman" panose="02020603050405020304" pitchFamily="18" charset="0"/>
              </a:rPr>
              <a:t>hyperlinks</a:t>
            </a:r>
            <a:endParaRPr lang="en-US" altLang="en-US" sz="2400" kern="1200" dirty="0">
              <a:solidFill>
                <a:schemeClr val="tx1"/>
              </a:solidFill>
              <a:latin typeface="Arial (Body)"/>
              <a:ea typeface="+mn-ea"/>
              <a:cs typeface="+mn-cs"/>
            </a:endParaRPr>
          </a:p>
        </p:txBody>
      </p:sp>
      <p:pic>
        <p:nvPicPr>
          <p:cNvPr id="26628" name="Picture 2" descr="A seven level deep hierarchy diagram depicting the organization of a website.&#10;From the top level rectangle with the caption Home, a line descends from the bottom of the rectangle, splitting into four additional lines to the tops of four rectangles on the second level. A line descends from the bottom of the one of the rectangles to the top of a single rectangle at the third level. A line descends from the bottom of this third level rectangle, splitting into additional lines to the tops of two rectangles at the fourth level. A single line descends from one of the of the fourth level rectangles to the top of a single rectangle at the fifth level. Another of the second level rectangles has a line that descends from it splitting into 2 additional lines to the tops of two rectangles on the third level. A line descends from the bottom of one of these rectangles to the top of a single rectangle on the fourth level. From the bottom of this fourth level a line descends, splitting into two additional lines to the tops of two rectangles on the fifth level. A line descends from the bottom of one of these rectangles to the top of a single rectangle on the sixth level. From the bottom of this sixth level a line descends, splitting into four additional lines to the tops of four rectangles on the seventh leve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055" y="1876245"/>
            <a:ext cx="2405777" cy="434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Linear Organization</a:t>
            </a:r>
            <a:endParaRPr lang="en-US" kern="1200" spc="-50" dirty="0">
              <a:latin typeface="Times New Roman" panose="02020603050405020304" pitchFamily="18" charset="0"/>
              <a:ea typeface="+mj-ea"/>
              <a:cs typeface="+mj-cs"/>
            </a:endParaRPr>
          </a:p>
        </p:txBody>
      </p:sp>
      <p:pic>
        <p:nvPicPr>
          <p:cNvPr id="27652" name="Picture 2" descr="A diagram from left to right depicting the linear organization of a website.&#10;The leftmost rectangle has the caption, Home Page. An arrow points from the right side of this rectangle to the left side of a rectangle that has the caption, Lesson 1. An arrow points from the right side of this rectangle to the left side of a rectangle that has the caption, Lesson 2. An arrow points from the right side of this rectangle to the left side of a rectangle that has the caption, Lesson 3. Finally, an arrow points from the right side of this rectangle to the left side of a rectangle that has the caption, Summary.&#10;"/>
          <p:cNvPicPr>
            <a:picLocks noChangeAspect="1" noChangeArrowheads="1"/>
          </p:cNvPicPr>
          <p:nvPr/>
        </p:nvPicPr>
        <p:blipFill rotWithShape="1">
          <a:blip r:embed="rId3">
            <a:extLst>
              <a:ext uri="{28A0092B-C50C-407E-A947-70E740481C1C}">
                <a14:useLocalDpi xmlns:a14="http://schemas.microsoft.com/office/drawing/2010/main" val="0"/>
              </a:ext>
            </a:extLst>
          </a:blip>
          <a:srcRect l="1377" t="11088" r="2351" b="10874"/>
          <a:stretch/>
        </p:blipFill>
        <p:spPr bwMode="auto">
          <a:xfrm>
            <a:off x="573205" y="1928675"/>
            <a:ext cx="7997589" cy="8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3265100"/>
            <a:ext cx="7564582" cy="1484992"/>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A series of pages that provide a tutorial, tour, </a:t>
            </a:r>
            <a:r>
              <a:rPr lang="en-US" altLang="en-US" sz="2400" kern="1200" dirty="0" smtClean="0">
                <a:solidFill>
                  <a:srgbClr val="000000"/>
                </a:solidFill>
                <a:latin typeface="Arial (Body)"/>
                <a:ea typeface="+mn-ea"/>
                <a:cs typeface="Times New Roman" panose="02020603050405020304" pitchFamily="18" charset="0"/>
              </a:rPr>
              <a:t>or presentation</a:t>
            </a:r>
            <a:r>
              <a:rPr lang="en-US" altLang="en-US" sz="2400" kern="1200" dirty="0">
                <a:solidFill>
                  <a:srgbClr val="000000"/>
                </a:solidFill>
                <a:latin typeface="Arial (Body)"/>
                <a:ea typeface="+mn-ea"/>
                <a:cs typeface="Times New Roman" panose="02020603050405020304" pitchFamily="18" charset="0"/>
              </a:rPr>
              <a:t>.</a:t>
            </a:r>
          </a:p>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Sequential </a:t>
            </a:r>
            <a:r>
              <a:rPr lang="en-US" altLang="en-US" sz="2400" kern="1200" dirty="0" smtClean="0">
                <a:solidFill>
                  <a:srgbClr val="000000"/>
                </a:solidFill>
                <a:latin typeface="Arial (Body)"/>
                <a:ea typeface="+mn-ea"/>
                <a:cs typeface="Times New Roman" panose="02020603050405020304" pitchFamily="18" charset="0"/>
              </a:rPr>
              <a:t>viewing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Random Organization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a:spAutoFit/>
          </a:bodyPr>
          <a:lstStyle/>
          <a:p>
            <a:pPr eaLnBrk="1" hangingPunct="1">
              <a:defRPr/>
            </a:pPr>
            <a:r>
              <a:rPr lang="en-US" altLang="en-US" sz="2400" kern="1200" dirty="0">
                <a:solidFill>
                  <a:srgbClr val="000000"/>
                </a:solidFill>
                <a:latin typeface="Arial (Body)"/>
                <a:ea typeface="+mn-ea"/>
                <a:cs typeface="Times New Roman" panose="02020603050405020304" pitchFamily="18" charset="0"/>
              </a:rPr>
              <a:t>Sometimes called “Web” </a:t>
            </a:r>
            <a:r>
              <a:rPr lang="en-US" altLang="en-US" sz="2400" kern="1200" dirty="0" smtClean="0">
                <a:solidFill>
                  <a:srgbClr val="000000"/>
                </a:solidFill>
                <a:latin typeface="Arial (Body)"/>
                <a:ea typeface="+mn-ea"/>
                <a:cs typeface="Times New Roman" panose="02020603050405020304" pitchFamily="18" charset="0"/>
              </a:rPr>
              <a:t>Organization</a:t>
            </a:r>
          </a:p>
          <a:p>
            <a:pPr eaLnBrk="1" hangingPunct="1">
              <a:defRPr/>
            </a:pPr>
            <a:r>
              <a:rPr lang="en-US" altLang="en-US" sz="2400" kern="1200" dirty="0" smtClean="0">
                <a:solidFill>
                  <a:srgbClr val="000000"/>
                </a:solidFill>
                <a:latin typeface="Arial (Body)"/>
                <a:ea typeface="+mn-ea"/>
                <a:cs typeface="Times New Roman" panose="02020603050405020304" pitchFamily="18" charset="0"/>
              </a:rPr>
              <a:t>Usually there is no clear path through the site</a:t>
            </a:r>
          </a:p>
          <a:p>
            <a:pPr eaLnBrk="1" hangingPunct="1">
              <a:defRPr/>
            </a:pPr>
            <a:r>
              <a:rPr lang="en-US" altLang="en-US" sz="2400" kern="1200" dirty="0" smtClean="0">
                <a:solidFill>
                  <a:srgbClr val="000000"/>
                </a:solidFill>
                <a:latin typeface="Arial (Body)"/>
                <a:ea typeface="+mn-ea"/>
                <a:cs typeface="Times New Roman" panose="02020603050405020304" pitchFamily="18" charset="0"/>
              </a:rPr>
              <a:t>May </a:t>
            </a:r>
            <a:r>
              <a:rPr lang="en-US" altLang="en-US" sz="2400" kern="1200" dirty="0">
                <a:solidFill>
                  <a:srgbClr val="000000"/>
                </a:solidFill>
                <a:latin typeface="Arial (Body)"/>
                <a:ea typeface="+mn-ea"/>
                <a:cs typeface="Times New Roman" panose="02020603050405020304" pitchFamily="18" charset="0"/>
              </a:rPr>
              <a:t>be used with artistic or concept </a:t>
            </a:r>
            <a:r>
              <a:rPr lang="en-US" altLang="en-US" sz="2400" kern="1200" dirty="0" smtClean="0">
                <a:solidFill>
                  <a:srgbClr val="000000"/>
                </a:solidFill>
                <a:latin typeface="Arial (Body)"/>
                <a:ea typeface="+mn-ea"/>
                <a:cs typeface="Times New Roman" panose="02020603050405020304" pitchFamily="18" charset="0"/>
              </a:rPr>
              <a:t>sites</a:t>
            </a:r>
            <a:endParaRPr lang="en-US" altLang="en-US" sz="2400" kern="1200" dirty="0">
              <a:solidFill>
                <a:srgbClr val="000000"/>
              </a:solidFill>
              <a:latin typeface="Arial (Body)"/>
              <a:ea typeface="+mn-ea"/>
              <a:cs typeface="Times New Roman" panose="02020603050405020304" pitchFamily="18" charset="0"/>
            </a:endParaRPr>
          </a:p>
          <a:p>
            <a:pPr eaLnBrk="1" hangingPunct="1">
              <a:defRPr/>
            </a:pPr>
            <a:r>
              <a:rPr lang="en-US" altLang="en-US" sz="2400" kern="1200" dirty="0">
                <a:solidFill>
                  <a:srgbClr val="000000"/>
                </a:solidFill>
                <a:latin typeface="Arial (Body)"/>
                <a:ea typeface="+mn-ea"/>
                <a:cs typeface="Times New Roman" panose="02020603050405020304" pitchFamily="18" charset="0"/>
              </a:rPr>
              <a:t>Not typically used for commercial </a:t>
            </a:r>
            <a:r>
              <a:rPr lang="en-US" altLang="en-US" sz="2400" kern="1200" dirty="0" smtClean="0">
                <a:solidFill>
                  <a:srgbClr val="000000"/>
                </a:solidFill>
                <a:latin typeface="Arial (Body)"/>
                <a:ea typeface="+mn-ea"/>
                <a:cs typeface="Times New Roman" panose="02020603050405020304" pitchFamily="18" charset="0"/>
              </a:rPr>
              <a:t>sites</a:t>
            </a:r>
          </a:p>
        </p:txBody>
      </p:sp>
      <p:pic>
        <p:nvPicPr>
          <p:cNvPr id="6" name="Picture 5" descr="A multi level diagram depicting the random organization of a website. Random organization offers no clear path through the site, and there is often no clear home page and no discernable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833" y="3917424"/>
            <a:ext cx="3000334" cy="2323788"/>
          </a:xfrm>
          <a:prstGeom prst="rect">
            <a:avLst/>
          </a:prstGeom>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8933</TotalTime>
  <Words>2673</Words>
  <Application>Microsoft Office PowerPoint</Application>
  <PresentationFormat>On-screen Show (4:3)</PresentationFormat>
  <Paragraphs>352</Paragraphs>
  <Slides>50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(Body)</vt:lpstr>
      <vt:lpstr>Calibri</vt:lpstr>
      <vt:lpstr>Noto Sans Symbols</vt:lpstr>
      <vt:lpstr>Times New Roman</vt:lpstr>
      <vt:lpstr>Verdana</vt:lpstr>
      <vt:lpstr>Wingdings</vt:lpstr>
      <vt:lpstr>508 Lecture</vt:lpstr>
      <vt:lpstr>1_508 Lecture</vt:lpstr>
      <vt:lpstr>Web Development &amp; Design Foundations with H T M L 5</vt:lpstr>
      <vt:lpstr>Learning Objectives</vt:lpstr>
      <vt:lpstr>Overall Design Is Related to the Site Purpose</vt:lpstr>
      <vt:lpstr>Website Organization</vt:lpstr>
      <vt:lpstr>Hierarchical Organization</vt:lpstr>
      <vt:lpstr>Hierarchical &amp; Shallow</vt:lpstr>
      <vt:lpstr>Hierarchical &amp; Deep</vt:lpstr>
      <vt:lpstr>Linear Organization</vt:lpstr>
      <vt:lpstr>Random Organization</vt:lpstr>
      <vt:lpstr>Design Principles</vt:lpstr>
      <vt:lpstr>Design to Provide for Accessibility</vt:lpstr>
      <vt:lpstr>Design for Accessibility</vt:lpstr>
      <vt:lpstr>Writing for the Web</vt:lpstr>
      <vt:lpstr>Design “Easy to Read” Text</vt:lpstr>
      <vt:lpstr>More Text Design Considerations</vt:lpstr>
      <vt:lpstr>Color Theory</vt:lpstr>
      <vt:lpstr>Color Schemes Based on the Color Wheel (1 of 2)</vt:lpstr>
      <vt:lpstr>Color Schemes Based on the Color Wheel (2 of 2)</vt:lpstr>
      <vt:lpstr>Implementing a Color Scheme</vt:lpstr>
      <vt:lpstr>Verify Sufficient Contrast</vt:lpstr>
      <vt:lpstr>Color Scheme Resources</vt:lpstr>
      <vt:lpstr>Color &amp; Target Audience</vt:lpstr>
      <vt:lpstr>Checkpoint 5.1</vt:lpstr>
      <vt:lpstr>Use of Graphics &amp; Multimedia</vt:lpstr>
      <vt:lpstr>Graphic Design Best Practices (1 of 3)</vt:lpstr>
      <vt:lpstr>Graphic Design Best Practices (2 of 3)</vt:lpstr>
      <vt:lpstr>Graphic Design Best Practices (3 of 3)</vt:lpstr>
      <vt:lpstr>Web Page Design Load Time</vt:lpstr>
      <vt:lpstr>Web Page Design Browsers &amp; Screen Resolution</vt:lpstr>
      <vt:lpstr>Navigation Design</vt:lpstr>
      <vt:lpstr>Wireframe</vt:lpstr>
      <vt:lpstr>Web Page Design Page Layout (1 of 3)</vt:lpstr>
      <vt:lpstr>Web Page Design Page Layout (2 of 3)</vt:lpstr>
      <vt:lpstr>Web Page Design Page Layout (3 of 3)</vt:lpstr>
      <vt:lpstr>Page Layout Design Techniques (1 of 2)</vt:lpstr>
      <vt:lpstr>Page Layout Design Techniques (2 of 2)</vt:lpstr>
      <vt:lpstr>Design for the Mobile Web</vt:lpstr>
      <vt:lpstr>Mobile Design Quick Checklist</vt:lpstr>
      <vt:lpstr>Responsive Web Design</vt:lpstr>
      <vt:lpstr>Web Design Best Practices Checklist</vt:lpstr>
      <vt:lpstr>Checkpoint 5.2</vt:lpstr>
      <vt:lpstr>Table 5.1 Web Design Best Practices Checklist Note (1 of 7)</vt:lpstr>
      <vt:lpstr>Table 5.1 Web Design Best Practices Checklist Note (2 of 7)</vt:lpstr>
      <vt:lpstr>Table 5.1 Web Design Best Practices Checklist Note (3 of 7)</vt:lpstr>
      <vt:lpstr>Table 5.1 Web Design Best Practices Checklist Note (4 of 7)</vt:lpstr>
      <vt:lpstr>Table 5.1 Web Design Best Practices Checklist Note (5 of 7)</vt:lpstr>
      <vt:lpstr>Table 5.1 Web Design Best Practices Checklist Note (6 of 7)</vt:lpstr>
      <vt:lpstr>Table 5.1 Web Design Best Practices Checklist Note (7 of 7)</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1203</cp:revision>
  <dcterms:modified xsi:type="dcterms:W3CDTF">2018-03-14T14:06:19Z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