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61"/>
  </p:notesMasterIdLst>
  <p:handoutMasterIdLst>
    <p:handoutMasterId r:id="rId62"/>
  </p:handoutMasterIdLst>
  <p:sldIdLst>
    <p:sldId id="369" r:id="rId3"/>
    <p:sldId id="307" r:id="rId4"/>
    <p:sldId id="356" r:id="rId5"/>
    <p:sldId id="308" r:id="rId6"/>
    <p:sldId id="309" r:id="rId7"/>
    <p:sldId id="310" r:id="rId8"/>
    <p:sldId id="311" r:id="rId9"/>
    <p:sldId id="357" r:id="rId10"/>
    <p:sldId id="312" r:id="rId11"/>
    <p:sldId id="313" r:id="rId12"/>
    <p:sldId id="314" r:id="rId13"/>
    <p:sldId id="315" r:id="rId14"/>
    <p:sldId id="316" r:id="rId15"/>
    <p:sldId id="363" r:id="rId16"/>
    <p:sldId id="317" r:id="rId17"/>
    <p:sldId id="318" r:id="rId18"/>
    <p:sldId id="319" r:id="rId19"/>
    <p:sldId id="320" r:id="rId20"/>
    <p:sldId id="321" r:id="rId21"/>
    <p:sldId id="359" r:id="rId22"/>
    <p:sldId id="322" r:id="rId23"/>
    <p:sldId id="323" r:id="rId24"/>
    <p:sldId id="360" r:id="rId25"/>
    <p:sldId id="324" r:id="rId26"/>
    <p:sldId id="325" r:id="rId27"/>
    <p:sldId id="326" r:id="rId28"/>
    <p:sldId id="327" r:id="rId29"/>
    <p:sldId id="364" r:id="rId30"/>
    <p:sldId id="328" r:id="rId31"/>
    <p:sldId id="368" r:id="rId32"/>
    <p:sldId id="329" r:id="rId33"/>
    <p:sldId id="330" r:id="rId34"/>
    <p:sldId id="331" r:id="rId35"/>
    <p:sldId id="365" r:id="rId36"/>
    <p:sldId id="332" r:id="rId37"/>
    <p:sldId id="333" r:id="rId38"/>
    <p:sldId id="334" r:id="rId39"/>
    <p:sldId id="366" r:id="rId40"/>
    <p:sldId id="336" r:id="rId41"/>
    <p:sldId id="337" r:id="rId42"/>
    <p:sldId id="338" r:id="rId43"/>
    <p:sldId id="339" r:id="rId44"/>
    <p:sldId id="340" r:id="rId45"/>
    <p:sldId id="341" r:id="rId46"/>
    <p:sldId id="342" r:id="rId47"/>
    <p:sldId id="343" r:id="rId48"/>
    <p:sldId id="344" r:id="rId49"/>
    <p:sldId id="345" r:id="rId50"/>
    <p:sldId id="347" r:id="rId51"/>
    <p:sldId id="348" r:id="rId52"/>
    <p:sldId id="349" r:id="rId53"/>
    <p:sldId id="350" r:id="rId54"/>
    <p:sldId id="351" r:id="rId55"/>
    <p:sldId id="352" r:id="rId56"/>
    <p:sldId id="353" r:id="rId57"/>
    <p:sldId id="354" r:id="rId58"/>
    <p:sldId id="355" r:id="rId59"/>
    <p:sldId id="305" r:id="rId60"/>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5" autoAdjust="0"/>
    <p:restoredTop sz="86386" autoAdjust="0"/>
  </p:normalViewPr>
  <p:slideViewPr>
    <p:cSldViewPr snapToGrid="0" snapToObjects="1">
      <p:cViewPr varScale="1">
        <p:scale>
          <a:sx n="87" d="100"/>
          <a:sy n="87" d="100"/>
        </p:scale>
        <p:origin x="84" y="204"/>
      </p:cViewPr>
      <p:guideLst>
        <p:guide orient="horz" pos="2160"/>
        <p:guide pos="2880"/>
      </p:guideLst>
    </p:cSldViewPr>
  </p:slideViewPr>
  <p:outlineViewPr>
    <p:cViewPr>
      <p:scale>
        <a:sx n="33" d="100"/>
        <a:sy n="33" d="100"/>
      </p:scale>
      <p:origin x="0" y="-367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dirty="0"/>
          </a:p>
        </p:txBody>
      </p:sp>
      <p:sp>
        <p:nvSpPr>
          <p:cNvPr id="16387"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A3D9118C-B5D4-4A46-AB56-E51EB7061E78}" type="datetimeFigureOut">
              <a:rPr lang="en-US" altLang="en-US"/>
              <a:pPr/>
              <a:t>3/15/2018</a:t>
            </a:fld>
            <a:endParaRPr lang="en-US" altLang="en-US" dirty="0"/>
          </a:p>
        </p:txBody>
      </p:sp>
      <p:sp>
        <p:nvSpPr>
          <p:cNvPr id="16388"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dirty="0"/>
          </a:p>
        </p:txBody>
      </p:sp>
      <p:sp>
        <p:nvSpPr>
          <p:cNvPr id="16389"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17D0D0C-1D67-41AD-924B-58BBF8FA0E9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dirty="0"/>
          </a:p>
        </p:txBody>
      </p:sp>
      <p:sp>
        <p:nvSpPr>
          <p:cNvPr id="15363"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dirty="0"/>
          </a:p>
        </p:txBody>
      </p:sp>
      <p:sp>
        <p:nvSpPr>
          <p:cNvPr id="15364"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5366"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dirty="0"/>
          </a:p>
        </p:txBody>
      </p:sp>
      <p:sp>
        <p:nvSpPr>
          <p:cNvPr id="15367"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C971A129-78FB-46FE-9990-FCA78819F293}" type="slidenum">
              <a:rPr lang="en-US" altLang="en-US"/>
              <a:pPr/>
              <a:t>‹#›</a:t>
            </a:fld>
            <a:endParaRPr lang="en-US" altLang="en-US" dirty="0"/>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659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fld id="{C971A129-78FB-46FE-9990-FCA78819F293}" type="slidenum">
              <a:rPr lang="en-US" altLang="en-US" smtClean="0"/>
              <a:pPr/>
              <a:t>8</a:t>
            </a:fld>
            <a:endParaRPr lang="en-US" altLang="en-US" dirty="0"/>
          </a:p>
        </p:txBody>
      </p:sp>
    </p:spTree>
    <p:extLst>
      <p:ext uri="{BB962C8B-B14F-4D97-AF65-F5344CB8AC3E}">
        <p14:creationId xmlns:p14="http://schemas.microsoft.com/office/powerpoint/2010/main" val="12820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C971A129-78FB-46FE-9990-FCA78819F293}" type="slidenum">
              <a:rPr lang="en-US" altLang="en-US" smtClean="0"/>
              <a:pPr/>
              <a:t>13</a:t>
            </a:fld>
            <a:endParaRPr lang="en-US" altLang="en-US" dirty="0"/>
          </a:p>
        </p:txBody>
      </p:sp>
    </p:spTree>
    <p:extLst>
      <p:ext uri="{BB962C8B-B14F-4D97-AF65-F5344CB8AC3E}">
        <p14:creationId xmlns:p14="http://schemas.microsoft.com/office/powerpoint/2010/main" val="402114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dirty="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dirty="0"/>
          </a:p>
        </p:txBody>
      </p:sp>
      <p:sp>
        <p:nvSpPr>
          <p:cNvPr id="6" name="Shape 22"/>
          <p:cNvSpPr txBox="1">
            <a:spLocks noGrp="1"/>
          </p:cNvSpPr>
          <p:nvPr>
            <p:ph type="dt" idx="11"/>
          </p:nvPr>
        </p:nvSpPr>
        <p:spPr/>
        <p:txBody>
          <a:bodyPr/>
          <a:lstStyle>
            <a:lvl1pPr>
              <a:defRPr/>
            </a:lvl1pPr>
          </a:lstStyle>
          <a:p>
            <a:endParaRPr lang="en-US" altLang="en-US" dirty="0"/>
          </a:p>
        </p:txBody>
      </p:sp>
      <p:sp>
        <p:nvSpPr>
          <p:cNvPr id="7" name="Shape 23"/>
          <p:cNvSpPr txBox="1">
            <a:spLocks noGrp="1"/>
          </p:cNvSpPr>
          <p:nvPr>
            <p:ph type="sldNum" idx="12"/>
          </p:nvPr>
        </p:nvSpPr>
        <p:spPr/>
        <p:txBody>
          <a:bodyPr/>
          <a:lstStyle>
            <a:lvl1pPr>
              <a:defRPr/>
            </a:lvl1pPr>
          </a:lstStyle>
          <a:p>
            <a:fld id="{4D7C147A-B10B-4FFC-A8D1-88B41BA3C93A}" type="slidenum">
              <a:rPr lang="en-US" altLang="en-US"/>
              <a:pPr/>
              <a:t>‹#›</a:t>
            </a:fld>
            <a:endParaRPr lang="en-US" altLang="en-US" dirty="0"/>
          </a:p>
        </p:txBody>
      </p:sp>
    </p:spTree>
    <p:extLst>
      <p:ext uri="{BB962C8B-B14F-4D97-AF65-F5344CB8AC3E}">
        <p14:creationId xmlns:p14="http://schemas.microsoft.com/office/powerpoint/2010/main" val="315288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dirty="0"/>
          </a:p>
        </p:txBody>
      </p:sp>
      <p:sp>
        <p:nvSpPr>
          <p:cNvPr id="4" name="Shape 13"/>
          <p:cNvSpPr txBox="1">
            <a:spLocks noGrp="1"/>
          </p:cNvSpPr>
          <p:nvPr>
            <p:ph type="dt" idx="13"/>
          </p:nvPr>
        </p:nvSpPr>
        <p:spPr>
          <a:ln/>
        </p:spPr>
        <p:txBody>
          <a:bodyPr/>
          <a:lstStyle>
            <a:lvl1pPr>
              <a:defRPr/>
            </a:lvl1pPr>
          </a:lstStyle>
          <a:p>
            <a:endParaRPr lang="en-US" altLang="en-US" dirty="0"/>
          </a:p>
        </p:txBody>
      </p:sp>
      <p:sp>
        <p:nvSpPr>
          <p:cNvPr id="5" name="Shape 14"/>
          <p:cNvSpPr txBox="1">
            <a:spLocks noGrp="1"/>
          </p:cNvSpPr>
          <p:nvPr>
            <p:ph type="sldNum" idx="14"/>
          </p:nvPr>
        </p:nvSpPr>
        <p:spPr>
          <a:ln/>
        </p:spPr>
        <p:txBody>
          <a:bodyPr/>
          <a:lstStyle>
            <a:lvl1pPr>
              <a:defRPr/>
            </a:lvl1pPr>
          </a:lstStyle>
          <a:p>
            <a:fld id="{3E2C6F20-F463-4DEA-8B11-AAFCB9C07189}" type="slidenum">
              <a:rPr lang="en-US" altLang="en-US"/>
              <a:pPr/>
              <a:t>‹#›</a:t>
            </a:fld>
            <a:endParaRPr lang="en-US" altLang="en-US" dirty="0"/>
          </a:p>
        </p:txBody>
      </p:sp>
    </p:spTree>
    <p:extLst>
      <p:ext uri="{BB962C8B-B14F-4D97-AF65-F5344CB8AC3E}">
        <p14:creationId xmlns:p14="http://schemas.microsoft.com/office/powerpoint/2010/main" val="205578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045AA80C-6DC8-4170-AE58-F2F397933E41}" type="slidenum">
              <a:rPr lang="en-US" altLang="en-US"/>
              <a:pPr/>
              <a:t>‹#›</a:t>
            </a:fld>
            <a:endParaRPr lang="en-US" altLang="en-US" dirty="0"/>
          </a:p>
        </p:txBody>
      </p:sp>
    </p:spTree>
    <p:extLst>
      <p:ext uri="{BB962C8B-B14F-4D97-AF65-F5344CB8AC3E}">
        <p14:creationId xmlns:p14="http://schemas.microsoft.com/office/powerpoint/2010/main" val="1438749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dirty="0"/>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dirty="0"/>
          </a:p>
        </p:txBody>
      </p:sp>
      <p:sp>
        <p:nvSpPr>
          <p:cNvPr id="4" name="Shape 82"/>
          <p:cNvSpPr txBox="1">
            <a:spLocks noGrp="1"/>
          </p:cNvSpPr>
          <p:nvPr>
            <p:ph type="sldNum" idx="12"/>
          </p:nvPr>
        </p:nvSpPr>
        <p:spPr/>
        <p:txBody>
          <a:bodyPr/>
          <a:lstStyle>
            <a:lvl1pPr>
              <a:defRPr>
                <a:solidFill>
                  <a:srgbClr val="000000"/>
                </a:solidFill>
              </a:defRPr>
            </a:lvl1pPr>
          </a:lstStyle>
          <a:p>
            <a:fld id="{FC67B3AF-0F03-4487-882A-B8E429AD4748}" type="slidenum">
              <a:rPr lang="en-US" altLang="en-US"/>
              <a:pPr/>
              <a:t>‹#›</a:t>
            </a:fld>
            <a:endParaRPr lang="en-US" altLang="en-US" dirty="0"/>
          </a:p>
        </p:txBody>
      </p:sp>
    </p:spTree>
    <p:extLst>
      <p:ext uri="{BB962C8B-B14F-4D97-AF65-F5344CB8AC3E}">
        <p14:creationId xmlns:p14="http://schemas.microsoft.com/office/powerpoint/2010/main" val="120343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dirty="0"/>
          </a:p>
        </p:txBody>
      </p:sp>
      <p:sp>
        <p:nvSpPr>
          <p:cNvPr id="5" name="Date Placeholder 3"/>
          <p:cNvSpPr>
            <a:spLocks noGrp="1"/>
          </p:cNvSpPr>
          <p:nvPr>
            <p:ph type="dt" sz="half" idx="11"/>
          </p:nvPr>
        </p:nvSpPr>
        <p:spPr/>
        <p:txBody>
          <a:bodyPr/>
          <a:lstStyle>
            <a:lvl1pPr>
              <a:defRPr/>
            </a:lvl1pPr>
          </a:lstStyle>
          <a:p>
            <a:fld id="{F24A803F-3D5F-4C00-81B0-41A16DC6FB92}" type="datetimeFigureOut">
              <a:rPr lang="en-US" altLang="en-US"/>
              <a:pPr/>
              <a:t>3/15/2018</a:t>
            </a:fld>
            <a:endParaRPr lang="en-US" altLang="en-US" dirty="0"/>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C5105CF1-95DA-441F-AFE2-4BBC45BDEB03}" type="slidenum">
              <a:rPr lang="en-US" altLang="en-US"/>
              <a:pPr/>
              <a:t>‹#›</a:t>
            </a:fld>
            <a:endParaRPr lang="en-US" altLang="en-US" dirty="0"/>
          </a:p>
        </p:txBody>
      </p:sp>
    </p:spTree>
    <p:extLst>
      <p:ext uri="{BB962C8B-B14F-4D97-AF65-F5344CB8AC3E}">
        <p14:creationId xmlns:p14="http://schemas.microsoft.com/office/powerpoint/2010/main" val="14718268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dirty="0"/>
          </a:p>
        </p:txBody>
      </p:sp>
      <p:sp>
        <p:nvSpPr>
          <p:cNvPr id="7" name="Date Placeholder 3"/>
          <p:cNvSpPr>
            <a:spLocks noGrp="1"/>
          </p:cNvSpPr>
          <p:nvPr>
            <p:ph type="dt" sz="half" idx="16"/>
          </p:nvPr>
        </p:nvSpPr>
        <p:spPr/>
        <p:txBody>
          <a:bodyPr/>
          <a:lstStyle>
            <a:lvl1pPr>
              <a:defRPr/>
            </a:lvl1pPr>
          </a:lstStyle>
          <a:p>
            <a:fld id="{10DF0BB2-ED1F-471B-B20D-A27532507000}" type="datetimeFigureOut">
              <a:rPr lang="en-US" altLang="en-US"/>
              <a:pPr/>
              <a:t>3/15/2018</a:t>
            </a:fld>
            <a:endParaRPr lang="en-US" altLang="en-US" dirty="0"/>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94866D0C-D4CF-40A3-91EE-A00061844FA0}" type="slidenum">
              <a:rPr lang="en-US" altLang="en-US"/>
              <a:pPr/>
              <a:t>‹#›</a:t>
            </a:fld>
            <a:endParaRPr lang="en-US" altLang="en-US" dirty="0"/>
          </a:p>
        </p:txBody>
      </p:sp>
    </p:spTree>
    <p:extLst>
      <p:ext uri="{BB962C8B-B14F-4D97-AF65-F5344CB8AC3E}">
        <p14:creationId xmlns:p14="http://schemas.microsoft.com/office/powerpoint/2010/main" val="701337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6"/>
          </p:nvPr>
        </p:nvSpPr>
        <p:spPr/>
        <p:txBody>
          <a:bodyPr/>
          <a:lstStyle>
            <a:lvl1pPr>
              <a:defRPr/>
            </a:lvl1pPr>
          </a:lstStyle>
          <a:p>
            <a:endParaRPr lang="en-US" altLang="en-US" dirty="0"/>
          </a:p>
        </p:txBody>
      </p:sp>
      <p:sp>
        <p:nvSpPr>
          <p:cNvPr id="11" name="Date Placeholder 3"/>
          <p:cNvSpPr>
            <a:spLocks noGrp="1"/>
          </p:cNvSpPr>
          <p:nvPr>
            <p:ph type="dt" sz="half" idx="17"/>
          </p:nvPr>
        </p:nvSpPr>
        <p:spPr/>
        <p:txBody>
          <a:bodyPr/>
          <a:lstStyle>
            <a:lvl1pPr>
              <a:defRPr/>
            </a:lvl1pPr>
          </a:lstStyle>
          <a:p>
            <a:fld id="{EB257A26-65A7-4287-8C0C-91674C48C42F}" type="datetimeFigureOut">
              <a:rPr lang="en-US" altLang="en-US"/>
              <a:pPr/>
              <a:t>3/15/2018</a:t>
            </a:fld>
            <a:endParaRPr lang="en-US" altLang="en-US" dirty="0"/>
          </a:p>
        </p:txBody>
      </p:sp>
      <p:sp>
        <p:nvSpPr>
          <p:cNvPr id="12" name="Slide Number Placeholder 5"/>
          <p:cNvSpPr>
            <a:spLocks noGrp="1"/>
          </p:cNvSpPr>
          <p:nvPr>
            <p:ph type="sldNum" sz="quarter" idx="18"/>
          </p:nvPr>
        </p:nvSpPr>
        <p:spPr/>
        <p:txBody>
          <a:bodyPr/>
          <a:lstStyle>
            <a:lvl1pPr algn="l">
              <a:buSzTx/>
              <a:defRPr sz="1400">
                <a:solidFill>
                  <a:srgbClr val="000000"/>
                </a:solidFill>
              </a:defRPr>
            </a:lvl1pPr>
          </a:lstStyle>
          <a:p>
            <a:fld id="{D022600B-9F91-48DB-8851-1D7B08796B36}" type="slidenum">
              <a:rPr lang="en-US" altLang="en-US"/>
              <a:pPr/>
              <a:t>‹#›</a:t>
            </a:fld>
            <a:endParaRPr lang="en-US" altLang="en-US" dirty="0"/>
          </a:p>
        </p:txBody>
      </p:sp>
    </p:spTree>
    <p:extLst>
      <p:ext uri="{BB962C8B-B14F-4D97-AF65-F5344CB8AC3E}">
        <p14:creationId xmlns:p14="http://schemas.microsoft.com/office/powerpoint/2010/main" val="252080583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dirty="0"/>
          </a:p>
        </p:txBody>
      </p:sp>
      <p:sp>
        <p:nvSpPr>
          <p:cNvPr id="8" name="Shape 43"/>
          <p:cNvSpPr txBox="1">
            <a:spLocks noGrp="1"/>
          </p:cNvSpPr>
          <p:nvPr>
            <p:ph type="dt" idx="15"/>
          </p:nvPr>
        </p:nvSpPr>
        <p:spPr/>
        <p:txBody>
          <a:bodyPr/>
          <a:lstStyle>
            <a:lvl1pPr>
              <a:defRPr/>
            </a:lvl1pPr>
          </a:lstStyle>
          <a:p>
            <a:endParaRPr lang="en-US" altLang="en-US" dirty="0"/>
          </a:p>
        </p:txBody>
      </p:sp>
      <p:sp>
        <p:nvSpPr>
          <p:cNvPr id="10" name="Shape 44"/>
          <p:cNvSpPr txBox="1">
            <a:spLocks noGrp="1"/>
          </p:cNvSpPr>
          <p:nvPr>
            <p:ph type="sldNum" idx="16"/>
          </p:nvPr>
        </p:nvSpPr>
        <p:spPr/>
        <p:txBody>
          <a:bodyPr/>
          <a:lstStyle>
            <a:lvl1pPr>
              <a:defRPr/>
            </a:lvl1pPr>
          </a:lstStyle>
          <a:p>
            <a:fld id="{A5CD2962-F879-4023-9A59-884526BE4BF3}" type="slidenum">
              <a:rPr lang="en-US" altLang="en-US"/>
              <a:pPr/>
              <a:t>‹#›</a:t>
            </a:fld>
            <a:endParaRPr lang="en-US" altLang="en-US" dirty="0"/>
          </a:p>
        </p:txBody>
      </p:sp>
    </p:spTree>
    <p:extLst>
      <p:ext uri="{BB962C8B-B14F-4D97-AF65-F5344CB8AC3E}">
        <p14:creationId xmlns:p14="http://schemas.microsoft.com/office/powerpoint/2010/main" val="4031960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dirty="0"/>
          </a:p>
        </p:txBody>
      </p:sp>
      <p:sp>
        <p:nvSpPr>
          <p:cNvPr id="3" name="Date Placeholder 2"/>
          <p:cNvSpPr>
            <a:spLocks noGrp="1"/>
          </p:cNvSpPr>
          <p:nvPr>
            <p:ph type="dt" idx="11"/>
          </p:nvPr>
        </p:nvSpPr>
        <p:spPr/>
        <p:txBody>
          <a:bodyPr/>
          <a:lstStyle>
            <a:lvl1pPr>
              <a:defRPr/>
            </a:lvl1pPr>
          </a:lstStyle>
          <a:p>
            <a:endParaRPr lang="en-US" altLang="en-US" dirty="0"/>
          </a:p>
        </p:txBody>
      </p:sp>
      <p:sp>
        <p:nvSpPr>
          <p:cNvPr id="4" name="Slide Number Placeholder 3"/>
          <p:cNvSpPr>
            <a:spLocks noGrp="1"/>
          </p:cNvSpPr>
          <p:nvPr>
            <p:ph type="sldNum" idx="12"/>
          </p:nvPr>
        </p:nvSpPr>
        <p:spPr/>
        <p:txBody>
          <a:bodyPr/>
          <a:lstStyle>
            <a:lvl1pPr>
              <a:defRPr/>
            </a:lvl1pPr>
          </a:lstStyle>
          <a:p>
            <a:fld id="{C4C219D1-43FA-4A4C-90B6-D57561E9D0A3}" type="slidenum">
              <a:rPr lang="en-US" altLang="en-US"/>
              <a:pPr/>
              <a:t>‹#›</a:t>
            </a:fld>
            <a:endParaRPr lang="en-US" altLang="en-US" dirty="0"/>
          </a:p>
        </p:txBody>
      </p:sp>
    </p:spTree>
    <p:extLst>
      <p:ext uri="{BB962C8B-B14F-4D97-AF65-F5344CB8AC3E}">
        <p14:creationId xmlns:p14="http://schemas.microsoft.com/office/powerpoint/2010/main" val="179944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dirty="0"/>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dirty="0"/>
          </a:p>
        </p:txBody>
      </p:sp>
      <p:sp>
        <p:nvSpPr>
          <p:cNvPr id="6" name="Shape 58"/>
          <p:cNvSpPr txBox="1">
            <a:spLocks noGrp="1"/>
          </p:cNvSpPr>
          <p:nvPr>
            <p:ph type="sldNum" idx="12"/>
          </p:nvPr>
        </p:nvSpPr>
        <p:spPr/>
        <p:txBody>
          <a:bodyPr/>
          <a:lstStyle>
            <a:lvl1pPr>
              <a:defRPr>
                <a:solidFill>
                  <a:srgbClr val="000000"/>
                </a:solidFill>
              </a:defRPr>
            </a:lvl1pPr>
          </a:lstStyle>
          <a:p>
            <a:fld id="{23CDE2D1-7793-4CA1-8C7C-6CB68D1D3ED5}" type="slidenum">
              <a:rPr lang="en-US" altLang="en-US"/>
              <a:pPr/>
              <a:t>‹#›</a:t>
            </a:fld>
            <a:endParaRPr lang="en-US" altLang="en-US" dirty="0"/>
          </a:p>
        </p:txBody>
      </p:sp>
    </p:spTree>
    <p:extLst>
      <p:ext uri="{BB962C8B-B14F-4D97-AF65-F5344CB8AC3E}">
        <p14:creationId xmlns:p14="http://schemas.microsoft.com/office/powerpoint/2010/main" val="426030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708154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1"/>
            <a:ext cx="8229600" cy="910988"/>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
        <p:nvSpPr>
          <p:cNvPr id="3" name="Content Placeholder 2"/>
          <p:cNvSpPr>
            <a:spLocks noGrp="1"/>
          </p:cNvSpPr>
          <p:nvPr>
            <p:ph sz="quarter" idx="10"/>
          </p:nvPr>
        </p:nvSpPr>
        <p:spPr>
          <a:xfrm>
            <a:off x="457200" y="2906713"/>
            <a:ext cx="8229600" cy="10509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1"/>
          </p:nvPr>
        </p:nvSpPr>
        <p:spPr>
          <a:xfrm>
            <a:off x="457200" y="4284663"/>
            <a:ext cx="8229600" cy="113347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425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23835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629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dirty="0"/>
          </a:p>
        </p:txBody>
      </p:sp>
      <p:sp>
        <p:nvSpPr>
          <p:cNvPr id="7" name="Shape 43"/>
          <p:cNvSpPr txBox="1">
            <a:spLocks noGrp="1"/>
          </p:cNvSpPr>
          <p:nvPr>
            <p:ph type="dt" idx="11"/>
          </p:nvPr>
        </p:nvSpPr>
        <p:spPr/>
        <p:txBody>
          <a:bodyPr/>
          <a:lstStyle>
            <a:lvl1pPr>
              <a:defRPr/>
            </a:lvl1pPr>
          </a:lstStyle>
          <a:p>
            <a:endParaRPr lang="en-US" altLang="en-US" dirty="0"/>
          </a:p>
        </p:txBody>
      </p:sp>
      <p:sp>
        <p:nvSpPr>
          <p:cNvPr id="8" name="Shape 44"/>
          <p:cNvSpPr txBox="1">
            <a:spLocks noGrp="1"/>
          </p:cNvSpPr>
          <p:nvPr>
            <p:ph type="sldNum" idx="12"/>
          </p:nvPr>
        </p:nvSpPr>
        <p:spPr/>
        <p:txBody>
          <a:bodyPr/>
          <a:lstStyle>
            <a:lvl1pPr>
              <a:defRPr/>
            </a:lvl1pPr>
          </a:lstStyle>
          <a:p>
            <a:fld id="{BBEC2710-3BE7-4A77-B5BA-9E83DD7EAF3D}" type="slidenum">
              <a:rPr lang="en-US" altLang="en-US"/>
              <a:pPr/>
              <a:t>‹#›</a:t>
            </a:fld>
            <a:endParaRPr lang="en-US" altLang="en-US" dirty="0"/>
          </a:p>
        </p:txBody>
      </p:sp>
    </p:spTree>
    <p:extLst>
      <p:ext uri="{BB962C8B-B14F-4D97-AF65-F5344CB8AC3E}">
        <p14:creationId xmlns:p14="http://schemas.microsoft.com/office/powerpoint/2010/main" val="392451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dirty="0"/>
          </a:p>
        </p:txBody>
      </p:sp>
      <p:sp>
        <p:nvSpPr>
          <p:cNvPr id="6" name="Shape 13"/>
          <p:cNvSpPr txBox="1">
            <a:spLocks noGrp="1"/>
          </p:cNvSpPr>
          <p:nvPr>
            <p:ph type="dt" idx="13"/>
          </p:nvPr>
        </p:nvSpPr>
        <p:spPr>
          <a:ln/>
        </p:spPr>
        <p:txBody>
          <a:bodyPr/>
          <a:lstStyle>
            <a:lvl1pPr>
              <a:defRPr/>
            </a:lvl1pPr>
          </a:lstStyle>
          <a:p>
            <a:endParaRPr lang="en-US" altLang="en-US" dirty="0"/>
          </a:p>
        </p:txBody>
      </p:sp>
      <p:sp>
        <p:nvSpPr>
          <p:cNvPr id="7" name="Shape 14"/>
          <p:cNvSpPr txBox="1">
            <a:spLocks noGrp="1"/>
          </p:cNvSpPr>
          <p:nvPr>
            <p:ph type="sldNum" idx="14"/>
          </p:nvPr>
        </p:nvSpPr>
        <p:spPr>
          <a:ln/>
        </p:spPr>
        <p:txBody>
          <a:bodyPr/>
          <a:lstStyle>
            <a:lvl1pPr>
              <a:defRPr/>
            </a:lvl1pPr>
          </a:lstStyle>
          <a:p>
            <a:fld id="{4D910603-8828-43E2-B162-09B3105B7332}" type="slidenum">
              <a:rPr lang="en-US" altLang="en-US"/>
              <a:pPr/>
              <a:t>‹#›</a:t>
            </a:fld>
            <a:endParaRPr lang="en-US" altLang="en-US" dirty="0"/>
          </a:p>
        </p:txBody>
      </p:sp>
    </p:spTree>
    <p:extLst>
      <p:ext uri="{BB962C8B-B14F-4D97-AF65-F5344CB8AC3E}">
        <p14:creationId xmlns:p14="http://schemas.microsoft.com/office/powerpoint/2010/main" val="37813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dirty="0"/>
          </a:p>
        </p:txBody>
      </p:sp>
      <p:sp>
        <p:nvSpPr>
          <p:cNvPr id="5" name="Shape 13"/>
          <p:cNvSpPr txBox="1">
            <a:spLocks noGrp="1"/>
          </p:cNvSpPr>
          <p:nvPr>
            <p:ph type="dt" idx="13"/>
          </p:nvPr>
        </p:nvSpPr>
        <p:spPr>
          <a:ln/>
        </p:spPr>
        <p:txBody>
          <a:bodyPr/>
          <a:lstStyle>
            <a:lvl1pPr>
              <a:defRPr/>
            </a:lvl1pPr>
          </a:lstStyle>
          <a:p>
            <a:endParaRPr lang="en-US" altLang="en-US" dirty="0"/>
          </a:p>
        </p:txBody>
      </p:sp>
      <p:sp>
        <p:nvSpPr>
          <p:cNvPr id="6" name="Shape 14"/>
          <p:cNvSpPr txBox="1">
            <a:spLocks noGrp="1"/>
          </p:cNvSpPr>
          <p:nvPr>
            <p:ph type="sldNum" idx="14"/>
          </p:nvPr>
        </p:nvSpPr>
        <p:spPr>
          <a:ln/>
        </p:spPr>
        <p:txBody>
          <a:bodyPr/>
          <a:lstStyle>
            <a:lvl1pPr>
              <a:defRPr/>
            </a:lvl1pPr>
          </a:lstStyle>
          <a:p>
            <a:fld id="{B456E78E-8FAF-43D2-A941-13A9FD02F23B}" type="slidenum">
              <a:rPr lang="en-US" altLang="en-US"/>
              <a:pPr/>
              <a:t>‹#›</a:t>
            </a:fld>
            <a:endParaRPr lang="en-US" altLang="en-US" dirty="0"/>
          </a:p>
        </p:txBody>
      </p:sp>
    </p:spTree>
    <p:extLst>
      <p:ext uri="{BB962C8B-B14F-4D97-AF65-F5344CB8AC3E}">
        <p14:creationId xmlns:p14="http://schemas.microsoft.com/office/powerpoint/2010/main" val="415334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7B69A2D8-3B9D-435B-9BEE-CD07ADD06D3F}" type="slidenum">
              <a:rPr lang="en-US" altLang="en-US"/>
              <a:pPr/>
              <a:t>‹#›</a:t>
            </a:fld>
            <a:endParaRPr lang="en-US" altLang="en-US" dirty="0"/>
          </a:p>
        </p:txBody>
      </p:sp>
      <p:pic>
        <p:nvPicPr>
          <p:cNvPr id="1031" name="Shape 15" descr="Pearson Logo"/>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5"/>
          <p:cNvSpPr txBox="1">
            <a:spLocks/>
          </p:cNvSpPr>
          <p:nvPr userDrawn="1"/>
        </p:nvSpPr>
        <p:spPr bwMode="auto">
          <a:xfrm>
            <a:off x="2713038" y="6461125"/>
            <a:ext cx="60467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5588" indent="-255588">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r>
              <a:rPr lang="en-US" altLang="en-US" sz="1200" dirty="0">
                <a:solidFill>
                  <a:schemeClr val="tx1"/>
                </a:solidFill>
                <a:latin typeface="Verdana" panose="020B0604030504040204" pitchFamily="34" charset="0"/>
              </a:rPr>
              <a:t>Copyright © </a:t>
            </a:r>
            <a:r>
              <a:rPr lang="en-US" altLang="en-US" sz="1200" dirty="0" smtClean="0">
                <a:solidFill>
                  <a:schemeClr val="tx1"/>
                </a:solidFill>
                <a:latin typeface="Verdana" panose="020B0604030504040204" pitchFamily="34" charset="0"/>
              </a:rPr>
              <a:t>2019, 2017, 2015 </a:t>
            </a:r>
            <a:r>
              <a:rPr lang="en-US" altLang="en-US" sz="1200" dirty="0">
                <a:solidFill>
                  <a:schemeClr val="tx1"/>
                </a:solidFill>
                <a:latin typeface="Verdana" panose="020B0604030504040204" pitchFamily="34" charset="0"/>
              </a:rPr>
              <a:t>Pearson Education, Inc. All Rights Reserved</a:t>
            </a: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22" r:id="rId4"/>
    <p:sldLayoutId id="2147483713" r:id="rId5"/>
    <p:sldLayoutId id="2147483714" r:id="rId6"/>
    <p:sldLayoutId id="2147483715" r:id="rId7"/>
    <p:sldLayoutId id="2147483706" r:id="rId8"/>
    <p:sldLayoutId id="2147483707" r:id="rId9"/>
    <p:sldLayoutId id="2147483708" r:id="rId10"/>
    <p:sldLayoutId id="2147483709" r:id="rId11"/>
    <p:sldLayoutId id="2147483716" r:id="rId12"/>
    <p:sldLayoutId id="2147483717" r:id="rId13"/>
    <p:sldLayoutId id="2147483718" r:id="rId14"/>
    <p:sldLayoutId id="2147483719" r:id="rId15"/>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dirty="0"/>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dirty="0"/>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8DE877B1-F847-4837-8F15-27D2739F76C5}" type="slidenum">
              <a:rPr lang="en-US" altLang="en-US"/>
              <a:pPr/>
              <a:t>‹#›</a:t>
            </a:fld>
            <a:endParaRPr lang="en-US" altLang="en-US" dirty="0"/>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20" r:id="rId1"/>
    <p:sldLayoutId id="2147483721"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hyperlink" Target="http://response-o-matic.com/" TargetMode="External"/><Relationship Id="rId7" Type="http://schemas.openxmlformats.org/officeDocument/2006/relationships/hyperlink" Target="http://formassembly.com/" TargetMode="External"/><Relationship Id="rId2" Type="http://schemas.openxmlformats.org/officeDocument/2006/relationships/hyperlink" Target="http://formbuddy.com/" TargetMode="External"/><Relationship Id="rId1" Type="http://schemas.openxmlformats.org/officeDocument/2006/relationships/slideLayout" Target="../slideLayouts/slideLayout3.xml"/><Relationship Id="rId6" Type="http://schemas.openxmlformats.org/officeDocument/2006/relationships/hyperlink" Target="http://wufoo.com/" TargetMode="External"/><Relationship Id="rId5" Type="http://schemas.openxmlformats.org/officeDocument/2006/relationships/hyperlink" Target="http://www.formmail.com/" TargetMode="External"/><Relationship Id="rId4" Type="http://schemas.openxmlformats.org/officeDocument/2006/relationships/hyperlink" Target="http://master.com/"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adobe.com/products/coldfusion" TargetMode="External"/><Relationship Id="rId7" Type="http://schemas.openxmlformats.org/officeDocument/2006/relationships/hyperlink" Target="http://msdn.microsoft.com/en-us/library/ms972337.aspx" TargetMode="External"/><Relationship Id="rId2" Type="http://schemas.openxmlformats.org/officeDocument/2006/relationships/hyperlink" Target="http://www.oracle.com/technetwork/java/javaee/jsp" TargetMode="External"/><Relationship Id="rId1" Type="http://schemas.openxmlformats.org/officeDocument/2006/relationships/slideLayout" Target="../slideLayouts/slideLayout3.xml"/><Relationship Id="rId6" Type="http://schemas.openxmlformats.org/officeDocument/2006/relationships/hyperlink" Target="http://www.microsoft.com/net" TargetMode="External"/><Relationship Id="rId5" Type="http://schemas.openxmlformats.org/officeDocument/2006/relationships/hyperlink" Target="http://www.rubyonrails.org/" TargetMode="External"/><Relationship Id="rId4" Type="http://schemas.openxmlformats.org/officeDocument/2006/relationships/hyperlink" Target="http://www.php.ne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9</a:t>
            </a:r>
            <a:endParaRPr lang="en-US" b="1" dirty="0">
              <a:latin typeface="+mn-lt"/>
            </a:endParaRPr>
          </a:p>
        </p:txBody>
      </p:sp>
      <p:sp>
        <p:nvSpPr>
          <p:cNvPr id="5" name="Text Placeholder 4"/>
          <p:cNvSpPr>
            <a:spLocks noGrp="1"/>
          </p:cNvSpPr>
          <p:nvPr>
            <p:ph type="body" idx="3"/>
          </p:nvPr>
        </p:nvSpPr>
        <p:spPr>
          <a:xfrm>
            <a:off x="4773168" y="3114461"/>
            <a:ext cx="3913631" cy="477825"/>
          </a:xfrm>
        </p:spPr>
        <p:txBody>
          <a:bodyPr/>
          <a:lstStyle/>
          <a:p>
            <a:pPr algn="ctr" eaLnBrk="1" fontAlgn="auto" hangingPunct="1">
              <a:spcAft>
                <a:spcPts val="0"/>
              </a:spcAft>
              <a:buSzPct val="100000"/>
              <a:defRPr/>
            </a:pPr>
            <a:r>
              <a:rPr lang="en-US" dirty="0">
                <a:latin typeface="+mn-lt"/>
                <a:cs typeface="Arial" panose="020B0604020202020204" pitchFamily="34" charset="0"/>
              </a:rPr>
              <a:t>Forms</a:t>
            </a: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25213"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377070" y="4611757"/>
            <a:ext cx="292210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1926699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 Form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262675"/>
          </a:xfrm>
        </p:spPr>
        <p:txBody>
          <a:bodyPr>
            <a:spAutoFit/>
          </a:bodyPr>
          <a:lstStyle/>
          <a:p>
            <a:pPr eaLnBrk="1" hangingPunct="1">
              <a:defRPr/>
            </a:pPr>
            <a:r>
              <a:rPr lang="en-US" altLang="en-US" sz="2000" kern="1200" dirty="0">
                <a:solidFill>
                  <a:srgbClr val="000000"/>
                </a:solidFill>
                <a:latin typeface="Arial (Body)"/>
                <a:ea typeface="+mn-ea"/>
                <a:cs typeface="+mn-cs"/>
              </a:rPr>
              <a:t>The form element attributes:</a:t>
            </a:r>
          </a:p>
          <a:p>
            <a:pPr marL="743382" lvl="1" eaLnBrk="1" hangingPunct="1">
              <a:defRPr/>
            </a:pPr>
            <a:r>
              <a:rPr lang="en-US" altLang="en-US" sz="2000" kern="1200" dirty="0">
                <a:solidFill>
                  <a:srgbClr val="000000"/>
                </a:solidFill>
                <a:latin typeface="Arial (Body)"/>
                <a:ea typeface="+mn-ea"/>
                <a:cs typeface="+mn-cs"/>
              </a:rPr>
              <a:t>action</a:t>
            </a:r>
          </a:p>
          <a:p>
            <a:pPr marL="1143000" lvl="1" indent="-228600" eaLnBrk="1" hangingPunct="1">
              <a:buFontTx/>
              <a:buChar char="▪"/>
              <a:defRPr/>
            </a:pPr>
            <a:r>
              <a:rPr lang="en-US" altLang="en-US" sz="2000" kern="1200" dirty="0">
                <a:solidFill>
                  <a:srgbClr val="000000"/>
                </a:solidFill>
                <a:latin typeface="Arial (Body)"/>
                <a:ea typeface="+mn-ea"/>
                <a:cs typeface="+mn-cs"/>
              </a:rPr>
              <a:t>Specifies the server-side program or script that will process your form </a:t>
            </a:r>
            <a:r>
              <a:rPr lang="en-US" altLang="en-US" sz="2000" kern="1200" dirty="0" smtClean="0">
                <a:solidFill>
                  <a:srgbClr val="000000"/>
                </a:solidFill>
                <a:latin typeface="Arial (Body)"/>
                <a:ea typeface="+mn-ea"/>
                <a:cs typeface="+mn-cs"/>
              </a:rPr>
              <a:t>data</a:t>
            </a:r>
            <a:endParaRPr lang="en-US" altLang="en-US" sz="2000" kern="1200" dirty="0">
              <a:solidFill>
                <a:srgbClr val="000000"/>
              </a:solidFill>
              <a:latin typeface="Arial (Body)"/>
              <a:ea typeface="+mn-ea"/>
              <a:cs typeface="+mn-cs"/>
            </a:endParaRPr>
          </a:p>
          <a:p>
            <a:pPr marL="743382" lvl="1" eaLnBrk="1" hangingPunct="1">
              <a:defRPr/>
            </a:pPr>
            <a:r>
              <a:rPr lang="en-US" altLang="en-US" sz="2000" kern="1200" dirty="0">
                <a:solidFill>
                  <a:srgbClr val="000000"/>
                </a:solidFill>
                <a:latin typeface="Arial (Body)"/>
                <a:ea typeface="+mn-ea"/>
                <a:cs typeface="+mn-cs"/>
              </a:rPr>
              <a:t>method</a:t>
            </a:r>
          </a:p>
          <a:p>
            <a:pPr marL="1143000" lvl="1" indent="-228600" eaLnBrk="1" hangingPunct="1">
              <a:buFontTx/>
              <a:buChar char="▪"/>
              <a:defRPr/>
            </a:pPr>
            <a:r>
              <a:rPr lang="en-US" altLang="en-US" sz="2000" kern="1200" dirty="0">
                <a:solidFill>
                  <a:srgbClr val="000000"/>
                </a:solidFill>
                <a:latin typeface="Arial (Body)"/>
                <a:ea typeface="+mn-ea"/>
                <a:cs typeface="+mn-cs"/>
              </a:rPr>
              <a:t>get – default value</a:t>
            </a:r>
            <a:r>
              <a:rPr lang="en-US" altLang="en-US" sz="2000" kern="1200" dirty="0" smtClean="0">
                <a:solidFill>
                  <a:srgbClr val="000000"/>
                </a:solidFill>
                <a:latin typeface="Arial (Body)"/>
                <a:ea typeface="+mn-ea"/>
                <a:cs typeface="+mn-cs"/>
              </a:rPr>
              <a:t>, form </a:t>
            </a:r>
            <a:r>
              <a:rPr lang="en-US" altLang="en-US" sz="2000" kern="1200" dirty="0">
                <a:solidFill>
                  <a:srgbClr val="000000"/>
                </a:solidFill>
                <a:latin typeface="Arial (Body)"/>
                <a:ea typeface="+mn-ea"/>
                <a:cs typeface="+mn-cs"/>
              </a:rPr>
              <a:t>data passed in </a:t>
            </a:r>
            <a:r>
              <a:rPr lang="en-US" altLang="en-US" sz="2000" kern="1200" dirty="0" smtClean="0">
                <a:solidFill>
                  <a:srgbClr val="000000"/>
                </a:solidFill>
                <a:latin typeface="Arial (Body)"/>
                <a:ea typeface="+mn-ea"/>
                <a:cs typeface="+mn-cs"/>
              </a:rPr>
              <a:t>U</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R</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L</a:t>
            </a:r>
          </a:p>
          <a:p>
            <a:pPr marL="1143000" lvl="1" indent="-228600" eaLnBrk="1" hangingPunct="1">
              <a:buFontTx/>
              <a:buChar char="▪"/>
              <a:defRPr/>
            </a:pPr>
            <a:r>
              <a:rPr lang="en-US" altLang="en-US" sz="2000" kern="1200" dirty="0">
                <a:solidFill>
                  <a:srgbClr val="000000"/>
                </a:solidFill>
                <a:latin typeface="Arial (Body)"/>
              </a:rPr>
              <a:t>post – more secure, </a:t>
            </a:r>
            <a:r>
              <a:rPr lang="en-US" altLang="en-US" sz="2000" kern="1200" dirty="0" smtClean="0">
                <a:solidFill>
                  <a:srgbClr val="000000"/>
                </a:solidFill>
                <a:latin typeface="Arial (Body)"/>
              </a:rPr>
              <a:t>form </a:t>
            </a:r>
            <a:r>
              <a:rPr lang="en-US" altLang="en-US" sz="2000" kern="1200" dirty="0">
                <a:solidFill>
                  <a:srgbClr val="000000"/>
                </a:solidFill>
                <a:latin typeface="Arial (Body)"/>
              </a:rPr>
              <a:t>data passed in </a:t>
            </a:r>
            <a:r>
              <a:rPr lang="en-US" altLang="en-US" sz="2000" kern="1200" dirty="0" smtClean="0">
                <a:solidFill>
                  <a:srgbClr val="000000"/>
                </a:solidFill>
                <a:latin typeface="Arial (Body)"/>
              </a:rPr>
              <a:t>H</a:t>
            </a:r>
            <a:r>
              <a:rPr lang="en-US" altLang="en-US" sz="100" kern="1200" dirty="0" smtClean="0">
                <a:solidFill>
                  <a:srgbClr val="000000"/>
                </a:solidFill>
                <a:latin typeface="Arial (Body)"/>
              </a:rPr>
              <a:t> </a:t>
            </a:r>
            <a:r>
              <a:rPr lang="en-US" altLang="en-US" sz="2000" kern="1200" dirty="0" smtClean="0">
                <a:solidFill>
                  <a:srgbClr val="000000"/>
                </a:solidFill>
                <a:latin typeface="Arial (Body)"/>
              </a:rPr>
              <a:t>T</a:t>
            </a:r>
            <a:r>
              <a:rPr lang="en-US" altLang="en-US" sz="100" kern="1200" dirty="0" smtClean="0">
                <a:solidFill>
                  <a:srgbClr val="000000"/>
                </a:solidFill>
                <a:latin typeface="Arial (Body)"/>
              </a:rPr>
              <a:t> </a:t>
            </a:r>
            <a:r>
              <a:rPr lang="en-US" altLang="en-US" sz="2000" kern="1200" dirty="0" smtClean="0">
                <a:solidFill>
                  <a:srgbClr val="000000"/>
                </a:solidFill>
                <a:latin typeface="Arial (Body)"/>
              </a:rPr>
              <a:t>T</a:t>
            </a:r>
            <a:r>
              <a:rPr lang="en-US" altLang="en-US" sz="100" kern="1200" dirty="0" smtClean="0">
                <a:solidFill>
                  <a:srgbClr val="000000"/>
                </a:solidFill>
                <a:latin typeface="Arial (Body)"/>
              </a:rPr>
              <a:t> </a:t>
            </a:r>
            <a:r>
              <a:rPr lang="en-US" altLang="en-US" sz="2000" kern="1200" dirty="0" smtClean="0">
                <a:solidFill>
                  <a:srgbClr val="000000"/>
                </a:solidFill>
                <a:latin typeface="Arial (Body)"/>
              </a:rPr>
              <a:t>P </a:t>
            </a:r>
            <a:r>
              <a:rPr lang="en-US" altLang="en-US" sz="2000" kern="1200" dirty="0">
                <a:solidFill>
                  <a:srgbClr val="000000"/>
                </a:solidFill>
                <a:latin typeface="Arial (Body)"/>
              </a:rPr>
              <a:t>Entity Body</a:t>
            </a:r>
          </a:p>
          <a:p>
            <a:pPr marL="743382" lvl="1" eaLnBrk="1" hangingPunct="1">
              <a:defRPr/>
            </a:pPr>
            <a:r>
              <a:rPr lang="en-US" altLang="en-US" sz="2000" kern="1200" dirty="0">
                <a:solidFill>
                  <a:srgbClr val="000000"/>
                </a:solidFill>
                <a:latin typeface="Arial (Body)"/>
              </a:rPr>
              <a:t>name</a:t>
            </a:r>
          </a:p>
          <a:p>
            <a:pPr marL="1143000" lvl="1" indent="-228600" eaLnBrk="1" hangingPunct="1">
              <a:buFontTx/>
              <a:buChar char="▪"/>
              <a:defRPr/>
            </a:pPr>
            <a:r>
              <a:rPr lang="en-US" altLang="en-US" sz="2000" kern="1200" dirty="0">
                <a:solidFill>
                  <a:srgbClr val="000000"/>
                </a:solidFill>
                <a:latin typeface="Arial (Body)"/>
              </a:rPr>
              <a:t>Identifies the form</a:t>
            </a:r>
          </a:p>
          <a:p>
            <a:pPr marL="743382" lvl="1" eaLnBrk="1" hangingPunct="1">
              <a:defRPr/>
            </a:pPr>
            <a:r>
              <a:rPr lang="en-US" altLang="en-US" sz="2000" kern="1200" dirty="0" smtClean="0">
                <a:solidFill>
                  <a:srgbClr val="000000"/>
                </a:solidFill>
                <a:latin typeface="Arial (Body)"/>
              </a:rPr>
              <a:t>i</a:t>
            </a:r>
            <a:r>
              <a:rPr lang="en-US" altLang="en-US" sz="100" kern="1200" dirty="0" smtClean="0">
                <a:solidFill>
                  <a:srgbClr val="000000"/>
                </a:solidFill>
                <a:latin typeface="Arial (Body)"/>
              </a:rPr>
              <a:t> </a:t>
            </a:r>
            <a:r>
              <a:rPr lang="en-US" altLang="en-US" sz="2000" kern="1200" dirty="0" smtClean="0">
                <a:solidFill>
                  <a:srgbClr val="000000"/>
                </a:solidFill>
                <a:latin typeface="Arial (Body)"/>
              </a:rPr>
              <a:t>d</a:t>
            </a:r>
            <a:endParaRPr lang="en-US" altLang="en-US" sz="2000" kern="1200" dirty="0">
              <a:solidFill>
                <a:srgbClr val="000000"/>
              </a:solidFill>
              <a:latin typeface="Arial (Body)"/>
            </a:endParaRPr>
          </a:p>
          <a:p>
            <a:pPr marL="1143000" lvl="1" indent="-228600" eaLnBrk="1" hangingPunct="1">
              <a:buFontTx/>
              <a:buChar char="▪"/>
              <a:defRPr/>
            </a:pPr>
            <a:r>
              <a:rPr lang="en-US" altLang="en-US" sz="2000" kern="1200" dirty="0">
                <a:solidFill>
                  <a:srgbClr val="000000"/>
                </a:solidFill>
                <a:latin typeface="Arial (Body)"/>
              </a:rPr>
              <a:t>Identifies the </a:t>
            </a:r>
            <a:r>
              <a:rPr lang="en-US" altLang="en-US" sz="2000" kern="1200" dirty="0" smtClean="0">
                <a:solidFill>
                  <a:srgbClr val="000000"/>
                </a:solidFill>
                <a:latin typeface="Arial (Body)"/>
              </a:rPr>
              <a:t>form</a:t>
            </a:r>
            <a:endParaRPr lang="en-US" altLang="en-US" sz="2000" kern="1200" dirty="0">
              <a:solidFill>
                <a:srgbClr val="000000"/>
              </a:solidFill>
              <a:latin typeface="Arial (Body)"/>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Input Text Box</a:t>
            </a:r>
            <a:endParaRPr lang="en-US" kern="1200" spc="-50" dirty="0">
              <a:latin typeface="Times New Roman" panose="02020603050405020304" pitchFamily="18" charset="0"/>
              <a:ea typeface="+mj-ea"/>
              <a:cs typeface="+mj-cs"/>
            </a:endParaRPr>
          </a:p>
        </p:txBody>
      </p:sp>
      <p:pic>
        <p:nvPicPr>
          <p:cNvPr id="4" name="Picture 3" descr="Computer code reads, left angle bracket input right angle bracket."/>
          <p:cNvPicPr>
            <a:picLocks noChangeAspect="1"/>
          </p:cNvPicPr>
          <p:nvPr/>
        </p:nvPicPr>
        <p:blipFill rotWithShape="1">
          <a:blip r:embed="rId2"/>
          <a:srcRect l="9709" t="13719" r="7743" b="17995"/>
          <a:stretch/>
        </p:blipFill>
        <p:spPr>
          <a:xfrm>
            <a:off x="457199" y="1660052"/>
            <a:ext cx="1205969" cy="459416"/>
          </a:xfrm>
          <a:prstGeom prst="rect">
            <a:avLst/>
          </a:prstGeom>
        </p:spPr>
      </p:pic>
      <p:sp>
        <p:nvSpPr>
          <p:cNvPr id="3" name="Text Placeholder 2"/>
          <p:cNvSpPr>
            <a:spLocks noGrp="1"/>
          </p:cNvSpPr>
          <p:nvPr>
            <p:ph type="body" idx="1"/>
          </p:nvPr>
        </p:nvSpPr>
        <p:spPr>
          <a:xfrm>
            <a:off x="457199" y="2158447"/>
            <a:ext cx="3437327" cy="3547095"/>
          </a:xfrm>
        </p:spPr>
        <p:txBody>
          <a:bodyPr wrap="square">
            <a:spAutoFit/>
          </a:bodyPr>
          <a:lstStyle/>
          <a:p>
            <a:pPr marL="0" indent="0" eaLnBrk="1" fontAlgn="auto" hangingPunct="1">
              <a:buNone/>
              <a:defRPr/>
            </a:pPr>
            <a:r>
              <a:rPr lang="en-US" sz="2200" kern="1200" dirty="0" smtClean="0">
                <a:solidFill>
                  <a:srgbClr val="000000"/>
                </a:solidFill>
                <a:latin typeface="Arial (Body)"/>
                <a:ea typeface="+mn-ea"/>
                <a:cs typeface="+mn-cs"/>
              </a:rPr>
              <a:t>Accepts </a:t>
            </a:r>
            <a:r>
              <a:rPr lang="en-US" sz="2200" kern="1200" dirty="0">
                <a:solidFill>
                  <a:srgbClr val="000000"/>
                </a:solidFill>
                <a:latin typeface="Arial (Body)"/>
                <a:ea typeface="+mn-ea"/>
                <a:cs typeface="+mn-cs"/>
              </a:rPr>
              <a:t>text information</a:t>
            </a:r>
          </a:p>
          <a:p>
            <a:pPr eaLnBrk="1" fontAlgn="auto" hangingPunct="1">
              <a:defRPr/>
            </a:pPr>
            <a:r>
              <a:rPr lang="en-US" sz="2200" kern="1200" dirty="0" smtClean="0">
                <a:solidFill>
                  <a:srgbClr val="000000"/>
                </a:solidFill>
                <a:latin typeface="Arial (Body)"/>
                <a:ea typeface="+mn-ea"/>
                <a:cs typeface="+mn-cs"/>
              </a:rPr>
              <a:t>Attributes</a:t>
            </a:r>
            <a:r>
              <a:rPr lang="en-US" sz="2200" kern="1200" dirty="0">
                <a:solidFill>
                  <a:srgbClr val="000000"/>
                </a:solidFill>
                <a:latin typeface="Arial (Body)"/>
                <a:ea typeface="+mn-ea"/>
                <a:cs typeface="+mn-cs"/>
              </a:rPr>
              <a:t>:</a:t>
            </a:r>
          </a:p>
          <a:p>
            <a:pPr lvl="1" eaLnBrk="1" fontAlgn="auto" hangingPunct="1">
              <a:defRPr/>
            </a:pPr>
            <a:r>
              <a:rPr lang="en-US" sz="2200" kern="1200" dirty="0">
                <a:solidFill>
                  <a:srgbClr val="000000"/>
                </a:solidFill>
                <a:latin typeface="Arial (Body)"/>
                <a:ea typeface="+mn-ea"/>
                <a:cs typeface="+mn-cs"/>
              </a:rPr>
              <a:t>type=</a:t>
            </a:r>
            <a:r>
              <a:rPr lang="en-US" sz="2200" kern="1200" dirty="0">
                <a:solidFill>
                  <a:srgbClr val="000000"/>
                </a:solidFill>
                <a:latin typeface="Arial (Body)"/>
                <a:ea typeface="+mn-ea"/>
                <a:cs typeface="Arial" panose="020B0604020202020204" pitchFamily="34" charset="0"/>
              </a:rPr>
              <a:t>"</a:t>
            </a:r>
            <a:r>
              <a:rPr lang="en-US" sz="2200" kern="1200" dirty="0" smtClean="0">
                <a:solidFill>
                  <a:srgbClr val="000000"/>
                </a:solidFill>
                <a:latin typeface="Arial (Body)"/>
                <a:ea typeface="+mn-ea"/>
                <a:cs typeface="+mn-cs"/>
              </a:rPr>
              <a:t>text”</a:t>
            </a:r>
            <a:endParaRPr lang="en-US" sz="2200" kern="1200" dirty="0">
              <a:solidFill>
                <a:srgbClr val="000000"/>
              </a:solidFill>
              <a:latin typeface="Arial (Body)"/>
              <a:ea typeface="+mn-ea"/>
              <a:cs typeface="Arial" panose="020B0604020202020204" pitchFamily="34" charset="0"/>
            </a:endParaRPr>
          </a:p>
          <a:p>
            <a:pPr lvl="1" eaLnBrk="1" fontAlgn="auto" hangingPunct="1">
              <a:defRPr/>
            </a:pPr>
            <a:r>
              <a:rPr lang="en-US" sz="2200" kern="1200" dirty="0" smtClean="0">
                <a:solidFill>
                  <a:srgbClr val="000000"/>
                </a:solidFill>
                <a:latin typeface="Arial (Body)"/>
                <a:ea typeface="+mn-ea"/>
                <a:cs typeface="+mn-cs"/>
              </a:rPr>
              <a:t>name</a:t>
            </a:r>
          </a:p>
          <a:p>
            <a:pPr lvl="1" eaLnBrk="1" fontAlgn="auto" hangingPunct="1">
              <a:defRPr/>
            </a:pPr>
            <a:r>
              <a:rPr lang="en-US" sz="2200" kern="1200" dirty="0" smtClean="0">
                <a:solidFill>
                  <a:srgbClr val="000000"/>
                </a:solidFill>
                <a:latin typeface="Arial (Body)"/>
                <a:ea typeface="+mn-ea"/>
                <a:cs typeface="+mn-cs"/>
              </a:rPr>
              <a:t>i</a:t>
            </a:r>
            <a:r>
              <a:rPr lang="en-US" sz="100" kern="1200" dirty="0" smtClean="0">
                <a:solidFill>
                  <a:srgbClr val="000000"/>
                </a:solidFill>
                <a:latin typeface="Arial (Body)"/>
                <a:ea typeface="+mn-ea"/>
                <a:cs typeface="+mn-cs"/>
              </a:rPr>
              <a:t> </a:t>
            </a:r>
            <a:r>
              <a:rPr lang="en-US" sz="2200" kern="1200" dirty="0" smtClean="0">
                <a:solidFill>
                  <a:srgbClr val="000000"/>
                </a:solidFill>
                <a:latin typeface="Arial (Body)"/>
                <a:ea typeface="+mn-ea"/>
                <a:cs typeface="+mn-cs"/>
              </a:rPr>
              <a:t>d</a:t>
            </a:r>
            <a:endParaRPr lang="en-US" sz="2200" kern="1200" dirty="0">
              <a:solidFill>
                <a:srgbClr val="000000"/>
              </a:solidFill>
              <a:latin typeface="Arial (Body)"/>
              <a:ea typeface="+mn-ea"/>
              <a:cs typeface="+mn-cs"/>
            </a:endParaRPr>
          </a:p>
          <a:p>
            <a:pPr lvl="1" eaLnBrk="1" fontAlgn="auto" hangingPunct="1">
              <a:defRPr/>
            </a:pPr>
            <a:r>
              <a:rPr lang="en-US" sz="2200" kern="1200" dirty="0">
                <a:solidFill>
                  <a:srgbClr val="000000"/>
                </a:solidFill>
                <a:latin typeface="Arial (Body)"/>
                <a:ea typeface="+mn-ea"/>
                <a:cs typeface="+mn-cs"/>
              </a:rPr>
              <a:t>size</a:t>
            </a:r>
          </a:p>
          <a:p>
            <a:pPr lvl="1" eaLnBrk="1" fontAlgn="auto" hangingPunct="1">
              <a:defRPr/>
            </a:pPr>
            <a:r>
              <a:rPr lang="en-US" sz="2200" kern="1200" dirty="0">
                <a:solidFill>
                  <a:srgbClr val="000000"/>
                </a:solidFill>
                <a:latin typeface="Arial (Body)"/>
                <a:ea typeface="+mn-ea"/>
                <a:cs typeface="+mn-cs"/>
              </a:rPr>
              <a:t>maxlength</a:t>
            </a:r>
          </a:p>
          <a:p>
            <a:pPr lvl="1" eaLnBrk="1" fontAlgn="auto" hangingPunct="1">
              <a:defRPr/>
            </a:pPr>
            <a:r>
              <a:rPr lang="en-US" sz="2200" kern="1200" dirty="0">
                <a:solidFill>
                  <a:srgbClr val="000000"/>
                </a:solidFill>
                <a:latin typeface="Arial (Body)"/>
                <a:ea typeface="+mn-ea"/>
                <a:cs typeface="+mn-cs"/>
              </a:rPr>
              <a:t>value</a:t>
            </a:r>
          </a:p>
        </p:txBody>
      </p:sp>
      <p:pic>
        <p:nvPicPr>
          <p:cNvPr id="5" name="Picture 4" descr="A text box labeled, E mail, is shown below the heading Sample Text Box."/>
          <p:cNvPicPr>
            <a:picLocks noChangeAspect="1" noChangeArrowheads="1"/>
          </p:cNvPicPr>
          <p:nvPr/>
        </p:nvPicPr>
        <p:blipFill>
          <a:blip r:embed="rId3"/>
          <a:srcRect/>
          <a:stretch>
            <a:fillRect/>
          </a:stretch>
        </p:blipFill>
        <p:spPr bwMode="auto">
          <a:xfrm>
            <a:off x="4167091" y="3220953"/>
            <a:ext cx="4307031" cy="142208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Textarea Scrolling Text Box</a:t>
            </a:r>
            <a:endParaRPr lang="en-US" kern="1200" spc="-50" dirty="0">
              <a:latin typeface="Times New Roman" panose="02020603050405020304" pitchFamily="18" charset="0"/>
              <a:ea typeface="+mj-ea"/>
              <a:cs typeface="+mj-cs"/>
            </a:endParaRPr>
          </a:p>
        </p:txBody>
      </p:sp>
      <p:pic>
        <p:nvPicPr>
          <p:cNvPr id="6" name="Picture 5" descr="Computer code reads, left angle bracket text area right angle bracket. left angle bracket slash text area right angle bracket."/>
          <p:cNvPicPr>
            <a:picLocks noChangeAspect="1"/>
          </p:cNvPicPr>
          <p:nvPr/>
        </p:nvPicPr>
        <p:blipFill>
          <a:blip r:embed="rId2"/>
          <a:stretch>
            <a:fillRect/>
          </a:stretch>
        </p:blipFill>
        <p:spPr>
          <a:xfrm>
            <a:off x="451882" y="1580482"/>
            <a:ext cx="3662918" cy="679515"/>
          </a:xfrm>
          <a:prstGeom prst="rect">
            <a:avLst/>
          </a:prstGeom>
        </p:spPr>
      </p:pic>
      <p:sp>
        <p:nvSpPr>
          <p:cNvPr id="3" name="Text Placeholder 2"/>
          <p:cNvSpPr>
            <a:spLocks noGrp="1"/>
          </p:cNvSpPr>
          <p:nvPr>
            <p:ph type="body" idx="1"/>
          </p:nvPr>
        </p:nvSpPr>
        <p:spPr>
          <a:xfrm>
            <a:off x="457200" y="2346960"/>
            <a:ext cx="3657600" cy="3731761"/>
          </a:xfrm>
        </p:spPr>
        <p:txBody>
          <a:bodyPr wrap="square">
            <a:spAutoFit/>
          </a:bodyPr>
          <a:lstStyle/>
          <a:p>
            <a:pPr marL="0" indent="0" eaLnBrk="1" hangingPunct="1">
              <a:buNone/>
              <a:defRPr/>
            </a:pPr>
            <a:r>
              <a:rPr lang="en-US" altLang="en-US" sz="2400" kern="1200" dirty="0" smtClean="0">
                <a:solidFill>
                  <a:srgbClr val="000000"/>
                </a:solidFill>
                <a:latin typeface="Arial (Body)"/>
                <a:ea typeface="+mn-ea"/>
                <a:cs typeface="+mn-cs"/>
              </a:rPr>
              <a:t>Configures </a:t>
            </a:r>
            <a:r>
              <a:rPr lang="en-US" altLang="en-US" sz="2400" kern="1200" dirty="0">
                <a:solidFill>
                  <a:srgbClr val="000000"/>
                </a:solidFill>
                <a:latin typeface="Arial (Body)"/>
                <a:ea typeface="+mn-ea"/>
                <a:cs typeface="+mn-cs"/>
              </a:rPr>
              <a:t>a scrolling text </a:t>
            </a:r>
            <a:r>
              <a:rPr lang="en-US" altLang="en-US" sz="2400" kern="1200" dirty="0" smtClean="0">
                <a:solidFill>
                  <a:srgbClr val="000000"/>
                </a:solidFill>
                <a:latin typeface="Arial (Body)"/>
                <a:ea typeface="+mn-ea"/>
                <a:cs typeface="+mn-cs"/>
              </a:rPr>
              <a:t>box</a:t>
            </a:r>
            <a:endParaRPr lang="en-US" altLang="en-US" sz="2400" kern="1200" dirty="0">
              <a:solidFill>
                <a:srgbClr val="000000"/>
              </a:solidFill>
              <a:latin typeface="Arial (Body)"/>
              <a:ea typeface="+mn-ea"/>
              <a:cs typeface="+mn-cs"/>
            </a:endParaRPr>
          </a:p>
          <a:p>
            <a:pPr marL="0" indent="0" eaLnBrk="1" hangingPunct="1">
              <a:buNone/>
              <a:defRPr/>
            </a:pPr>
            <a:r>
              <a:rPr lang="en-US" altLang="en-US" sz="2400" kern="1200" dirty="0">
                <a:solidFill>
                  <a:srgbClr val="000000"/>
                </a:solidFill>
                <a:latin typeface="Arial (Body)"/>
                <a:ea typeface="+mn-ea"/>
                <a:cs typeface="+mn-cs"/>
              </a:rPr>
              <a:t>Attributes:</a:t>
            </a:r>
          </a:p>
          <a:p>
            <a:pPr marL="256032" indent="-256032" eaLnBrk="1" hangingPunct="1">
              <a:defRPr/>
            </a:pPr>
            <a:r>
              <a:rPr lang="en-US" altLang="en-US" sz="2400" kern="1200" dirty="0">
                <a:solidFill>
                  <a:srgbClr val="000000"/>
                </a:solidFill>
                <a:latin typeface="Arial (Body)"/>
                <a:ea typeface="+mn-ea"/>
                <a:cs typeface="+mn-cs"/>
              </a:rPr>
              <a:t>name</a:t>
            </a:r>
          </a:p>
          <a:p>
            <a:pPr marL="256032" indent="-256032" eaLnBrk="1" hangingPunct="1">
              <a:defRPr/>
            </a:pPr>
            <a:r>
              <a:rPr lang="en-US" altLang="en-US" sz="2400" kern="1200" dirty="0">
                <a:solidFill>
                  <a:srgbClr val="000000"/>
                </a:solidFill>
                <a:latin typeface="Arial (Body)"/>
                <a:ea typeface="+mn-ea"/>
                <a:cs typeface="+mn-cs"/>
              </a:rPr>
              <a:t>i</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d</a:t>
            </a:r>
            <a:endParaRPr lang="en-US" altLang="en-US" sz="2400" kern="1200" dirty="0">
              <a:solidFill>
                <a:srgbClr val="000000"/>
              </a:solidFill>
              <a:latin typeface="Arial (Body)"/>
              <a:ea typeface="+mn-ea"/>
              <a:cs typeface="+mn-cs"/>
            </a:endParaRPr>
          </a:p>
          <a:p>
            <a:pPr marL="256032" indent="-256032" eaLnBrk="1" hangingPunct="1">
              <a:defRPr/>
            </a:pPr>
            <a:r>
              <a:rPr lang="en-US" altLang="en-US" sz="2400" kern="1200" dirty="0">
                <a:solidFill>
                  <a:srgbClr val="000000"/>
                </a:solidFill>
                <a:latin typeface="Arial (Body)"/>
                <a:ea typeface="+mn-ea"/>
                <a:cs typeface="+mn-cs"/>
              </a:rPr>
              <a:t>cols</a:t>
            </a:r>
          </a:p>
          <a:p>
            <a:pPr marL="256032" indent="-256032" eaLnBrk="1" hangingPunct="1">
              <a:defRPr/>
            </a:pPr>
            <a:r>
              <a:rPr lang="en-US" altLang="en-US" sz="2400" kern="1200" dirty="0">
                <a:solidFill>
                  <a:srgbClr val="000000"/>
                </a:solidFill>
                <a:latin typeface="Arial (Body)"/>
                <a:ea typeface="+mn-ea"/>
                <a:cs typeface="+mn-cs"/>
              </a:rPr>
              <a:t>rows</a:t>
            </a:r>
          </a:p>
        </p:txBody>
      </p:sp>
      <p:pic>
        <p:nvPicPr>
          <p:cNvPr id="5" name="Picture 9" descr="A form that contains a sample scrolling text box. The form is composed to the following three lines. Line 1, a label that reads, Sample Scrolling Text Box. Line 2, a label that reads, Comments colon. Line 3, a scrolling text box containing the text, Enter your comments here. Vertical scroll bars are displayed at the right of the scrolling text box."/>
          <p:cNvPicPr>
            <a:picLocks noChangeAspect="1" noChangeArrowheads="1"/>
          </p:cNvPicPr>
          <p:nvPr/>
        </p:nvPicPr>
        <p:blipFill>
          <a:blip r:embed="rId3"/>
          <a:srcRect/>
          <a:stretch>
            <a:fillRect/>
          </a:stretch>
        </p:blipFill>
        <p:spPr bwMode="auto">
          <a:xfrm>
            <a:off x="4327690" y="3179091"/>
            <a:ext cx="4155505" cy="206749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Times New Roman" panose="02020603050405020304" pitchFamily="18" charset="0"/>
              </a:rPr>
              <a:t>Input Submit Button </a:t>
            </a:r>
            <a:r>
              <a:rPr lang="en-US" sz="2000" b="0" kern="1200" spc="-50" dirty="0" smtClean="0">
                <a:latin typeface="Times New Roman" panose="02020603050405020304" pitchFamily="18" charset="0"/>
                <a:ea typeface="+mj-ea"/>
                <a:cs typeface="Times New Roman" panose="02020603050405020304" pitchFamily="18" charset="0"/>
              </a:rPr>
              <a:t>(1 of 2)</a:t>
            </a:r>
            <a:endParaRPr lang="en-US" sz="2000" b="0" kern="1200" spc="-50" dirty="0">
              <a:latin typeface="Times New Roman" panose="02020603050405020304" pitchFamily="18" charset="0"/>
              <a:ea typeface="+mj-ea"/>
              <a:cs typeface="Times New Roman" panose="02020603050405020304" pitchFamily="18" charset="0"/>
            </a:endParaRPr>
          </a:p>
        </p:txBody>
      </p:sp>
      <p:pic>
        <p:nvPicPr>
          <p:cNvPr id="4" name="Picture 3" descr="Computer code reads, left angle bracket input right angle bracket."/>
          <p:cNvPicPr>
            <a:picLocks noChangeAspect="1"/>
          </p:cNvPicPr>
          <p:nvPr/>
        </p:nvPicPr>
        <p:blipFill>
          <a:blip r:embed="rId3"/>
          <a:stretch>
            <a:fillRect/>
          </a:stretch>
        </p:blipFill>
        <p:spPr>
          <a:xfrm>
            <a:off x="276167" y="1563151"/>
            <a:ext cx="1550786" cy="714177"/>
          </a:xfrm>
          <a:prstGeom prst="rect">
            <a:avLst/>
          </a:prstGeom>
        </p:spPr>
      </p:pic>
      <p:sp>
        <p:nvSpPr>
          <p:cNvPr id="3" name="Text Placeholder 2"/>
          <p:cNvSpPr>
            <a:spLocks noGrp="1"/>
          </p:cNvSpPr>
          <p:nvPr>
            <p:ph type="body" idx="1"/>
          </p:nvPr>
        </p:nvSpPr>
        <p:spPr>
          <a:xfrm>
            <a:off x="457200" y="2148841"/>
            <a:ext cx="8229600" cy="1115660"/>
          </a:xfrm>
        </p:spPr>
        <p:txBody>
          <a:bodyPr wrap="square">
            <a:spAutoFit/>
          </a:bodyPr>
          <a:lstStyle/>
          <a:p>
            <a:pPr marL="0" indent="0" eaLnBrk="1" fontAlgn="auto" hangingPunct="1">
              <a:buNone/>
              <a:defRPr/>
            </a:pPr>
            <a:r>
              <a:rPr lang="en-US" altLang="en-US" sz="2400" kern="1200" dirty="0" smtClean="0">
                <a:solidFill>
                  <a:srgbClr val="000000"/>
                </a:solidFill>
                <a:latin typeface="+mn-lt"/>
                <a:ea typeface="+mn-ea"/>
                <a:cs typeface="Arial" panose="020B0604020202020204" pitchFamily="34" charset="0"/>
              </a:rPr>
              <a:t>Submits </a:t>
            </a:r>
            <a:r>
              <a:rPr lang="en-US" altLang="en-US" sz="2400" kern="1200" dirty="0">
                <a:solidFill>
                  <a:srgbClr val="000000"/>
                </a:solidFill>
                <a:latin typeface="+mn-lt"/>
                <a:ea typeface="+mn-ea"/>
                <a:cs typeface="Arial" panose="020B0604020202020204" pitchFamily="34" charset="0"/>
              </a:rPr>
              <a:t>the form </a:t>
            </a:r>
            <a:r>
              <a:rPr lang="en-US" altLang="en-US" sz="2400" kern="1200" dirty="0" smtClean="0">
                <a:solidFill>
                  <a:srgbClr val="000000"/>
                </a:solidFill>
                <a:latin typeface="+mn-lt"/>
                <a:ea typeface="+mn-ea"/>
                <a:cs typeface="Arial" panose="020B0604020202020204" pitchFamily="34" charset="0"/>
              </a:rPr>
              <a:t>information</a:t>
            </a:r>
            <a:endParaRPr lang="en-US" altLang="en-US" sz="2400" kern="1200" dirty="0">
              <a:solidFill>
                <a:schemeClr val="tx1"/>
              </a:solidFill>
              <a:latin typeface="+mn-lt"/>
              <a:ea typeface="+mn-ea"/>
              <a:cs typeface="Arial" panose="020B0604020202020204" pitchFamily="34" charset="0"/>
            </a:endParaRPr>
          </a:p>
          <a:p>
            <a:pPr marL="0" indent="0" eaLnBrk="1" fontAlgn="auto" hangingPunct="1">
              <a:buNone/>
              <a:defRPr/>
            </a:pPr>
            <a:r>
              <a:rPr lang="en-US" altLang="en-US" sz="2400" kern="1200" dirty="0" smtClean="0">
                <a:solidFill>
                  <a:srgbClr val="000000"/>
                </a:solidFill>
                <a:latin typeface="+mn-lt"/>
                <a:ea typeface="+mn-ea"/>
                <a:cs typeface="Times New Roman" panose="02020603050405020304" pitchFamily="18" charset="0"/>
              </a:rPr>
              <a:t>When clicked:</a:t>
            </a:r>
            <a:endParaRPr lang="en-US" altLang="en-US" sz="2400" b="1" kern="1200" dirty="0">
              <a:solidFill>
                <a:srgbClr val="000000"/>
              </a:solidFill>
              <a:latin typeface="+mn-lt"/>
              <a:ea typeface="+mn-ea"/>
              <a:cs typeface="Times New Roman" panose="02020603050405020304" pitchFamily="18" charset="0"/>
            </a:endParaRPr>
          </a:p>
        </p:txBody>
      </p:sp>
      <p:sp>
        <p:nvSpPr>
          <p:cNvPr id="6" name="Content Placeholder 5"/>
          <p:cNvSpPr>
            <a:spLocks noGrp="1"/>
          </p:cNvSpPr>
          <p:nvPr>
            <p:ph sz="quarter" idx="13"/>
          </p:nvPr>
        </p:nvSpPr>
        <p:spPr>
          <a:xfrm>
            <a:off x="457200" y="3405823"/>
            <a:ext cx="5577840" cy="558800"/>
          </a:xfrm>
        </p:spPr>
        <p:txBody>
          <a:bodyPr/>
          <a:lstStyle/>
          <a:p>
            <a:pPr marL="255600" lvl="2" indent="-255600">
              <a:spcBef>
                <a:spcPts val="1500"/>
              </a:spcBef>
              <a:buClr>
                <a:schemeClr val="tx2"/>
              </a:buClr>
              <a:buFont typeface="Arial" panose="020B0604020202020204" pitchFamily="34" charset="0"/>
              <a:buChar char="•"/>
            </a:pPr>
            <a:r>
              <a:rPr lang="en-US" altLang="en-US" sz="2400" dirty="0" smtClean="0">
                <a:solidFill>
                  <a:schemeClr val="tx1"/>
                </a:solidFill>
                <a:latin typeface="+mn-lt"/>
                <a:cs typeface="Times New Roman" panose="02020603050405020304" pitchFamily="18" charset="0"/>
              </a:rPr>
              <a:t>Triggers </a:t>
            </a:r>
            <a:r>
              <a:rPr lang="en-US" altLang="en-US" sz="2400" dirty="0">
                <a:solidFill>
                  <a:schemeClr val="tx1"/>
                </a:solidFill>
                <a:latin typeface="+mn-lt"/>
                <a:cs typeface="Times New Roman" panose="02020603050405020304" pitchFamily="18" charset="0"/>
              </a:rPr>
              <a:t>the </a:t>
            </a:r>
            <a:r>
              <a:rPr lang="en-US" altLang="en-US" sz="2400" b="1" dirty="0">
                <a:solidFill>
                  <a:schemeClr val="tx1"/>
                </a:solidFill>
                <a:latin typeface="+mn-lt"/>
                <a:cs typeface="Times New Roman" panose="02020603050405020304" pitchFamily="18" charset="0"/>
              </a:rPr>
              <a:t>action</a:t>
            </a:r>
            <a:r>
              <a:rPr lang="en-US" altLang="en-US" sz="2400" dirty="0">
                <a:solidFill>
                  <a:schemeClr val="tx1"/>
                </a:solidFill>
                <a:latin typeface="+mn-lt"/>
                <a:cs typeface="Times New Roman" panose="02020603050405020304" pitchFamily="18" charset="0"/>
              </a:rPr>
              <a:t> method on </a:t>
            </a:r>
            <a:r>
              <a:rPr lang="en-US" altLang="en-US" sz="2400" dirty="0" smtClean="0">
                <a:solidFill>
                  <a:schemeClr val="tx1"/>
                </a:solidFill>
                <a:latin typeface="+mn-lt"/>
                <a:cs typeface="Times New Roman" panose="02020603050405020304" pitchFamily="18" charset="0"/>
              </a:rPr>
              <a:t>the</a:t>
            </a:r>
          </a:p>
        </p:txBody>
      </p:sp>
      <p:pic>
        <p:nvPicPr>
          <p:cNvPr id="20" name="Picture 19" descr="Computer code reads, left angle bracket form right angle bracket."/>
          <p:cNvPicPr>
            <a:picLocks noChangeAspect="1"/>
          </p:cNvPicPr>
          <p:nvPr/>
        </p:nvPicPr>
        <p:blipFill>
          <a:blip r:embed="rId4"/>
          <a:stretch>
            <a:fillRect/>
          </a:stretch>
        </p:blipFill>
        <p:spPr>
          <a:xfrm>
            <a:off x="5382707" y="3413732"/>
            <a:ext cx="1396105" cy="640135"/>
          </a:xfrm>
          <a:prstGeom prst="rect">
            <a:avLst/>
          </a:prstGeom>
        </p:spPr>
      </p:pic>
      <p:sp>
        <p:nvSpPr>
          <p:cNvPr id="7" name="Content Placeholder 6"/>
          <p:cNvSpPr>
            <a:spLocks noGrp="1"/>
          </p:cNvSpPr>
          <p:nvPr>
            <p:ph sz="quarter" idx="14"/>
          </p:nvPr>
        </p:nvSpPr>
        <p:spPr>
          <a:xfrm>
            <a:off x="6659881" y="3396298"/>
            <a:ext cx="655320" cy="609600"/>
          </a:xfrm>
        </p:spPr>
        <p:txBody>
          <a:bodyPr/>
          <a:lstStyle/>
          <a:p>
            <a:r>
              <a:rPr lang="en-US" altLang="en-US" sz="2400" dirty="0" smtClean="0">
                <a:solidFill>
                  <a:schemeClr val="tx1"/>
                </a:solidFill>
                <a:latin typeface="+mn-lt"/>
                <a:cs typeface="Times New Roman" panose="02020603050405020304" pitchFamily="18" charset="0"/>
              </a:rPr>
              <a:t>tag</a:t>
            </a:r>
            <a:endParaRPr lang="en-US" sz="2400" dirty="0">
              <a:solidFill>
                <a:schemeClr val="tx1"/>
              </a:solidFill>
              <a:latin typeface="+mn-lt"/>
            </a:endParaRPr>
          </a:p>
        </p:txBody>
      </p:sp>
      <p:sp>
        <p:nvSpPr>
          <p:cNvPr id="8" name="Content Placeholder 7"/>
          <p:cNvSpPr>
            <a:spLocks noGrp="1"/>
          </p:cNvSpPr>
          <p:nvPr>
            <p:ph sz="quarter" idx="15"/>
          </p:nvPr>
        </p:nvSpPr>
        <p:spPr>
          <a:xfrm>
            <a:off x="457200" y="3962400"/>
            <a:ext cx="8229600" cy="838200"/>
          </a:xfrm>
        </p:spPr>
        <p:txBody>
          <a:bodyPr/>
          <a:lstStyle/>
          <a:p>
            <a:pPr marL="255600" indent="-255600">
              <a:spcBef>
                <a:spcPts val="1500"/>
              </a:spcBef>
              <a:buClr>
                <a:schemeClr val="tx2"/>
              </a:buClr>
              <a:buFont typeface="Arial" panose="020B0604020202020204" pitchFamily="34" charset="0"/>
              <a:buChar char="•"/>
            </a:pPr>
            <a:r>
              <a:rPr lang="en-US" altLang="en-US" sz="2400" dirty="0">
                <a:solidFill>
                  <a:schemeClr val="tx1"/>
                </a:solidFill>
                <a:latin typeface="+mn-lt"/>
                <a:cs typeface="Times New Roman" panose="02020603050405020304" pitchFamily="18" charset="0"/>
              </a:rPr>
              <a:t>Sends the form data (the </a:t>
            </a:r>
            <a:r>
              <a:rPr lang="en-US" altLang="en-US" sz="2400" dirty="0" smtClean="0">
                <a:solidFill>
                  <a:schemeClr val="tx1"/>
                </a:solidFill>
                <a:latin typeface="+mn-lt"/>
                <a:cs typeface="Times New Roman" panose="02020603050405020304" pitchFamily="18" charset="0"/>
              </a:rPr>
              <a:t>name = value </a:t>
            </a:r>
            <a:r>
              <a:rPr lang="en-US" altLang="en-US" sz="2400" dirty="0">
                <a:solidFill>
                  <a:schemeClr val="tx1"/>
                </a:solidFill>
                <a:latin typeface="+mn-lt"/>
                <a:cs typeface="Times New Roman" panose="02020603050405020304" pitchFamily="18" charset="0"/>
              </a:rPr>
              <a:t>pair for each form element) to the web server.</a:t>
            </a:r>
            <a:endParaRPr lang="en-US" sz="2400" dirty="0">
              <a:solidFill>
                <a:schemeClr val="tx1"/>
              </a:solidFill>
              <a:latin typeface="+mn-lt"/>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723"/>
            <a:ext cx="8229600" cy="1097279"/>
          </a:xfrm>
        </p:spPr>
        <p:txBody>
          <a:bodyPr/>
          <a:lstStyle/>
          <a:p>
            <a:r>
              <a:rPr lang="en-US" kern="1200" spc="-50" dirty="0">
                <a:latin typeface="Times New Roman" panose="02020603050405020304" pitchFamily="18" charset="0"/>
              </a:rPr>
              <a:t>Input Submit Button </a:t>
            </a:r>
            <a:r>
              <a:rPr lang="en-US" sz="2000" b="0" kern="1200" spc="-50" dirty="0" smtClean="0"/>
              <a:t>(2 </a:t>
            </a:r>
            <a:r>
              <a:rPr lang="en-US" sz="2000" b="0" kern="1200" spc="-50" dirty="0"/>
              <a:t>of 2)</a:t>
            </a:r>
            <a:endParaRPr lang="en-US" dirty="0"/>
          </a:p>
        </p:txBody>
      </p:sp>
      <p:sp>
        <p:nvSpPr>
          <p:cNvPr id="3" name="Text Placeholder 2"/>
          <p:cNvSpPr>
            <a:spLocks noGrp="1"/>
          </p:cNvSpPr>
          <p:nvPr>
            <p:ph type="body" idx="1"/>
          </p:nvPr>
        </p:nvSpPr>
        <p:spPr>
          <a:xfrm>
            <a:off x="457200" y="1600201"/>
            <a:ext cx="3276600" cy="2780730"/>
          </a:xfrm>
        </p:spPr>
        <p:txBody>
          <a:bodyPr/>
          <a:lstStyle/>
          <a:p>
            <a:pPr marL="0" indent="0" eaLnBrk="1" fontAlgn="auto" hangingPunct="1">
              <a:buNone/>
              <a:defRPr/>
            </a:pPr>
            <a:r>
              <a:rPr lang="en-US" altLang="en-US" sz="2400" kern="1200" dirty="0">
                <a:solidFill>
                  <a:srgbClr val="000000"/>
                </a:solidFill>
                <a:latin typeface="Arial (Body)"/>
              </a:rPr>
              <a:t>Attributes:</a:t>
            </a:r>
          </a:p>
          <a:p>
            <a:pPr marL="256032" indent="-256032" eaLnBrk="1" fontAlgn="auto" hangingPunct="1">
              <a:defRPr/>
            </a:pPr>
            <a:r>
              <a:rPr lang="en-US" altLang="en-US" sz="2400" kern="1200" dirty="0">
                <a:solidFill>
                  <a:srgbClr val="000000"/>
                </a:solidFill>
                <a:latin typeface="Arial (Body)"/>
              </a:rPr>
              <a:t>type=“submit”</a:t>
            </a:r>
          </a:p>
          <a:p>
            <a:pPr marL="256032" indent="-256032" eaLnBrk="1" fontAlgn="auto" hangingPunct="1">
              <a:defRPr/>
            </a:pPr>
            <a:r>
              <a:rPr lang="en-US" altLang="en-US" sz="2400" kern="1200" dirty="0">
                <a:solidFill>
                  <a:srgbClr val="000000"/>
                </a:solidFill>
                <a:latin typeface="Arial (Body)"/>
              </a:rPr>
              <a:t>name</a:t>
            </a:r>
          </a:p>
          <a:p>
            <a:pPr marL="256032" indent="-256032" eaLnBrk="1" fontAlgn="auto" hangingPunct="1">
              <a:defRPr/>
            </a:pPr>
            <a:r>
              <a:rPr lang="en-US" altLang="en-US" sz="2400" kern="1200" dirty="0" smtClean="0">
                <a:solidFill>
                  <a:srgbClr val="000000"/>
                </a:solidFill>
                <a:latin typeface="Arial (Body)"/>
              </a:rPr>
              <a:t>i</a:t>
            </a:r>
            <a:r>
              <a:rPr lang="en-US" altLang="en-US" sz="100" kern="1200" dirty="0" smtClean="0">
                <a:solidFill>
                  <a:srgbClr val="000000"/>
                </a:solidFill>
                <a:latin typeface="Arial (Body)"/>
              </a:rPr>
              <a:t> </a:t>
            </a:r>
            <a:r>
              <a:rPr lang="en-US" altLang="en-US" sz="2400" kern="1200" dirty="0" smtClean="0">
                <a:solidFill>
                  <a:srgbClr val="000000"/>
                </a:solidFill>
                <a:latin typeface="Arial (Body)"/>
              </a:rPr>
              <a:t>d</a:t>
            </a:r>
            <a:endParaRPr lang="en-US" altLang="en-US" sz="2400" kern="1200" dirty="0">
              <a:solidFill>
                <a:srgbClr val="000000"/>
              </a:solidFill>
              <a:latin typeface="Arial (Body)"/>
            </a:endParaRPr>
          </a:p>
          <a:p>
            <a:pPr marL="256032" indent="-256032" eaLnBrk="1" fontAlgn="auto" hangingPunct="1">
              <a:defRPr/>
            </a:pPr>
            <a:r>
              <a:rPr lang="en-US" altLang="en-US" sz="2400" kern="1200" dirty="0">
                <a:solidFill>
                  <a:srgbClr val="000000"/>
                </a:solidFill>
                <a:latin typeface="Arial (Body)"/>
              </a:rPr>
              <a:t>value</a:t>
            </a:r>
            <a:endParaRPr lang="en-US" sz="2400" dirty="0"/>
          </a:p>
        </p:txBody>
      </p:sp>
      <p:pic>
        <p:nvPicPr>
          <p:cNvPr id="4" name="Picture 14" descr="A sample submit button reads, submit qu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996" y="4380931"/>
            <a:ext cx="3500231" cy="158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919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Input Reset Button</a:t>
            </a:r>
            <a:endParaRPr lang="en-US" kern="1200" spc="-50" dirty="0">
              <a:latin typeface="Times New Roman" panose="02020603050405020304" pitchFamily="18" charset="0"/>
              <a:ea typeface="+mj-ea"/>
              <a:cs typeface="+mj-cs"/>
            </a:endParaRPr>
          </a:p>
        </p:txBody>
      </p:sp>
      <p:pic>
        <p:nvPicPr>
          <p:cNvPr id="8" name="Picture 7" descr="Computer code reads, left angle bracket input right angle bracket."/>
          <p:cNvPicPr>
            <a:picLocks noChangeAspect="1"/>
          </p:cNvPicPr>
          <p:nvPr/>
        </p:nvPicPr>
        <p:blipFill rotWithShape="1">
          <a:blip r:embed="rId2"/>
          <a:srcRect l="19219" b="14288"/>
          <a:stretch/>
        </p:blipFill>
        <p:spPr>
          <a:xfrm>
            <a:off x="364893" y="1559232"/>
            <a:ext cx="1443507" cy="600070"/>
          </a:xfrm>
          <a:prstGeom prst="rect">
            <a:avLst/>
          </a:prstGeom>
        </p:spPr>
      </p:pic>
      <p:sp>
        <p:nvSpPr>
          <p:cNvPr id="3" name="Text Placeholder 2"/>
          <p:cNvSpPr>
            <a:spLocks noGrp="1"/>
          </p:cNvSpPr>
          <p:nvPr>
            <p:ph type="body" idx="1"/>
          </p:nvPr>
        </p:nvSpPr>
        <p:spPr>
          <a:xfrm>
            <a:off x="457200" y="2179321"/>
            <a:ext cx="3916680" cy="3825240"/>
          </a:xfrm>
        </p:spPr>
        <p:txBody>
          <a:bodyPr/>
          <a:lstStyle/>
          <a:p>
            <a:pPr marL="0" indent="0">
              <a:buNone/>
            </a:pPr>
            <a:r>
              <a:rPr lang="en-US" altLang="en-US" sz="2400" dirty="0" smtClean="0">
                <a:latin typeface="+mn-lt"/>
                <a:cs typeface="Arial" panose="020B0604020202020204" pitchFamily="34" charset="0"/>
              </a:rPr>
              <a:t>Resets </a:t>
            </a:r>
            <a:r>
              <a:rPr lang="en-US" altLang="en-US" sz="2400" dirty="0">
                <a:latin typeface="+mn-lt"/>
                <a:cs typeface="Arial" panose="020B0604020202020204" pitchFamily="34" charset="0"/>
              </a:rPr>
              <a:t>the form fields to their initial </a:t>
            </a:r>
            <a:r>
              <a:rPr lang="en-US" altLang="en-US" sz="2400" dirty="0" smtClean="0">
                <a:latin typeface="+mn-lt"/>
                <a:cs typeface="Arial" panose="020B0604020202020204" pitchFamily="34" charset="0"/>
              </a:rPr>
              <a:t>values</a:t>
            </a:r>
            <a:endParaRPr lang="en-US" altLang="en-US" sz="2400" dirty="0">
              <a:latin typeface="+mn-lt"/>
              <a:cs typeface="Arial" panose="020B0604020202020204" pitchFamily="34" charset="0"/>
            </a:endParaRPr>
          </a:p>
          <a:p>
            <a:pPr marL="0" indent="0">
              <a:buNone/>
            </a:pPr>
            <a:r>
              <a:rPr lang="en-US" altLang="en-US" sz="2400" dirty="0">
                <a:latin typeface="+mn-lt"/>
              </a:rPr>
              <a:t>Attributes:</a:t>
            </a:r>
          </a:p>
          <a:p>
            <a:r>
              <a:rPr lang="en-US" altLang="en-US" sz="2400" dirty="0">
                <a:latin typeface="+mn-lt"/>
              </a:rPr>
              <a:t>type=“reset”</a:t>
            </a:r>
          </a:p>
          <a:p>
            <a:r>
              <a:rPr lang="en-US" altLang="en-US" sz="2400" dirty="0">
                <a:latin typeface="+mn-lt"/>
              </a:rPr>
              <a:t>name</a:t>
            </a:r>
          </a:p>
          <a:p>
            <a:r>
              <a:rPr lang="en-US" altLang="en-US" sz="2400" dirty="0" smtClean="0">
                <a:latin typeface="+mn-lt"/>
              </a:rPr>
              <a:t>i</a:t>
            </a:r>
            <a:r>
              <a:rPr lang="en-US" altLang="en-US" sz="100" dirty="0" smtClean="0">
                <a:latin typeface="+mn-lt"/>
              </a:rPr>
              <a:t> </a:t>
            </a:r>
            <a:r>
              <a:rPr lang="en-US" altLang="en-US" sz="2400" dirty="0" smtClean="0">
                <a:latin typeface="+mn-lt"/>
              </a:rPr>
              <a:t>d</a:t>
            </a:r>
            <a:endParaRPr lang="en-US" altLang="en-US" sz="2400" dirty="0">
              <a:latin typeface="+mn-lt"/>
            </a:endParaRPr>
          </a:p>
          <a:p>
            <a:r>
              <a:rPr lang="en-US" altLang="en-US" sz="2400" dirty="0">
                <a:latin typeface="+mn-lt"/>
              </a:rPr>
              <a:t>value</a:t>
            </a:r>
            <a:endParaRPr lang="en-US" dirty="0">
              <a:latin typeface="+mn-lt"/>
            </a:endParaRPr>
          </a:p>
        </p:txBody>
      </p:sp>
      <p:pic>
        <p:nvPicPr>
          <p:cNvPr id="32771" name="Picture 15" descr="A sample reset button reads, reset qu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68822"/>
            <a:ext cx="353060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543"/>
            <a:ext cx="8229600" cy="70785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Hands-On Practice</a:t>
            </a:r>
            <a:endParaRPr lang="en-US" kern="1200" spc="-50" dirty="0">
              <a:latin typeface="Times New Roman" panose="02020603050405020304" pitchFamily="18" charset="0"/>
              <a:ea typeface="+mj-ea"/>
              <a:cs typeface="+mj-cs"/>
            </a:endParaRPr>
          </a:p>
        </p:txBody>
      </p:sp>
      <p:pic>
        <p:nvPicPr>
          <p:cNvPr id="33795" name="Picture 1" descr="A sample contact us form. The form is composed of the following 7 lines. Line 1, a label that reads, Contact Us. Line 2, a label that reads, First Name colon followed by a text box. Line 3, a label that reads, Last Name colon followed by a text box. Line 4, a label that reads, E hyphen mail colon followed by a text box. Line 5, a label that reads, Comments colon. Line 6, a scrolling text box. Line 7, a button that reads, Contact followed by another button that reads Rese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1885" y="1629831"/>
            <a:ext cx="3660230" cy="446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Input Password Box</a:t>
            </a:r>
            <a:endParaRPr lang="en-US" kern="1200" spc="-50" dirty="0">
              <a:latin typeface="Times New Roman" panose="02020603050405020304" pitchFamily="18" charset="0"/>
              <a:ea typeface="+mj-ea"/>
              <a:cs typeface="+mj-cs"/>
            </a:endParaRPr>
          </a:p>
        </p:txBody>
      </p:sp>
      <p:pic>
        <p:nvPicPr>
          <p:cNvPr id="4" name="Picture 3" descr="Computer code reads, left angle bracket input right angle bracket."/>
          <p:cNvPicPr>
            <a:picLocks noChangeAspect="1"/>
          </p:cNvPicPr>
          <p:nvPr/>
        </p:nvPicPr>
        <p:blipFill rotWithShape="1">
          <a:blip r:embed="rId2"/>
          <a:srcRect l="17675" b="30115"/>
          <a:stretch/>
        </p:blipFill>
        <p:spPr>
          <a:xfrm>
            <a:off x="272773" y="1556702"/>
            <a:ext cx="1472290" cy="474069"/>
          </a:xfrm>
          <a:prstGeom prst="rect">
            <a:avLst/>
          </a:prstGeom>
        </p:spPr>
      </p:pic>
      <p:sp>
        <p:nvSpPr>
          <p:cNvPr id="3" name="Text Placeholder 2"/>
          <p:cNvSpPr>
            <a:spLocks noGrp="1"/>
          </p:cNvSpPr>
          <p:nvPr>
            <p:ph type="body" idx="1"/>
          </p:nvPr>
        </p:nvSpPr>
        <p:spPr>
          <a:xfrm>
            <a:off x="457200" y="2118360"/>
            <a:ext cx="3550920" cy="3916426"/>
          </a:xfrm>
        </p:spPr>
        <p:txBody>
          <a:bodyPr wrap="square">
            <a:spAutoFit/>
          </a:bodyPr>
          <a:lstStyle/>
          <a:p>
            <a:pPr marL="0" indent="0" eaLnBrk="1" fontAlgn="auto" hangingPunct="1">
              <a:buNone/>
              <a:defRPr/>
            </a:pPr>
            <a:r>
              <a:rPr lang="en-US" altLang="en-US" sz="2000" kern="1200" dirty="0" smtClean="0">
                <a:solidFill>
                  <a:srgbClr val="000000"/>
                </a:solidFill>
                <a:latin typeface="Arial (Body)"/>
                <a:ea typeface="+mn-ea"/>
                <a:cs typeface="+mn-cs"/>
              </a:rPr>
              <a:t>Accepts </a:t>
            </a:r>
            <a:r>
              <a:rPr lang="en-US" altLang="en-US" sz="2000" kern="1200" dirty="0">
                <a:solidFill>
                  <a:srgbClr val="000000"/>
                </a:solidFill>
                <a:latin typeface="Arial (Body)"/>
                <a:ea typeface="+mn-ea"/>
                <a:cs typeface="+mn-cs"/>
              </a:rPr>
              <a:t>text information that needs to be hidden as it is </a:t>
            </a:r>
            <a:r>
              <a:rPr lang="en-US" altLang="en-US" sz="2000" kern="1200" dirty="0" smtClean="0">
                <a:solidFill>
                  <a:srgbClr val="000000"/>
                </a:solidFill>
                <a:latin typeface="Arial (Body)"/>
                <a:ea typeface="+mn-ea"/>
                <a:cs typeface="+mn-cs"/>
              </a:rPr>
              <a:t>entered</a:t>
            </a:r>
            <a:endParaRPr lang="en-US" altLang="en-US" sz="2000" kern="1200" dirty="0">
              <a:solidFill>
                <a:srgbClr val="000000"/>
              </a:solidFill>
              <a:latin typeface="Arial (Body)"/>
              <a:ea typeface="+mn-ea"/>
              <a:cs typeface="+mn-cs"/>
            </a:endParaRPr>
          </a:p>
          <a:p>
            <a:pPr marL="255651" indent="-255651"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Attributes:</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type=“password”</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name</a:t>
            </a:r>
          </a:p>
          <a:p>
            <a:pPr marL="741553" lvl="1" indent="-284353" eaLnBrk="1" fontAlgn="auto"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i</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d</a:t>
            </a:r>
            <a:endParaRPr lang="en-US" altLang="en-US" sz="20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size</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maxlength</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value</a:t>
            </a:r>
          </a:p>
        </p:txBody>
      </p:sp>
      <p:pic>
        <p:nvPicPr>
          <p:cNvPr id="5" name="Picture 6" descr="A form that contains a sample password box. The form is composed of the following lines two lines. Line 1, a label that reads, Sample Password Box. Line 2, a label that reads, Password colon followed by a password box containing a series of black asterisks. "/>
          <p:cNvPicPr>
            <a:picLocks noChangeAspect="1" noChangeArrowheads="1"/>
          </p:cNvPicPr>
          <p:nvPr/>
        </p:nvPicPr>
        <p:blipFill>
          <a:blip r:embed="rId3"/>
          <a:srcRect/>
          <a:stretch>
            <a:fillRect/>
          </a:stretch>
        </p:blipFill>
        <p:spPr bwMode="auto">
          <a:xfrm>
            <a:off x="4325629" y="3300152"/>
            <a:ext cx="4361171" cy="1552842"/>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Input Check Box</a:t>
            </a:r>
            <a:endParaRPr lang="en-US" kern="1200" spc="-50" dirty="0">
              <a:latin typeface="Times New Roman" panose="02020603050405020304" pitchFamily="18" charset="0"/>
              <a:ea typeface="+mj-ea"/>
              <a:cs typeface="+mj-cs"/>
            </a:endParaRPr>
          </a:p>
        </p:txBody>
      </p:sp>
      <p:pic>
        <p:nvPicPr>
          <p:cNvPr id="4" name="Picture 3" descr="Computer code reads, left angle bracket input right angle bracket."/>
          <p:cNvPicPr>
            <a:picLocks noChangeAspect="1"/>
          </p:cNvPicPr>
          <p:nvPr/>
        </p:nvPicPr>
        <p:blipFill rotWithShape="1">
          <a:blip r:embed="rId2"/>
          <a:srcRect l="17135" t="-1541"/>
          <a:stretch/>
        </p:blipFill>
        <p:spPr>
          <a:xfrm>
            <a:off x="282531" y="1546352"/>
            <a:ext cx="1495452" cy="708177"/>
          </a:xfrm>
          <a:prstGeom prst="rect">
            <a:avLst/>
          </a:prstGeom>
        </p:spPr>
      </p:pic>
      <p:sp>
        <p:nvSpPr>
          <p:cNvPr id="3" name="Text Placeholder 2"/>
          <p:cNvSpPr>
            <a:spLocks noGrp="1"/>
          </p:cNvSpPr>
          <p:nvPr>
            <p:ph type="body" idx="1"/>
          </p:nvPr>
        </p:nvSpPr>
        <p:spPr>
          <a:xfrm>
            <a:off x="457200" y="2209800"/>
            <a:ext cx="4439265" cy="3808705"/>
          </a:xfrm>
        </p:spPr>
        <p:txBody>
          <a:bodyPr wrap="square">
            <a:spAutoFit/>
          </a:bodyPr>
          <a:lstStyle/>
          <a:p>
            <a:pPr marL="0" indent="0" eaLnBrk="1" fontAlgn="auto" hangingPunct="1">
              <a:buNone/>
              <a:defRPr/>
            </a:pPr>
            <a:r>
              <a:rPr lang="en-US" altLang="en-US" sz="2200" kern="1200" dirty="0" smtClean="0">
                <a:solidFill>
                  <a:srgbClr val="000000"/>
                </a:solidFill>
                <a:latin typeface="Arial (Body)"/>
                <a:ea typeface="+mn-ea"/>
                <a:cs typeface="+mn-cs"/>
              </a:rPr>
              <a:t>Allows </a:t>
            </a:r>
            <a:r>
              <a:rPr lang="en-US" altLang="en-US" sz="2200" kern="1200" dirty="0">
                <a:solidFill>
                  <a:srgbClr val="000000"/>
                </a:solidFill>
                <a:latin typeface="Arial (Body)"/>
                <a:ea typeface="+mn-ea"/>
                <a:cs typeface="+mn-cs"/>
              </a:rPr>
              <a:t>the user to select one or more of a group of predetermined items</a:t>
            </a:r>
          </a:p>
          <a:p>
            <a:pPr marL="255651" indent="-255651" eaLnBrk="1" fontAlgn="auto" hangingPunct="1">
              <a:buFont typeface="Arial" panose="020B0604020202020204" pitchFamily="34" charset="0"/>
              <a:buChar char="•"/>
              <a:defRPr/>
            </a:pPr>
            <a:r>
              <a:rPr lang="en-US" altLang="en-US" sz="2200" kern="1200" dirty="0" smtClean="0">
                <a:solidFill>
                  <a:srgbClr val="000000"/>
                </a:solidFill>
                <a:latin typeface="Arial (Body)"/>
                <a:ea typeface="+mn-ea"/>
                <a:cs typeface="+mn-cs"/>
              </a:rPr>
              <a:t>Attributes</a:t>
            </a:r>
            <a:r>
              <a:rPr lang="en-US" altLang="en-US" sz="2200" kern="1200" dirty="0">
                <a:solidFill>
                  <a:srgbClr val="000000"/>
                </a:solidFill>
                <a:latin typeface="Arial (Body)"/>
                <a:ea typeface="+mn-ea"/>
                <a:cs typeface="+mn-cs"/>
              </a:rPr>
              <a:t>:</a:t>
            </a:r>
          </a:p>
          <a:p>
            <a:pPr marL="741553" lvl="1" indent="-284353"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mn-cs"/>
              </a:rPr>
              <a:t>type=</a:t>
            </a:r>
            <a:r>
              <a:rPr lang="en-US" altLang="en-US" sz="2200" kern="1200" dirty="0">
                <a:solidFill>
                  <a:srgbClr val="000000"/>
                </a:solidFill>
                <a:latin typeface="Arial (Body)"/>
                <a:ea typeface="+mn-ea"/>
                <a:cs typeface="Arial" panose="020B0604020202020204" pitchFamily="34" charset="0"/>
              </a:rPr>
              <a:t>"</a:t>
            </a:r>
            <a:r>
              <a:rPr lang="en-US" altLang="en-US" sz="2200" kern="1200" dirty="0">
                <a:solidFill>
                  <a:srgbClr val="000000"/>
                </a:solidFill>
                <a:latin typeface="Arial (Body)"/>
                <a:ea typeface="+mn-ea"/>
                <a:cs typeface="+mn-cs"/>
              </a:rPr>
              <a:t>checkbox</a:t>
            </a:r>
            <a:r>
              <a:rPr lang="en-US" altLang="en-US" sz="2200" kern="1200" dirty="0">
                <a:solidFill>
                  <a:srgbClr val="000000"/>
                </a:solidFill>
                <a:latin typeface="Arial (Body)"/>
                <a:ea typeface="+mn-ea"/>
                <a:cs typeface="Arial" panose="020B0604020202020204" pitchFamily="34" charset="0"/>
              </a:rPr>
              <a:t>“</a:t>
            </a:r>
          </a:p>
          <a:p>
            <a:pPr marL="741553" lvl="1" indent="-284353"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mn-cs"/>
              </a:rPr>
              <a:t>name</a:t>
            </a:r>
          </a:p>
          <a:p>
            <a:pPr marL="741553" lvl="1" indent="-284353" eaLnBrk="1" fontAlgn="auto" hangingPunct="1">
              <a:buFont typeface="Arial" panose="020B0604020202020204" pitchFamily="34" charset="0"/>
              <a:buChar char="–"/>
              <a:defRPr/>
            </a:pPr>
            <a:r>
              <a:rPr lang="en-US" altLang="en-US" sz="2200" kern="1200" dirty="0" smtClean="0">
                <a:solidFill>
                  <a:srgbClr val="000000"/>
                </a:solidFill>
                <a:latin typeface="Arial (Body)"/>
                <a:ea typeface="+mn-ea"/>
                <a:cs typeface="+mn-cs"/>
              </a:rPr>
              <a:t>i</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d</a:t>
            </a:r>
            <a:endParaRPr lang="en-US" altLang="en-US" sz="22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mn-cs"/>
              </a:rPr>
              <a:t>checked</a:t>
            </a:r>
          </a:p>
          <a:p>
            <a:pPr marL="741553" lvl="1" indent="-284353" eaLnBrk="1" fontAlgn="auto" hangingPunct="1">
              <a:buFont typeface="Arial" panose="020B0604020202020204" pitchFamily="34" charset="0"/>
              <a:buChar char="–"/>
              <a:defRPr/>
            </a:pPr>
            <a:r>
              <a:rPr lang="en-US" altLang="en-US" sz="2200" kern="1200" dirty="0">
                <a:solidFill>
                  <a:srgbClr val="000000"/>
                </a:solidFill>
                <a:latin typeface="Arial (Body)"/>
                <a:ea typeface="+mn-ea"/>
                <a:cs typeface="+mn-cs"/>
              </a:rPr>
              <a:t>value</a:t>
            </a:r>
          </a:p>
        </p:txBody>
      </p:sp>
      <p:pic>
        <p:nvPicPr>
          <p:cNvPr id="35844" name="Picture 9" descr="A form that contains sample check boxes. A form is composed of the following five lines. Line 1, a label that reads, Sample Check Box. Line 2, another label that reads, Choose the browsers you use colon. Line 3, a check box followed by text that reads, Internet Explorer. Line 4, a check box followed by text that reads, Firefox. Line 5, a check box followed by text that reads, Op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134" y="3588188"/>
            <a:ext cx="3220268" cy="22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Input Radio Button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pic>
        <p:nvPicPr>
          <p:cNvPr id="4" name="Picture 3" descr="Computer code reads, left angle bracket input right angle bracket."/>
          <p:cNvPicPr>
            <a:picLocks noChangeAspect="1"/>
          </p:cNvPicPr>
          <p:nvPr/>
        </p:nvPicPr>
        <p:blipFill rotWithShape="1">
          <a:blip r:embed="rId2"/>
          <a:srcRect l="19219" t="10743"/>
          <a:stretch/>
        </p:blipFill>
        <p:spPr>
          <a:xfrm>
            <a:off x="335397" y="1634395"/>
            <a:ext cx="1443507" cy="624898"/>
          </a:xfrm>
          <a:prstGeom prst="rect">
            <a:avLst/>
          </a:prstGeom>
        </p:spPr>
      </p:pic>
      <p:sp>
        <p:nvSpPr>
          <p:cNvPr id="3" name="Text Placeholder 2"/>
          <p:cNvSpPr>
            <a:spLocks noGrp="1"/>
          </p:cNvSpPr>
          <p:nvPr>
            <p:ph type="body" idx="1"/>
          </p:nvPr>
        </p:nvSpPr>
        <p:spPr>
          <a:xfrm>
            <a:off x="457200" y="2270760"/>
            <a:ext cx="8229600" cy="1854323"/>
          </a:xfrm>
        </p:spPr>
        <p:txBody>
          <a:bodyPr>
            <a:spAutoFit/>
          </a:bodyPr>
          <a:lstStyle/>
          <a:p>
            <a:pPr marL="0" indent="0" eaLnBrk="1" fontAlgn="auto" hangingPunct="1">
              <a:buNone/>
              <a:defRPr/>
            </a:pPr>
            <a:r>
              <a:rPr lang="en-US" sz="2400" kern="1200" dirty="0" smtClean="0">
                <a:solidFill>
                  <a:srgbClr val="000000"/>
                </a:solidFill>
                <a:latin typeface="Arial (Body)"/>
                <a:ea typeface="+mn-ea"/>
                <a:cs typeface="+mn-cs"/>
              </a:rPr>
              <a:t>Allows </a:t>
            </a:r>
            <a:r>
              <a:rPr lang="en-US" sz="2400" kern="1200" dirty="0">
                <a:solidFill>
                  <a:srgbClr val="000000"/>
                </a:solidFill>
                <a:latin typeface="Arial (Body)"/>
                <a:ea typeface="+mn-ea"/>
                <a:cs typeface="+mn-cs"/>
              </a:rPr>
              <a:t>the user to select exactly one from a group of predetermined </a:t>
            </a:r>
            <a:r>
              <a:rPr lang="en-US" sz="2400" kern="1200" dirty="0" smtClean="0">
                <a:solidFill>
                  <a:srgbClr val="000000"/>
                </a:solidFill>
                <a:latin typeface="Arial (Body)"/>
                <a:ea typeface="+mn-ea"/>
                <a:cs typeface="+mn-cs"/>
              </a:rPr>
              <a:t>items</a:t>
            </a:r>
            <a:endParaRPr lang="en-US" sz="2400" kern="1200" dirty="0">
              <a:solidFill>
                <a:srgbClr val="000000"/>
              </a:solidFill>
              <a:latin typeface="Arial (Body)"/>
              <a:ea typeface="+mn-ea"/>
              <a:cs typeface="+mn-cs"/>
            </a:endParaRPr>
          </a:p>
          <a:p>
            <a:pPr marL="0" indent="0" eaLnBrk="1" fontAlgn="auto" hangingPunct="1">
              <a:buNone/>
              <a:defRPr/>
            </a:pPr>
            <a:r>
              <a:rPr lang="en-US" sz="2400" kern="1200" dirty="0">
                <a:solidFill>
                  <a:srgbClr val="000000"/>
                </a:solidFill>
                <a:latin typeface="Arial (Body)"/>
                <a:ea typeface="+mn-ea"/>
                <a:cs typeface="+mn-cs"/>
              </a:rPr>
              <a:t>Each radio button in a group is given the same name and a unique </a:t>
            </a:r>
            <a:r>
              <a:rPr lang="en-US" sz="2400" kern="1200" dirty="0" smtClean="0">
                <a:solidFill>
                  <a:srgbClr val="000000"/>
                </a:solidFill>
                <a:latin typeface="Arial (Body)"/>
                <a:ea typeface="+mn-ea"/>
                <a:cs typeface="+mn-cs"/>
              </a:rPr>
              <a:t>value</a:t>
            </a:r>
            <a:endParaRPr lang="en-US" sz="2400" kern="1200" dirty="0">
              <a:solidFill>
                <a:srgbClr val="000000"/>
              </a:solidFill>
              <a:latin typeface="Arial (Body)"/>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defRPr/>
            </a:pPr>
            <a:r>
              <a:rPr lang="en-US" sz="3400" b="1" kern="1200" spc="-50" dirty="0" smtClean="0">
                <a:solidFill>
                  <a:schemeClr val="tx2"/>
                </a:solidFill>
                <a:latin typeface="Times New Roman" panose="02020603050405020304" pitchFamily="18" charset="0"/>
                <a:ea typeface="+mj-ea"/>
                <a:cs typeface="+mj-cs"/>
                <a:sym typeface="Times New Roman"/>
              </a:rPr>
              <a:t>Learning </a:t>
            </a:r>
            <a:r>
              <a:rPr lang="en-US" altLang="en-US" sz="3400" b="1"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sym typeface="Times New Roman" panose="02020603050405020304" pitchFamily="18" charset="0"/>
              </a:rPr>
              <a:t>Objectives</a:t>
            </a:r>
            <a:r>
              <a:rPr lang="en-US" sz="3400" b="1" kern="1200" spc="-50" dirty="0" smtClean="0">
                <a:solidFill>
                  <a:schemeClr val="tx2"/>
                </a:solidFill>
                <a:latin typeface="Times New Roman" panose="02020603050405020304" pitchFamily="18" charset="0"/>
                <a:ea typeface="+mj-ea"/>
                <a:cs typeface="+mj-cs"/>
                <a:sym typeface="Times New Roman"/>
              </a:rPr>
              <a:t> </a:t>
            </a:r>
            <a:r>
              <a:rPr lang="en-US" sz="2000" b="0" kern="1200" spc="-50" dirty="0" smtClean="0">
                <a:solidFill>
                  <a:schemeClr val="tx2"/>
                </a:solidFill>
                <a:latin typeface="Times New Roman" panose="02020603050405020304" pitchFamily="18" charset="0"/>
                <a:ea typeface="+mj-ea"/>
                <a:cs typeface="+mj-cs"/>
                <a:sym typeface="Times New Roman"/>
              </a:rPr>
              <a:t>(1 of 2)</a:t>
            </a:r>
            <a:endParaRPr lang="en-US" sz="2000" b="0" kern="1200" spc="-50" dirty="0">
              <a:solidFill>
                <a:schemeClr val="tx2"/>
              </a:solidFill>
              <a:latin typeface="Times New Roman" panose="02020603050405020304" pitchFamily="18" charset="0"/>
              <a:ea typeface="+mj-ea"/>
              <a:cs typeface="+mj-cs"/>
              <a:sym typeface="Times New Roman"/>
            </a:endParaRPr>
          </a:p>
        </p:txBody>
      </p:sp>
      <p:sp>
        <p:nvSpPr>
          <p:cNvPr id="3" name="Content Placeholder 2"/>
          <p:cNvSpPr>
            <a:spLocks noGrp="1"/>
          </p:cNvSpPr>
          <p:nvPr>
            <p:ph idx="1"/>
          </p:nvPr>
        </p:nvSpPr>
        <p:spPr/>
        <p:txBody>
          <a:bodyPr>
            <a:spAutoFit/>
          </a:bodyPr>
          <a:lstStyle/>
          <a:p>
            <a:pPr marL="0" lvl="1" indent="0" eaLnBrk="1" hangingPunct="1">
              <a:spcBef>
                <a:spcPts val="1500"/>
              </a:spcBef>
              <a:buNone/>
              <a:defRPr/>
            </a:pPr>
            <a:r>
              <a:rPr lang="en-US" altLang="en-US" sz="2400" b="1" kern="1200" dirty="0" smtClean="0">
                <a:solidFill>
                  <a:schemeClr val="tx2"/>
                </a:solidFill>
                <a:latin typeface="Arial (Body)"/>
                <a:ea typeface="+mn-ea"/>
                <a:cs typeface="+mn-cs"/>
              </a:rPr>
              <a:t>9.1</a:t>
            </a:r>
            <a:r>
              <a:rPr lang="en-US" altLang="en-US" sz="2400" kern="1200" dirty="0" smtClean="0">
                <a:latin typeface="Arial (Body)"/>
                <a:ea typeface="+mn-ea"/>
                <a:cs typeface="+mn-cs"/>
              </a:rPr>
              <a:t> </a:t>
            </a:r>
            <a:r>
              <a:rPr lang="en-US" altLang="en-US" sz="2400" kern="1200" dirty="0" smtClean="0">
                <a:latin typeface="Arial (Body)"/>
                <a:ea typeface="+mn-ea"/>
                <a:cs typeface="+mn-cs"/>
                <a:sym typeface="Arial"/>
              </a:rPr>
              <a:t>Describe </a:t>
            </a:r>
            <a:r>
              <a:rPr lang="en-US" altLang="en-US" sz="2400" kern="1200" dirty="0">
                <a:latin typeface="Arial (Body)"/>
                <a:ea typeface="+mn-ea"/>
                <a:cs typeface="+mn-cs"/>
                <a:sym typeface="Arial"/>
              </a:rPr>
              <a:t>common uses of forms on web pages</a:t>
            </a:r>
          </a:p>
          <a:p>
            <a:pPr marL="0" lvl="1" indent="0" eaLnBrk="1" hangingPunct="1">
              <a:spcBef>
                <a:spcPts val="1500"/>
              </a:spcBef>
              <a:buNone/>
              <a:defRPr/>
            </a:pPr>
            <a:r>
              <a:rPr lang="en-US" altLang="en-US" sz="2400" b="1" kern="1200" dirty="0" smtClean="0">
                <a:solidFill>
                  <a:schemeClr val="tx2"/>
                </a:solidFill>
                <a:latin typeface="Arial (Body)"/>
                <a:ea typeface="+mn-ea"/>
                <a:cs typeface="+mn-cs"/>
                <a:sym typeface="Arial"/>
              </a:rPr>
              <a:t>9.2</a:t>
            </a:r>
            <a:r>
              <a:rPr lang="en-US" altLang="en-US" sz="2400" kern="1200" dirty="0" smtClean="0">
                <a:latin typeface="Arial (Body)"/>
                <a:ea typeface="+mn-ea"/>
                <a:cs typeface="+mn-cs"/>
                <a:sym typeface="Arial"/>
              </a:rPr>
              <a:t> Create </a:t>
            </a:r>
            <a:r>
              <a:rPr lang="en-US" altLang="en-US" sz="2400" kern="1200" dirty="0">
                <a:latin typeface="Arial (Body)"/>
                <a:ea typeface="+mn-ea"/>
                <a:cs typeface="+mn-cs"/>
                <a:sym typeface="Arial"/>
              </a:rPr>
              <a:t>forms on web pages using the form, input, textarea, and select elements</a:t>
            </a:r>
          </a:p>
          <a:p>
            <a:pPr marL="0" lvl="1" indent="0" eaLnBrk="1" hangingPunct="1">
              <a:spcBef>
                <a:spcPts val="1500"/>
              </a:spcBef>
              <a:buNone/>
              <a:defRPr/>
            </a:pPr>
            <a:r>
              <a:rPr lang="en-US" altLang="en-US" sz="2400" b="1" kern="1200" dirty="0" smtClean="0">
                <a:solidFill>
                  <a:schemeClr val="tx2"/>
                </a:solidFill>
                <a:latin typeface="Arial (Body)"/>
                <a:ea typeface="+mn-ea"/>
                <a:cs typeface="+mn-cs"/>
                <a:sym typeface="Arial"/>
              </a:rPr>
              <a:t>9.3</a:t>
            </a:r>
            <a:r>
              <a:rPr lang="en-US" altLang="en-US" sz="2400" kern="1200" dirty="0" smtClean="0">
                <a:latin typeface="Arial (Body)"/>
                <a:ea typeface="+mn-ea"/>
                <a:cs typeface="+mn-cs"/>
                <a:sym typeface="Arial"/>
              </a:rPr>
              <a:t> Create </a:t>
            </a:r>
            <a:r>
              <a:rPr lang="en-US" altLang="en-US" sz="2400" kern="1200" dirty="0">
                <a:latin typeface="Arial (Body)"/>
                <a:ea typeface="+mn-ea"/>
                <a:cs typeface="+mn-cs"/>
                <a:sym typeface="Arial"/>
              </a:rPr>
              <a:t>forms that provide additional accessibility features using the accesskey and tabindex attributes</a:t>
            </a:r>
          </a:p>
          <a:p>
            <a:pPr marL="0" lvl="1" indent="0" eaLnBrk="1" hangingPunct="1">
              <a:spcBef>
                <a:spcPts val="1500"/>
              </a:spcBef>
              <a:buNone/>
              <a:defRPr/>
            </a:pPr>
            <a:r>
              <a:rPr lang="en-US" altLang="en-US" sz="2400" b="1" kern="1200" dirty="0" smtClean="0">
                <a:solidFill>
                  <a:schemeClr val="tx2"/>
                </a:solidFill>
                <a:latin typeface="Arial (Body)"/>
                <a:ea typeface="+mn-ea"/>
                <a:cs typeface="+mn-cs"/>
                <a:sym typeface="Arial"/>
              </a:rPr>
              <a:t>9.4</a:t>
            </a:r>
            <a:r>
              <a:rPr lang="en-US" altLang="en-US" sz="2400" kern="1200" dirty="0" smtClean="0">
                <a:latin typeface="Arial (Body)"/>
                <a:ea typeface="+mn-ea"/>
                <a:cs typeface="+mn-cs"/>
                <a:sym typeface="Arial"/>
              </a:rPr>
              <a:t> Associate </a:t>
            </a:r>
            <a:r>
              <a:rPr lang="en-US" altLang="en-US" sz="2400" kern="1200" dirty="0">
                <a:latin typeface="Arial (Body)"/>
                <a:ea typeface="+mn-ea"/>
                <a:cs typeface="+mn-cs"/>
                <a:sym typeface="Arial"/>
              </a:rPr>
              <a:t>form controls and groups using the label, fieldset, and legend elements</a:t>
            </a:r>
          </a:p>
          <a:p>
            <a:pPr marL="0" lvl="1" indent="0" eaLnBrk="1" hangingPunct="1">
              <a:spcBef>
                <a:spcPts val="1500"/>
              </a:spcBef>
              <a:buNone/>
              <a:defRPr/>
            </a:pPr>
            <a:r>
              <a:rPr lang="en-US" altLang="en-US" sz="2400" b="1" kern="1200" dirty="0" smtClean="0">
                <a:solidFill>
                  <a:schemeClr val="tx2"/>
                </a:solidFill>
                <a:latin typeface="Arial (Body)"/>
                <a:ea typeface="+mn-ea"/>
                <a:cs typeface="+mn-cs"/>
                <a:sym typeface="Arial"/>
              </a:rPr>
              <a:t>9.5</a:t>
            </a:r>
            <a:r>
              <a:rPr lang="en-US" altLang="en-US" sz="2400" kern="1200" dirty="0" smtClean="0">
                <a:latin typeface="Arial (Body)"/>
                <a:ea typeface="+mn-ea"/>
                <a:cs typeface="+mn-cs"/>
                <a:sym typeface="Arial"/>
              </a:rPr>
              <a:t> Create </a:t>
            </a:r>
            <a:r>
              <a:rPr lang="en-US" altLang="en-US" sz="2400" kern="1200" dirty="0">
                <a:latin typeface="Arial (Body)"/>
                <a:ea typeface="+mn-ea"/>
                <a:cs typeface="+mn-cs"/>
                <a:sym typeface="Arial"/>
              </a:rPr>
              <a:t>custom image buttons and use the button </a:t>
            </a:r>
            <a:r>
              <a:rPr lang="en-US" altLang="en-US" sz="2400" kern="1200" dirty="0" smtClean="0">
                <a:latin typeface="Arial (Body)"/>
                <a:ea typeface="+mn-ea"/>
                <a:cs typeface="+mn-cs"/>
                <a:sym typeface="Arial"/>
              </a:rPr>
              <a:t>element</a:t>
            </a:r>
            <a:endParaRPr lang="en-US" altLang="en-US" sz="2400" kern="1200" dirty="0">
              <a:latin typeface="Arial (Body)"/>
              <a:ea typeface="+mn-ea"/>
              <a:cs typeface="+mn-cs"/>
              <a:sym typeface="Aria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kern="1200" spc="-50" dirty="0">
                <a:latin typeface="Times New Roman" panose="02020603050405020304" pitchFamily="18" charset="0"/>
              </a:rPr>
              <a:t>Input Radio Button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kern="1200" spc="-50" dirty="0">
              <a:latin typeface="Times New Roman" panose="02020603050405020304" pitchFamily="18" charset="0"/>
              <a:ea typeface="+mj-ea"/>
            </a:endParaRPr>
          </a:p>
        </p:txBody>
      </p:sp>
      <p:sp>
        <p:nvSpPr>
          <p:cNvPr id="3" name="Text Placeholder 2"/>
          <p:cNvSpPr>
            <a:spLocks noGrp="1"/>
          </p:cNvSpPr>
          <p:nvPr>
            <p:ph type="body" idx="1"/>
          </p:nvPr>
        </p:nvSpPr>
        <p:spPr>
          <a:xfrm>
            <a:off x="457200" y="1600201"/>
            <a:ext cx="2804615" cy="2971800"/>
          </a:xfrm>
        </p:spPr>
        <p:txBody>
          <a:bodyPr/>
          <a:lstStyle/>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rPr>
              <a:t>Attributes:</a:t>
            </a:r>
            <a:endParaRPr lang="en-US" sz="2400" kern="1200" dirty="0" smtClean="0">
              <a:solidFill>
                <a:srgbClr val="000000"/>
              </a:solidFill>
              <a:latin typeface="Arial (Body)"/>
              <a:ea typeface="+mn-ea"/>
            </a:endParaRP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rPr>
              <a:t>type</a:t>
            </a:r>
            <a:r>
              <a:rPr lang="en-US" sz="2400" kern="1200" dirty="0">
                <a:solidFill>
                  <a:srgbClr val="000000"/>
                </a:solidFill>
                <a:latin typeface="Arial (Body)"/>
                <a:ea typeface="+mn-ea"/>
              </a:rPr>
              <a:t>=</a:t>
            </a:r>
            <a:r>
              <a:rPr lang="en-US" altLang="en-US" sz="2400" kern="1200" dirty="0">
                <a:solidFill>
                  <a:srgbClr val="000000"/>
                </a:solidFill>
                <a:latin typeface="Arial (Body)"/>
                <a:ea typeface="+mn-ea"/>
                <a:cs typeface="Arial" panose="020B0604020202020204" pitchFamily="34" charset="0"/>
              </a:rPr>
              <a:t>"</a:t>
            </a:r>
            <a:r>
              <a:rPr lang="en-US" sz="2400" kern="1200" dirty="0">
                <a:solidFill>
                  <a:srgbClr val="000000"/>
                </a:solidFill>
                <a:latin typeface="Arial (Body)"/>
                <a:ea typeface="+mn-ea"/>
              </a:rPr>
              <a:t>radio</a:t>
            </a:r>
            <a:r>
              <a:rPr lang="en-US" altLang="en-US" sz="2400" kern="1200" dirty="0">
                <a:solidFill>
                  <a:srgbClr val="000000"/>
                </a:solidFill>
                <a:latin typeface="Arial (Body)"/>
                <a:ea typeface="+mn-ea"/>
                <a:cs typeface="Arial" panose="020B0604020202020204" pitchFamily="34" charset="0"/>
              </a:rPr>
              <a:t>“</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rPr>
              <a:t>name</a:t>
            </a: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ea typeface="+mn-ea"/>
              </a:rPr>
              <a:t>i</a:t>
            </a:r>
            <a:r>
              <a:rPr lang="en-US" sz="100" kern="1200" dirty="0" smtClean="0">
                <a:solidFill>
                  <a:srgbClr val="000000"/>
                </a:solidFill>
                <a:latin typeface="Arial (Body)"/>
                <a:ea typeface="+mn-ea"/>
              </a:rPr>
              <a:t> </a:t>
            </a:r>
            <a:r>
              <a:rPr lang="en-US" sz="2400" kern="1200" dirty="0" smtClean="0">
                <a:solidFill>
                  <a:srgbClr val="000000"/>
                </a:solidFill>
                <a:latin typeface="Arial (Body)"/>
                <a:ea typeface="+mn-ea"/>
              </a:rPr>
              <a:t>d</a:t>
            </a:r>
            <a:endParaRPr lang="en-US" sz="2400" kern="1200" dirty="0">
              <a:solidFill>
                <a:srgbClr val="000000"/>
              </a:solidFill>
              <a:latin typeface="Arial (Body)"/>
              <a:ea typeface="+mn-ea"/>
            </a:endParaRP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rPr>
              <a:t>checked</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rPr>
              <a:t>value</a:t>
            </a:r>
          </a:p>
        </p:txBody>
      </p:sp>
      <p:pic>
        <p:nvPicPr>
          <p:cNvPr id="4" name="Picture 10" descr="A form that contains sample radio buttons. A form is composed of the following five lines. Line 1, a label that reads, Sample Check Box. Line 2, another label that reads, Choose your favorite browser colon. Line 3, a check box followed by text that reads, Internet Explorer. Line 4, a check box followed by text that reads, Firefox. Line 5, a check box followed by text that reads, Op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7357" y="2156716"/>
            <a:ext cx="3307556" cy="2157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Input Hidden Form Data</a:t>
            </a:r>
            <a:endParaRPr lang="en-US" kern="1200" spc="-50" dirty="0">
              <a:latin typeface="Times New Roman" panose="02020603050405020304" pitchFamily="18" charset="0"/>
              <a:ea typeface="+mj-ea"/>
              <a:cs typeface="+mj-cs"/>
            </a:endParaRPr>
          </a:p>
        </p:txBody>
      </p:sp>
      <p:pic>
        <p:nvPicPr>
          <p:cNvPr id="4" name="Picture 3" descr="Computer code reads, left angle bracket input right angle bracket."/>
          <p:cNvPicPr>
            <a:picLocks noChangeAspect="1"/>
          </p:cNvPicPr>
          <p:nvPr/>
        </p:nvPicPr>
        <p:blipFill rotWithShape="1">
          <a:blip r:embed="rId2"/>
          <a:srcRect l="17675" t="-1132" b="20976"/>
          <a:stretch/>
        </p:blipFill>
        <p:spPr>
          <a:xfrm>
            <a:off x="311005" y="1583862"/>
            <a:ext cx="1365347" cy="504245"/>
          </a:xfrm>
          <a:prstGeom prst="rect">
            <a:avLst/>
          </a:prstGeom>
        </p:spPr>
      </p:pic>
      <p:sp>
        <p:nvSpPr>
          <p:cNvPr id="3" name="Text Placeholder 2"/>
          <p:cNvSpPr>
            <a:spLocks noGrp="1"/>
          </p:cNvSpPr>
          <p:nvPr>
            <p:ph type="body" idx="1"/>
          </p:nvPr>
        </p:nvSpPr>
        <p:spPr>
          <a:xfrm>
            <a:off x="457200" y="2102298"/>
            <a:ext cx="8229600" cy="2163763"/>
          </a:xfrm>
        </p:spPr>
        <p:txBody>
          <a:bodyPr>
            <a:spAutoFit/>
          </a:bodyPr>
          <a:lstStyle/>
          <a:p>
            <a:pPr marL="0" indent="0" eaLnBrk="1" hangingPunct="1">
              <a:buNone/>
              <a:tabLst/>
              <a:defRPr/>
            </a:pPr>
            <a:r>
              <a:rPr lang="en-US" altLang="en-US" sz="2000" kern="1200" dirty="0" smtClean="0">
                <a:solidFill>
                  <a:srgbClr val="000000"/>
                </a:solidFill>
                <a:latin typeface="Arial (Body)"/>
                <a:ea typeface="+mn-ea"/>
                <a:cs typeface="Times New Roman" panose="02020603050405020304" pitchFamily="18" charset="0"/>
              </a:rPr>
              <a:t>This </a:t>
            </a:r>
            <a:r>
              <a:rPr lang="en-US" altLang="en-US" sz="2000" kern="1200" dirty="0">
                <a:solidFill>
                  <a:srgbClr val="000000"/>
                </a:solidFill>
                <a:latin typeface="Arial (Body)"/>
                <a:ea typeface="+mn-ea"/>
                <a:cs typeface="Times New Roman" panose="02020603050405020304" pitchFamily="18" charset="0"/>
              </a:rPr>
              <a:t>form control is </a:t>
            </a:r>
            <a:r>
              <a:rPr lang="en-US" altLang="en-US" sz="2000" b="1" kern="1200" dirty="0">
                <a:solidFill>
                  <a:srgbClr val="000000"/>
                </a:solidFill>
                <a:latin typeface="Arial (Body)"/>
                <a:ea typeface="+mn-ea"/>
                <a:cs typeface="Times New Roman" panose="02020603050405020304" pitchFamily="18" charset="0"/>
              </a:rPr>
              <a:t>not</a:t>
            </a:r>
            <a:r>
              <a:rPr lang="en-US" altLang="en-US" sz="2000" kern="1200" dirty="0">
                <a:solidFill>
                  <a:srgbClr val="000000"/>
                </a:solidFill>
                <a:latin typeface="Arial (Body)"/>
                <a:ea typeface="+mn-ea"/>
                <a:cs typeface="Times New Roman" panose="02020603050405020304" pitchFamily="18" charset="0"/>
              </a:rPr>
              <a:t> displayed on the web </a:t>
            </a:r>
            <a:r>
              <a:rPr lang="en-US" altLang="en-US" sz="2000" kern="1200" dirty="0" smtClean="0">
                <a:solidFill>
                  <a:srgbClr val="000000"/>
                </a:solidFill>
                <a:latin typeface="Arial (Body)"/>
                <a:ea typeface="+mn-ea"/>
                <a:cs typeface="Times New Roman" panose="02020603050405020304" pitchFamily="18" charset="0"/>
              </a:rPr>
              <a:t>page.</a:t>
            </a:r>
            <a:endParaRPr lang="en-US" altLang="en-US" sz="2000" kern="1200" dirty="0">
              <a:solidFill>
                <a:srgbClr val="000000"/>
              </a:solidFill>
              <a:latin typeface="Arial (Body)"/>
              <a:ea typeface="+mn-ea"/>
              <a:cs typeface="Times New Roman" panose="02020603050405020304" pitchFamily="18" charset="0"/>
            </a:endParaRPr>
          </a:p>
          <a:p>
            <a:pPr marL="0" indent="0" eaLnBrk="1" hangingPunct="1">
              <a:buNone/>
              <a:tabLst/>
              <a:defRPr/>
            </a:pPr>
            <a:r>
              <a:rPr lang="en-US" altLang="en-US" sz="2000" kern="1200" dirty="0">
                <a:solidFill>
                  <a:srgbClr val="000000"/>
                </a:solidFill>
                <a:latin typeface="Arial (Body)"/>
                <a:ea typeface="+mn-ea"/>
                <a:cs typeface="Times New Roman" panose="02020603050405020304" pitchFamily="18" charset="0"/>
              </a:rPr>
              <a:t>Hidden form </a:t>
            </a:r>
            <a:r>
              <a:rPr lang="en-US" altLang="en-US" sz="2000" kern="1200" dirty="0" smtClean="0">
                <a:solidFill>
                  <a:srgbClr val="000000"/>
                </a:solidFill>
                <a:latin typeface="Arial (Body)"/>
                <a:ea typeface="+mn-ea"/>
                <a:cs typeface="Times New Roman" panose="02020603050405020304" pitchFamily="18" charset="0"/>
              </a:rPr>
              <a:t>fields</a:t>
            </a:r>
            <a:endParaRPr lang="en-US" altLang="en-US" sz="2000" kern="1200" dirty="0">
              <a:solidFill>
                <a:srgbClr val="000000"/>
              </a:solidFill>
              <a:latin typeface="Arial (Body)"/>
              <a:ea typeface="+mn-ea"/>
              <a:cs typeface="Times New Roman" panose="02020603050405020304" pitchFamily="18" charset="0"/>
            </a:endParaRPr>
          </a:p>
          <a:p>
            <a:pPr marL="256032" indent="-256032" eaLnBrk="1" hangingPunct="1">
              <a:spcBef>
                <a:spcPts val="1000"/>
              </a:spcBef>
              <a:defRPr/>
            </a:pPr>
            <a:r>
              <a:rPr lang="en-US" altLang="en-US" sz="2000" kern="1200" dirty="0">
                <a:solidFill>
                  <a:srgbClr val="000000"/>
                </a:solidFill>
                <a:latin typeface="Arial (Body)"/>
                <a:ea typeface="+mn-ea"/>
                <a:cs typeface="Times New Roman" panose="02020603050405020304" pitchFamily="18" charset="0"/>
              </a:rPr>
              <a:t>Can be accessed by both client-side and server-side </a:t>
            </a:r>
            <a:r>
              <a:rPr lang="en-US" altLang="en-US" sz="2000" kern="1200" dirty="0" smtClean="0">
                <a:solidFill>
                  <a:srgbClr val="000000"/>
                </a:solidFill>
                <a:latin typeface="Arial (Body)"/>
                <a:ea typeface="+mn-ea"/>
                <a:cs typeface="Times New Roman" panose="02020603050405020304" pitchFamily="18" charset="0"/>
              </a:rPr>
              <a:t>scripting</a:t>
            </a:r>
            <a:endParaRPr lang="en-US" altLang="en-US" sz="2000" kern="1200" dirty="0">
              <a:solidFill>
                <a:srgbClr val="000000"/>
              </a:solidFill>
              <a:latin typeface="Arial (Body)"/>
              <a:ea typeface="+mn-ea"/>
              <a:cs typeface="Times New Roman" panose="02020603050405020304" pitchFamily="18" charset="0"/>
            </a:endParaRPr>
          </a:p>
          <a:p>
            <a:pPr marL="256032" indent="-256032" eaLnBrk="1" hangingPunct="1">
              <a:spcBef>
                <a:spcPts val="1000"/>
              </a:spcBef>
              <a:defRPr/>
            </a:pPr>
            <a:r>
              <a:rPr lang="en-US" altLang="en-US" sz="2000" kern="1200" dirty="0">
                <a:solidFill>
                  <a:srgbClr val="000000"/>
                </a:solidFill>
                <a:latin typeface="Arial (Body)"/>
                <a:ea typeface="+mn-ea"/>
                <a:cs typeface="Times New Roman" panose="02020603050405020304" pitchFamily="18" charset="0"/>
              </a:rPr>
              <a:t>Sometimes used to contain information needed as the visitor moves from page to </a:t>
            </a:r>
            <a:r>
              <a:rPr lang="en-US" altLang="en-US" sz="2000" kern="1200" dirty="0" smtClean="0">
                <a:solidFill>
                  <a:srgbClr val="000000"/>
                </a:solidFill>
                <a:latin typeface="Arial (Body)"/>
                <a:ea typeface="+mn-ea"/>
                <a:cs typeface="Times New Roman" panose="02020603050405020304" pitchFamily="18" charset="0"/>
              </a:rPr>
              <a:t>page.</a:t>
            </a:r>
            <a:endParaRPr lang="en-US" altLang="en-US" sz="2000" kern="1200" dirty="0">
              <a:solidFill>
                <a:srgbClr val="000000"/>
              </a:solidFill>
              <a:latin typeface="Arial (Body)"/>
              <a:ea typeface="+mn-ea"/>
              <a:cs typeface="Times New Roman" panose="02020603050405020304" pitchFamily="18" charset="0"/>
            </a:endParaRPr>
          </a:p>
        </p:txBody>
      </p:sp>
      <p:sp>
        <p:nvSpPr>
          <p:cNvPr id="5" name="Text Placeholder 4"/>
          <p:cNvSpPr>
            <a:spLocks noGrp="1"/>
          </p:cNvSpPr>
          <p:nvPr>
            <p:ph type="body" idx="2"/>
          </p:nvPr>
        </p:nvSpPr>
        <p:spPr>
          <a:xfrm>
            <a:off x="457200" y="4247268"/>
            <a:ext cx="8229600" cy="2163763"/>
          </a:xfrm>
        </p:spPr>
        <p:txBody>
          <a:bodyPr/>
          <a:lstStyle/>
          <a:p>
            <a:pPr marL="0" indent="0" eaLnBrk="1" hangingPunct="1">
              <a:buNone/>
              <a:tabLst/>
              <a:defRPr/>
            </a:pPr>
            <a:r>
              <a:rPr lang="en-US" altLang="en-US" sz="2000" kern="1200" dirty="0">
                <a:solidFill>
                  <a:srgbClr val="000000"/>
                </a:solidFill>
                <a:latin typeface="Arial (Body)"/>
              </a:rPr>
              <a:t>Attributes:</a:t>
            </a:r>
          </a:p>
          <a:p>
            <a:pPr eaLnBrk="1" hangingPunct="1">
              <a:spcBef>
                <a:spcPts val="1000"/>
              </a:spcBef>
              <a:defRPr/>
            </a:pPr>
            <a:r>
              <a:rPr lang="en-US" altLang="en-US" sz="2000" kern="1200" dirty="0">
                <a:solidFill>
                  <a:srgbClr val="000000"/>
                </a:solidFill>
                <a:latin typeface="Arial (Body)"/>
              </a:rPr>
              <a:t>type=</a:t>
            </a:r>
            <a:r>
              <a:rPr lang="en-US" altLang="en-US" sz="2000" kern="1200" dirty="0">
                <a:solidFill>
                  <a:srgbClr val="000000"/>
                </a:solidFill>
                <a:latin typeface="Arial (Body)"/>
                <a:cs typeface="Arial" panose="020B0604020202020204" pitchFamily="34" charset="0"/>
              </a:rPr>
              <a:t>"</a:t>
            </a:r>
            <a:r>
              <a:rPr lang="en-US" altLang="en-US" sz="2000" kern="1200" dirty="0">
                <a:solidFill>
                  <a:srgbClr val="000000"/>
                </a:solidFill>
                <a:latin typeface="Arial (Body)"/>
              </a:rPr>
              <a:t>hidden</a:t>
            </a:r>
            <a:r>
              <a:rPr lang="en-US" altLang="en-US" sz="2000" kern="1200" dirty="0">
                <a:solidFill>
                  <a:srgbClr val="000000"/>
                </a:solidFill>
                <a:latin typeface="Arial (Body)"/>
                <a:cs typeface="Arial" panose="020B0604020202020204" pitchFamily="34" charset="0"/>
              </a:rPr>
              <a:t>“</a:t>
            </a:r>
          </a:p>
          <a:p>
            <a:pPr eaLnBrk="1" hangingPunct="1">
              <a:spcBef>
                <a:spcPts val="1000"/>
              </a:spcBef>
              <a:defRPr/>
            </a:pPr>
            <a:r>
              <a:rPr lang="en-US" altLang="en-US" sz="2000" kern="1200" dirty="0">
                <a:solidFill>
                  <a:srgbClr val="000000"/>
                </a:solidFill>
                <a:latin typeface="Arial (Body)"/>
              </a:rPr>
              <a:t>name</a:t>
            </a:r>
          </a:p>
          <a:p>
            <a:pPr eaLnBrk="1" hangingPunct="1">
              <a:spcBef>
                <a:spcPts val="1000"/>
              </a:spcBef>
              <a:defRPr/>
            </a:pPr>
            <a:r>
              <a:rPr lang="en-US" altLang="en-US" sz="2000" kern="1200" dirty="0">
                <a:solidFill>
                  <a:srgbClr val="000000"/>
                </a:solidFill>
                <a:latin typeface="Arial (Body)"/>
              </a:rPr>
              <a:t>i</a:t>
            </a:r>
            <a:r>
              <a:rPr lang="en-US" altLang="en-US" sz="100" kern="1200" dirty="0">
                <a:solidFill>
                  <a:srgbClr val="000000"/>
                </a:solidFill>
                <a:latin typeface="Arial (Body)"/>
              </a:rPr>
              <a:t> </a:t>
            </a:r>
            <a:r>
              <a:rPr lang="en-US" altLang="en-US" sz="2000" kern="1200" dirty="0">
                <a:solidFill>
                  <a:srgbClr val="000000"/>
                </a:solidFill>
                <a:latin typeface="Arial (Body)"/>
              </a:rPr>
              <a:t>d</a:t>
            </a:r>
          </a:p>
          <a:p>
            <a:pPr eaLnBrk="1" hangingPunct="1">
              <a:spcBef>
                <a:spcPts val="1000"/>
              </a:spcBef>
              <a:defRPr/>
            </a:pPr>
            <a:r>
              <a:rPr lang="en-US" altLang="en-US" sz="2000" kern="1200" dirty="0" smtClean="0">
                <a:solidFill>
                  <a:srgbClr val="000000"/>
                </a:solidFill>
                <a:latin typeface="Arial (Body)"/>
              </a:rPr>
              <a:t>value</a:t>
            </a:r>
            <a:endParaRPr lang="en-US" altLang="en-US" sz="2000" kern="1200" dirty="0">
              <a:solidFill>
                <a:srgbClr val="000000"/>
              </a:solidFill>
              <a:latin typeface="Arial (Bod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Select List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pic>
        <p:nvPicPr>
          <p:cNvPr id="4" name="Picture 3" descr="Computer code reads, left angle bracket select right angle bracket. left angle bracket slash select right angle bracket."/>
          <p:cNvPicPr>
            <a:picLocks noChangeAspect="1"/>
          </p:cNvPicPr>
          <p:nvPr/>
        </p:nvPicPr>
        <p:blipFill rotWithShape="1">
          <a:blip r:embed="rId2"/>
          <a:srcRect l="9012" t="2385"/>
          <a:stretch/>
        </p:blipFill>
        <p:spPr>
          <a:xfrm>
            <a:off x="385203" y="1590733"/>
            <a:ext cx="2823316" cy="643801"/>
          </a:xfrm>
          <a:prstGeom prst="rect">
            <a:avLst/>
          </a:prstGeom>
        </p:spPr>
      </p:pic>
      <p:sp>
        <p:nvSpPr>
          <p:cNvPr id="3" name="Text Placeholder 2"/>
          <p:cNvSpPr>
            <a:spLocks noGrp="1"/>
          </p:cNvSpPr>
          <p:nvPr>
            <p:ph type="body" idx="1"/>
          </p:nvPr>
        </p:nvSpPr>
        <p:spPr>
          <a:xfrm>
            <a:off x="457200" y="2286000"/>
            <a:ext cx="8229600" cy="2416016"/>
          </a:xfrm>
        </p:spPr>
        <p:txBody>
          <a:bodyPr>
            <a:spAutoFit/>
          </a:bodyPr>
          <a:lstStyle/>
          <a:p>
            <a:pPr marL="0" indent="0" eaLnBrk="1" fontAlgn="auto" hangingPunct="1">
              <a:buNone/>
              <a:defRPr/>
            </a:pPr>
            <a:r>
              <a:rPr lang="en-US" sz="2400" kern="1200" dirty="0" smtClean="0">
                <a:solidFill>
                  <a:schemeClr val="tx1"/>
                </a:solidFill>
                <a:latin typeface="Arial (Body)"/>
                <a:ea typeface="+mn-ea"/>
                <a:cs typeface="Arial" pitchFamily="34" charset="0"/>
              </a:rPr>
              <a:t>Configures </a:t>
            </a:r>
            <a:r>
              <a:rPr lang="en-US" sz="2400" kern="1200" dirty="0">
                <a:solidFill>
                  <a:schemeClr val="tx1"/>
                </a:solidFill>
                <a:latin typeface="Arial (Body)"/>
                <a:ea typeface="+mn-ea"/>
                <a:cs typeface="Arial" pitchFamily="34" charset="0"/>
              </a:rPr>
              <a:t>a select list (along with </a:t>
            </a:r>
            <a:r>
              <a:rPr lang="en-US" sz="2400" kern="1200" dirty="0">
                <a:solidFill>
                  <a:schemeClr val="tx1"/>
                </a:solidFill>
                <a:latin typeface="Arial (Body)"/>
                <a:ea typeface="+mn-ea"/>
                <a:cs typeface="Times New Roman" pitchFamily="18" charset="0"/>
              </a:rPr>
              <a:t>option elements</a:t>
            </a:r>
            <a:r>
              <a:rPr lang="en-US" sz="2400" kern="1200" dirty="0" smtClean="0">
                <a:solidFill>
                  <a:schemeClr val="tx1"/>
                </a:solidFill>
                <a:latin typeface="Arial (Body)"/>
                <a:ea typeface="+mn-ea"/>
                <a:cs typeface="Arial" pitchFamily="34" charset="0"/>
              </a:rPr>
              <a:t>)</a:t>
            </a:r>
            <a:endParaRPr lang="en-US" sz="2400" kern="1200" dirty="0">
              <a:solidFill>
                <a:schemeClr val="tx1"/>
              </a:solidFill>
              <a:latin typeface="Arial (Body)"/>
              <a:ea typeface="+mn-ea"/>
              <a:cs typeface="Arial" pitchFamily="34" charset="0"/>
            </a:endParaRPr>
          </a:p>
          <a:p>
            <a:pPr marL="0" indent="0" eaLnBrk="1" fontAlgn="auto" hangingPunct="1">
              <a:buNone/>
              <a:defRPr/>
            </a:pPr>
            <a:r>
              <a:rPr lang="en-US" sz="2400" kern="1200" dirty="0">
                <a:solidFill>
                  <a:schemeClr val="tx1"/>
                </a:solidFill>
                <a:latin typeface="Arial (Body)"/>
                <a:ea typeface="+mn-ea"/>
                <a:cs typeface="Arial" pitchFamily="34" charset="0"/>
              </a:rPr>
              <a:t>Also known as: Select Box, Drop-Down List, Drop-Down Box, and Option </a:t>
            </a:r>
            <a:r>
              <a:rPr lang="en-US" sz="2400" kern="1200" dirty="0" smtClean="0">
                <a:solidFill>
                  <a:schemeClr val="tx1"/>
                </a:solidFill>
                <a:latin typeface="Arial (Body)"/>
                <a:ea typeface="+mn-ea"/>
                <a:cs typeface="Arial" pitchFamily="34" charset="0"/>
              </a:rPr>
              <a:t>Box.</a:t>
            </a:r>
            <a:endParaRPr lang="en-US" sz="2400" kern="1200" dirty="0">
              <a:solidFill>
                <a:schemeClr val="tx1"/>
              </a:solidFill>
              <a:latin typeface="Arial (Body)"/>
              <a:ea typeface="+mn-ea"/>
              <a:cs typeface="Arial" pitchFamily="34" charset="0"/>
            </a:endParaRPr>
          </a:p>
          <a:p>
            <a:pPr marL="0" indent="0" eaLnBrk="1" fontAlgn="auto" hangingPunct="1">
              <a:buNone/>
              <a:defRPr/>
            </a:pPr>
            <a:r>
              <a:rPr lang="en-US" sz="2400" kern="1200" dirty="0">
                <a:solidFill>
                  <a:schemeClr val="tx1"/>
                </a:solidFill>
                <a:latin typeface="Arial (Body)"/>
                <a:ea typeface="+mn-ea"/>
                <a:cs typeface="Arial" pitchFamily="34" charset="0"/>
              </a:rPr>
              <a:t>Allows the user to select one or more items from a list of predetermined </a:t>
            </a:r>
            <a:r>
              <a:rPr lang="en-US" sz="2400" kern="1200" dirty="0" smtClean="0">
                <a:solidFill>
                  <a:schemeClr val="tx1"/>
                </a:solidFill>
                <a:latin typeface="Arial (Body)"/>
                <a:ea typeface="+mn-ea"/>
                <a:cs typeface="Arial" pitchFamily="34" charset="0"/>
              </a:rPr>
              <a:t>choices.</a:t>
            </a:r>
            <a:endParaRPr lang="en-US" sz="2400" kern="1200" dirty="0">
              <a:solidFill>
                <a:schemeClr val="tx1"/>
              </a:solidFill>
              <a:latin typeface="Arial (Body)"/>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kern="1200" spc="-50" dirty="0">
                <a:latin typeface="Times New Roman" panose="02020603050405020304" pitchFamily="18" charset="0"/>
              </a:rPr>
              <a:t>Select List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kern="1200" spc="-50" dirty="0">
              <a:latin typeface="Times New Roman" panose="02020603050405020304" pitchFamily="18" charset="0"/>
              <a:ea typeface="+mj-ea"/>
            </a:endParaRPr>
          </a:p>
        </p:txBody>
      </p:sp>
      <p:sp>
        <p:nvSpPr>
          <p:cNvPr id="40963" name="Text Placeholder 2"/>
          <p:cNvSpPr txBox="1">
            <a:spLocks noGrp="1"/>
          </p:cNvSpPr>
          <p:nvPr>
            <p:ph type="body" idx="1"/>
          </p:nvPr>
        </p:nvSpPr>
        <p:spPr>
          <a:xfrm>
            <a:off x="457200" y="1600200"/>
            <a:ext cx="2804160" cy="2177095"/>
          </a:xfrm>
        </p:spPr>
        <p:txBody>
          <a:bodyPr/>
          <a:lstStyle/>
          <a:p>
            <a:pPr fontAlgn="auto">
              <a:spcAft>
                <a:spcPts val="0"/>
              </a:spcAft>
              <a:defRPr/>
            </a:pPr>
            <a:r>
              <a:rPr lang="en-US" sz="2400" dirty="0">
                <a:solidFill>
                  <a:schemeClr val="tx1"/>
                </a:solidFill>
                <a:latin typeface="+mn-lt"/>
              </a:rPr>
              <a:t>Attributes:</a:t>
            </a:r>
          </a:p>
          <a:p>
            <a:pPr marL="741600" lvl="1" indent="-284400" fontAlgn="auto">
              <a:spcAft>
                <a:spcPts val="0"/>
              </a:spcAft>
              <a:defRPr/>
            </a:pPr>
            <a:r>
              <a:rPr lang="en-US" sz="2400" dirty="0">
                <a:solidFill>
                  <a:schemeClr val="tx1"/>
                </a:solidFill>
                <a:latin typeface="+mn-lt"/>
              </a:rPr>
              <a:t>name</a:t>
            </a:r>
          </a:p>
          <a:p>
            <a:pPr marL="741600" lvl="1" indent="-284400" fontAlgn="auto">
              <a:spcAft>
                <a:spcPts val="0"/>
              </a:spcAft>
              <a:defRPr/>
            </a:pPr>
            <a:r>
              <a:rPr lang="en-US" sz="2400" dirty="0" smtClean="0">
                <a:solidFill>
                  <a:schemeClr val="tx1"/>
                </a:solidFill>
                <a:latin typeface="+mn-lt"/>
              </a:rPr>
              <a:t>i</a:t>
            </a:r>
            <a:r>
              <a:rPr lang="en-US" sz="100" dirty="0" smtClean="0">
                <a:solidFill>
                  <a:schemeClr val="tx1"/>
                </a:solidFill>
                <a:latin typeface="+mn-lt"/>
              </a:rPr>
              <a:t> </a:t>
            </a:r>
            <a:r>
              <a:rPr lang="en-US" sz="2400" dirty="0" smtClean="0">
                <a:solidFill>
                  <a:schemeClr val="tx1"/>
                </a:solidFill>
                <a:latin typeface="+mn-lt"/>
              </a:rPr>
              <a:t>d</a:t>
            </a:r>
            <a:endParaRPr lang="en-US" sz="2400" dirty="0">
              <a:solidFill>
                <a:schemeClr val="tx1"/>
              </a:solidFill>
              <a:latin typeface="+mn-lt"/>
            </a:endParaRPr>
          </a:p>
          <a:p>
            <a:pPr marL="741600" lvl="1" indent="-284400" fontAlgn="auto">
              <a:spcAft>
                <a:spcPts val="0"/>
              </a:spcAft>
              <a:defRPr/>
            </a:pPr>
            <a:r>
              <a:rPr lang="en-US" sz="2400" dirty="0">
                <a:solidFill>
                  <a:schemeClr val="tx1"/>
                </a:solidFill>
                <a:latin typeface="+mn-lt"/>
              </a:rPr>
              <a:t>size</a:t>
            </a:r>
          </a:p>
          <a:p>
            <a:pPr marL="741600" lvl="1" indent="-284400" fontAlgn="auto">
              <a:spcAft>
                <a:spcPts val="0"/>
              </a:spcAft>
              <a:defRPr/>
            </a:pPr>
            <a:r>
              <a:rPr lang="en-US" sz="2400" dirty="0" smtClean="0">
                <a:solidFill>
                  <a:schemeClr val="tx1"/>
                </a:solidFill>
                <a:latin typeface="+mn-lt"/>
              </a:rPr>
              <a:t>multiple</a:t>
            </a:r>
            <a:endParaRPr lang="en-US" sz="2400" dirty="0">
              <a:solidFill>
                <a:schemeClr val="tx1"/>
              </a:solidFill>
              <a:latin typeface="+mn-lt"/>
            </a:endParaRPr>
          </a:p>
        </p:txBody>
      </p:sp>
      <p:pic>
        <p:nvPicPr>
          <p:cNvPr id="4" name="Picture 10" descr="A sample form with a select list with size set to 1 that functions as a drop down box when the arrow is clicked. The form is composed of the following two lines. Line 1, a label that reads, Sample Select List. Line 2, a drop down box with text that reads, Select your favorite browser. An arrow is displayed at the right of the drop down box."/>
          <p:cNvPicPr>
            <a:picLocks noChangeAspect="1" noChangeArrowheads="1"/>
          </p:cNvPicPr>
          <p:nvPr/>
        </p:nvPicPr>
        <p:blipFill>
          <a:blip r:embed="rId2"/>
          <a:srcRect/>
          <a:stretch>
            <a:fillRect/>
          </a:stretch>
        </p:blipFill>
        <p:spPr bwMode="auto">
          <a:xfrm>
            <a:off x="2210255" y="4064845"/>
            <a:ext cx="3791918" cy="14306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Options in a Select List</a:t>
            </a:r>
            <a:endParaRPr lang="en-US" sz="3400" b="1" kern="1200" spc="-50" dirty="0">
              <a:solidFill>
                <a:srgbClr val="007FA3"/>
              </a:solidFill>
              <a:latin typeface="Times New Roman" panose="02020603050405020304" pitchFamily="18" charset="0"/>
              <a:ea typeface="+mj-ea"/>
              <a:cs typeface="+mj-cs"/>
              <a:sym typeface="Times New Roman"/>
            </a:endParaRPr>
          </a:p>
        </p:txBody>
      </p:sp>
      <p:pic>
        <p:nvPicPr>
          <p:cNvPr id="4" name="Picture 3" descr="Computer code reads, left angle bracket option right angle bracket, left angle bracket slash option right angle bracket."/>
          <p:cNvPicPr>
            <a:picLocks noChangeAspect="1"/>
          </p:cNvPicPr>
          <p:nvPr/>
        </p:nvPicPr>
        <p:blipFill rotWithShape="1">
          <a:blip r:embed="rId2"/>
          <a:srcRect l="9984" t="2385"/>
          <a:stretch/>
        </p:blipFill>
        <p:spPr>
          <a:xfrm>
            <a:off x="457199" y="1609160"/>
            <a:ext cx="2832676" cy="637427"/>
          </a:xfrm>
          <a:prstGeom prst="rect">
            <a:avLst/>
          </a:prstGeom>
        </p:spPr>
      </p:pic>
      <p:sp>
        <p:nvSpPr>
          <p:cNvPr id="3" name="Content Placeholder 2"/>
          <p:cNvSpPr>
            <a:spLocks noGrp="1"/>
          </p:cNvSpPr>
          <p:nvPr>
            <p:ph type="body" idx="1"/>
          </p:nvPr>
        </p:nvSpPr>
        <p:spPr>
          <a:xfrm>
            <a:off x="457199" y="2331720"/>
            <a:ext cx="3436375" cy="2608376"/>
          </a:xfrm>
        </p:spPr>
        <p:txBody>
          <a:bodyPr wrap="square">
            <a:spAutoFit/>
          </a:bodyPr>
          <a:lstStyle/>
          <a:p>
            <a:pPr marL="0" indent="0" eaLnBrk="1" hangingPunct="1">
              <a:spcBef>
                <a:spcPts val="1500"/>
              </a:spcBef>
              <a:buClr>
                <a:srgbClr val="007FA3"/>
              </a:buClr>
              <a:buSzPct val="100000"/>
              <a:buNone/>
              <a:defRPr/>
            </a:pPr>
            <a:r>
              <a:rPr lang="en-US" altLang="en-US" sz="2400" kern="1200" dirty="0" smtClean="0">
                <a:latin typeface="Arial (Body)"/>
                <a:ea typeface="+mn-ea"/>
                <a:cs typeface="Arial" panose="020B0604020202020204" pitchFamily="34" charset="0"/>
                <a:sym typeface="Arial"/>
              </a:rPr>
              <a:t>Configures </a:t>
            </a:r>
            <a:r>
              <a:rPr lang="en-US" altLang="en-US" sz="2400" kern="1200" dirty="0">
                <a:latin typeface="Arial (Body)"/>
                <a:ea typeface="+mn-ea"/>
                <a:cs typeface="Arial" panose="020B0604020202020204" pitchFamily="34" charset="0"/>
                <a:sym typeface="Arial"/>
              </a:rPr>
              <a:t>the options in a Select </a:t>
            </a:r>
            <a:r>
              <a:rPr lang="en-US" altLang="en-US" sz="2400" kern="1200" dirty="0" smtClean="0">
                <a:latin typeface="Arial (Body)"/>
                <a:ea typeface="+mn-ea"/>
                <a:cs typeface="Arial" panose="020B0604020202020204" pitchFamily="34" charset="0"/>
                <a:sym typeface="Arial"/>
              </a:rPr>
              <a:t>List</a:t>
            </a:r>
            <a:endParaRPr lang="en-US" altLang="en-US" sz="2400" kern="1200" dirty="0">
              <a:latin typeface="Arial (Body)"/>
              <a:ea typeface="+mn-ea"/>
              <a:cs typeface="Arial" panose="020B0604020202020204" pitchFamily="34" charset="0"/>
              <a:sym typeface="Arial"/>
            </a:endParaRPr>
          </a:p>
          <a:p>
            <a:pPr marL="0" indent="0" eaLnBrk="1" hangingPunct="1">
              <a:buNone/>
              <a:defRPr/>
            </a:pPr>
            <a:r>
              <a:rPr lang="en-US" altLang="en-US" sz="2400" kern="1200" dirty="0">
                <a:latin typeface="Arial (Body)"/>
                <a:ea typeface="+mn-ea"/>
                <a:cs typeface="+mn-cs"/>
                <a:sym typeface="Arial"/>
              </a:rPr>
              <a:t>Attributes:</a:t>
            </a:r>
          </a:p>
          <a:p>
            <a:pPr marL="256032" indent="-256032" eaLnBrk="1" hangingPunct="1">
              <a:defRPr/>
            </a:pPr>
            <a:r>
              <a:rPr lang="en-US" altLang="en-US" sz="2400" kern="1200" dirty="0">
                <a:latin typeface="Arial (Body)"/>
                <a:ea typeface="+mn-ea"/>
                <a:cs typeface="+mn-cs"/>
                <a:sym typeface="Arial"/>
              </a:rPr>
              <a:t>value</a:t>
            </a:r>
          </a:p>
          <a:p>
            <a:pPr marL="256032" indent="-256032" eaLnBrk="1" hangingPunct="1">
              <a:defRPr/>
            </a:pPr>
            <a:r>
              <a:rPr lang="en-US" altLang="en-US" sz="2400" kern="1200" dirty="0">
                <a:latin typeface="Arial (Body)"/>
                <a:ea typeface="+mn-ea"/>
                <a:cs typeface="+mn-cs"/>
                <a:sym typeface="Arial"/>
              </a:rPr>
              <a:t>selected</a:t>
            </a:r>
          </a:p>
        </p:txBody>
      </p:sp>
      <p:pic>
        <p:nvPicPr>
          <p:cNvPr id="41989" name="Picture 14" descr="A drop down box with text that reads, Select your favorite browser. An arrow is displayed at the right of the drop down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223" y="1958845"/>
            <a:ext cx="381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5" descr="A scroll box with five items showing. These items are, Home, Products, Services, About and Contact. Vertical scroll bars are displayed at the right of the 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241" y="3363428"/>
            <a:ext cx="2752725"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9.1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923299"/>
          </a:xfrm>
        </p:spPr>
        <p:txBody>
          <a:bodyPr>
            <a:spAutoFit/>
          </a:bodyPr>
          <a:lstStyle/>
          <a:p>
            <a:pPr marL="432000" indent="-432000" eaLnBrk="1" hangingPunct="1">
              <a:buFont typeface="+mj-lt"/>
              <a:buAutoNum type="arabicPeriod"/>
              <a:tabLst/>
              <a:defRPr/>
            </a:pPr>
            <a:r>
              <a:rPr lang="en-US" altLang="en-US" sz="2400" kern="1200" dirty="0" smtClean="0">
                <a:solidFill>
                  <a:srgbClr val="000000"/>
                </a:solidFill>
                <a:latin typeface="+mn-lt"/>
                <a:ea typeface="+mn-ea"/>
                <a:cs typeface="+mn-cs"/>
              </a:rPr>
              <a:t>You </a:t>
            </a:r>
            <a:r>
              <a:rPr lang="en-US" altLang="en-US" sz="2400" kern="1200" dirty="0">
                <a:solidFill>
                  <a:srgbClr val="000000"/>
                </a:solidFill>
                <a:latin typeface="+mn-lt"/>
                <a:ea typeface="+mn-ea"/>
                <a:cs typeface="+mn-cs"/>
              </a:rPr>
              <a:t>are designing a web site for a client who sells items in a retail store</a:t>
            </a:r>
            <a:r>
              <a:rPr lang="en-US" altLang="en-US" sz="2400" kern="1200" dirty="0" smtClean="0">
                <a:solidFill>
                  <a:srgbClr val="000000"/>
                </a:solidFill>
                <a:latin typeface="+mn-lt"/>
                <a:ea typeface="+mn-ea"/>
                <a:cs typeface="+mn-cs"/>
              </a:rPr>
              <a:t>.</a:t>
            </a:r>
          </a:p>
        </p:txBody>
      </p:sp>
      <p:sp>
        <p:nvSpPr>
          <p:cNvPr id="4" name="Text Placeholder 3"/>
          <p:cNvSpPr>
            <a:spLocks noGrp="1"/>
          </p:cNvSpPr>
          <p:nvPr>
            <p:ph type="body" idx="2"/>
          </p:nvPr>
        </p:nvSpPr>
        <p:spPr>
          <a:xfrm>
            <a:off x="457199" y="2423159"/>
            <a:ext cx="8367311" cy="3691201"/>
          </a:xfrm>
        </p:spPr>
        <p:txBody>
          <a:bodyPr/>
          <a:lstStyle/>
          <a:p>
            <a:pPr marL="407988" indent="0" eaLnBrk="1" hangingPunct="1">
              <a:buNone/>
              <a:tabLst/>
              <a:defRPr/>
            </a:pPr>
            <a:r>
              <a:rPr lang="en-US" altLang="en-US" sz="2400" kern="1200" dirty="0">
                <a:solidFill>
                  <a:srgbClr val="000000"/>
                </a:solidFill>
                <a:latin typeface="Arial (Body)"/>
              </a:rPr>
              <a:t>They want to create a customer list for e-mail marketing purposes. Your client sells to consumers and needs a form that accepts their customer’s name and e-mail address.</a:t>
            </a:r>
          </a:p>
          <a:p>
            <a:pPr marL="396875" indent="11113" eaLnBrk="1" hangingPunct="1">
              <a:buNone/>
              <a:tabLst/>
              <a:defRPr/>
            </a:pPr>
            <a:r>
              <a:rPr lang="en-US" altLang="en-US" sz="2400" kern="1200" dirty="0">
                <a:solidFill>
                  <a:srgbClr val="000000"/>
                </a:solidFill>
                <a:latin typeface="Arial (Body)"/>
              </a:rPr>
              <a:t>Would you recommend using two input </a:t>
            </a:r>
            <a:r>
              <a:rPr lang="en-US" altLang="en-US" sz="2400" kern="1200" dirty="0" smtClean="0">
                <a:solidFill>
                  <a:srgbClr val="000000"/>
                </a:solidFill>
                <a:latin typeface="Arial (Body)"/>
              </a:rPr>
              <a:t>boxes</a:t>
            </a:r>
            <a:br>
              <a:rPr lang="en-US" altLang="en-US" sz="2400" kern="1200" dirty="0" smtClean="0">
                <a:solidFill>
                  <a:srgbClr val="000000"/>
                </a:solidFill>
                <a:latin typeface="Arial (Body)"/>
              </a:rPr>
            </a:br>
            <a:r>
              <a:rPr lang="en-US" altLang="en-US" sz="2400" kern="1200" dirty="0" smtClean="0">
                <a:solidFill>
                  <a:srgbClr val="000000"/>
                </a:solidFill>
                <a:latin typeface="Arial (Body)"/>
              </a:rPr>
              <a:t>(</a:t>
            </a:r>
            <a:r>
              <a:rPr lang="en-US" altLang="en-US" sz="2400" kern="1200" dirty="0">
                <a:solidFill>
                  <a:srgbClr val="000000"/>
                </a:solidFill>
                <a:latin typeface="Arial (Body)"/>
              </a:rPr>
              <a:t>one for the name and one for the e-mail</a:t>
            </a:r>
            <a:r>
              <a:rPr lang="en-US" altLang="en-US" sz="2400" kern="1200" dirty="0" smtClean="0">
                <a:solidFill>
                  <a:srgbClr val="000000"/>
                </a:solidFill>
                <a:latin typeface="Arial (Body)"/>
              </a:rPr>
              <a:t>)</a:t>
            </a:r>
            <a:r>
              <a:rPr lang="en-US" altLang="en-US" sz="2400" kern="1200" dirty="0" smtClean="0">
                <a:solidFill>
                  <a:srgbClr val="000000"/>
                </a:solidFill>
                <a:latin typeface="Arial (Body)"/>
              </a:rPr>
              <a:t/>
            </a:r>
            <a:br>
              <a:rPr lang="en-US" altLang="en-US" sz="2400" kern="1200" dirty="0" smtClean="0">
                <a:solidFill>
                  <a:srgbClr val="000000"/>
                </a:solidFill>
                <a:latin typeface="Arial (Body)"/>
              </a:rPr>
            </a:br>
            <a:r>
              <a:rPr lang="en-US" altLang="en-US" sz="2400" kern="1200" dirty="0" smtClean="0">
                <a:solidFill>
                  <a:srgbClr val="000000"/>
                </a:solidFill>
                <a:latin typeface="Arial (Body)"/>
              </a:rPr>
              <a:t>or </a:t>
            </a:r>
            <a:r>
              <a:rPr lang="en-US" altLang="en-US" sz="2400" kern="1200" dirty="0">
                <a:solidFill>
                  <a:srgbClr val="000000"/>
                </a:solidFill>
                <a:latin typeface="Arial (Body)"/>
              </a:rPr>
              <a:t>three input </a:t>
            </a:r>
            <a:r>
              <a:rPr lang="en-US" altLang="en-US" sz="2400" kern="1200" dirty="0" smtClean="0">
                <a:solidFill>
                  <a:srgbClr val="000000"/>
                </a:solidFill>
                <a:latin typeface="Arial (Body)"/>
              </a:rPr>
              <a:t>boxes</a:t>
            </a:r>
            <a:br>
              <a:rPr lang="en-US" altLang="en-US" sz="2400" kern="1200" dirty="0" smtClean="0">
                <a:solidFill>
                  <a:srgbClr val="000000"/>
                </a:solidFill>
                <a:latin typeface="Arial (Body)"/>
              </a:rPr>
            </a:br>
            <a:r>
              <a:rPr lang="en-US" altLang="en-US" sz="2400" kern="1200" dirty="0" smtClean="0">
                <a:solidFill>
                  <a:srgbClr val="000000"/>
                </a:solidFill>
                <a:latin typeface="Arial (Body)"/>
              </a:rPr>
              <a:t>(for the first name, last name, and email address)?</a:t>
            </a:r>
            <a:br>
              <a:rPr lang="en-US" altLang="en-US" sz="2400" kern="1200" dirty="0" smtClean="0">
                <a:solidFill>
                  <a:srgbClr val="000000"/>
                </a:solidFill>
                <a:latin typeface="Arial (Body)"/>
              </a:rPr>
            </a:br>
            <a:r>
              <a:rPr lang="en-US" altLang="en-US" sz="2400" kern="1200" dirty="0" smtClean="0">
                <a:solidFill>
                  <a:srgbClr val="000000"/>
                </a:solidFill>
                <a:latin typeface="Arial (Body)"/>
              </a:rPr>
              <a:t>Explain your answer.</a:t>
            </a:r>
            <a:endParaRPr lang="en-US" altLang="en-US" sz="2400" kern="1200" dirty="0">
              <a:solidFill>
                <a:srgbClr val="000000"/>
              </a:solidFill>
              <a:latin typeface="Arial (Bod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defRPr/>
            </a:pPr>
            <a:r>
              <a:rPr lang="en-US" sz="3400" b="1" kern="1200" spc="-50" dirty="0">
                <a:solidFill>
                  <a:schemeClr val="tx2"/>
                </a:solidFill>
                <a:latin typeface="Times New Roman" panose="02020603050405020304" pitchFamily="18" charset="0"/>
              </a:rPr>
              <a:t>Checkpoint </a:t>
            </a:r>
            <a:r>
              <a:rPr lang="en-US" sz="3400" b="1" kern="1200" spc="-50" dirty="0" smtClean="0">
                <a:solidFill>
                  <a:schemeClr val="tx2"/>
                </a:solidFill>
                <a:latin typeface="Times New Roman" panose="02020603050405020304" pitchFamily="18" charset="0"/>
              </a:rPr>
              <a:t>9.1 </a:t>
            </a:r>
            <a:r>
              <a:rPr lang="en-US" sz="2000" kern="1200" spc="-50" dirty="0" smtClean="0">
                <a:solidFill>
                  <a:schemeClr val="tx2"/>
                </a:solidFill>
                <a:latin typeface="Times New Roman" panose="02020603050405020304" pitchFamily="18" charset="0"/>
              </a:rPr>
              <a:t>(2 </a:t>
            </a:r>
            <a:r>
              <a:rPr lang="en-US" sz="2000" kern="1200" spc="-50" dirty="0">
                <a:solidFill>
                  <a:schemeClr val="tx2"/>
                </a:solidFill>
                <a:latin typeface="Times New Roman" panose="02020603050405020304" pitchFamily="18" charset="0"/>
              </a:rPr>
              <a:t>of 2)</a:t>
            </a:r>
            <a:endParaRPr lang="en-US" sz="2000" kern="1200" spc="-50" dirty="0">
              <a:solidFill>
                <a:schemeClr val="tx2"/>
              </a:solidFill>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idx="1"/>
          </p:nvPr>
        </p:nvSpPr>
        <p:spPr>
          <a:xfrm>
            <a:off x="457200" y="1600200"/>
            <a:ext cx="8229600" cy="923299"/>
          </a:xfrm>
        </p:spPr>
        <p:txBody>
          <a:bodyPr>
            <a:spAutoFit/>
          </a:bodyPr>
          <a:lstStyle/>
          <a:p>
            <a:pPr marL="432000" indent="-432000" eaLnBrk="1" hangingPunct="1">
              <a:spcBef>
                <a:spcPts val="1500"/>
              </a:spcBef>
              <a:buClr>
                <a:schemeClr val="tx2"/>
              </a:buClr>
              <a:buFont typeface="+mj-lt"/>
              <a:buAutoNum type="arabicPeriod" startAt="2"/>
              <a:tabLst/>
              <a:defRPr/>
            </a:pPr>
            <a:r>
              <a:rPr lang="en-US" altLang="en-US" sz="2400" kern="1200" dirty="0" smtClean="0">
                <a:solidFill>
                  <a:srgbClr val="000000"/>
                </a:solidFill>
                <a:latin typeface="Arial (Body)"/>
                <a:ea typeface="+mn-ea"/>
                <a:cs typeface="+mn-cs"/>
              </a:rPr>
              <a:t>You </a:t>
            </a:r>
            <a:r>
              <a:rPr lang="en-US" altLang="en-US" sz="2400" kern="1200" dirty="0">
                <a:solidFill>
                  <a:srgbClr val="000000"/>
                </a:solidFill>
                <a:latin typeface="Arial (Body)"/>
                <a:ea typeface="+mn-ea"/>
                <a:cs typeface="+mn-cs"/>
              </a:rPr>
              <a:t>are designing a survey form for a client. One of </a:t>
            </a:r>
            <a:r>
              <a:rPr lang="en-US" altLang="en-US" sz="2400" kern="1200" dirty="0" smtClean="0">
                <a:solidFill>
                  <a:srgbClr val="000000"/>
                </a:solidFill>
                <a:latin typeface="Arial (Body)"/>
                <a:ea typeface="+mn-ea"/>
                <a:cs typeface="+mn-cs"/>
              </a:rPr>
              <a:t>the questions </a:t>
            </a:r>
            <a:r>
              <a:rPr lang="en-US" altLang="en-US" sz="2400" kern="1200" dirty="0">
                <a:solidFill>
                  <a:srgbClr val="000000"/>
                </a:solidFill>
                <a:latin typeface="Arial (Body)"/>
                <a:ea typeface="+mn-ea"/>
                <a:cs typeface="+mn-cs"/>
              </a:rPr>
              <a:t>has 10 possible </a:t>
            </a:r>
            <a:r>
              <a:rPr lang="en-US" altLang="en-US" sz="2400" kern="1200" dirty="0" smtClean="0">
                <a:solidFill>
                  <a:srgbClr val="000000"/>
                </a:solidFill>
                <a:latin typeface="Arial (Body)"/>
                <a:ea typeface="+mn-ea"/>
                <a:cs typeface="+mn-cs"/>
              </a:rPr>
              <a:t>responses.</a:t>
            </a:r>
            <a:endParaRPr lang="en-US" altLang="en-US" sz="2400" kern="1200" dirty="0">
              <a:latin typeface="Arial (Body)"/>
              <a:ea typeface="+mn-ea"/>
              <a:cs typeface="+mn-cs"/>
            </a:endParaRPr>
          </a:p>
        </p:txBody>
      </p:sp>
      <p:sp>
        <p:nvSpPr>
          <p:cNvPr id="6" name="Content Placeholder 5"/>
          <p:cNvSpPr>
            <a:spLocks noGrp="1"/>
          </p:cNvSpPr>
          <p:nvPr>
            <p:ph idx="14"/>
          </p:nvPr>
        </p:nvSpPr>
        <p:spPr>
          <a:xfrm>
            <a:off x="457200" y="2364799"/>
            <a:ext cx="8229600" cy="1850039"/>
          </a:xfrm>
        </p:spPr>
        <p:txBody>
          <a:bodyPr/>
          <a:lstStyle/>
          <a:p>
            <a:pPr marL="463550" indent="0">
              <a:spcBef>
                <a:spcPts val="1500"/>
              </a:spcBef>
              <a:buClr>
                <a:schemeClr val="tx2"/>
              </a:buClr>
            </a:pPr>
            <a:r>
              <a:rPr lang="en-US" altLang="en-US" sz="2400" kern="1200" dirty="0">
                <a:latin typeface="Arial (Body)"/>
              </a:rPr>
              <a:t>Only one response can be selected per question</a:t>
            </a:r>
            <a:r>
              <a:rPr lang="en-US" altLang="en-US" sz="2400" kern="1200" dirty="0" smtClean="0">
                <a:latin typeface="Arial (Body)"/>
              </a:rPr>
              <a:t>.</a:t>
            </a:r>
          </a:p>
          <a:p>
            <a:pPr marL="463550" indent="0">
              <a:spcBef>
                <a:spcPts val="1500"/>
              </a:spcBef>
              <a:buClr>
                <a:schemeClr val="tx2"/>
              </a:buClr>
            </a:pPr>
            <a:r>
              <a:rPr lang="en-US" altLang="en-US" sz="2400" kern="1200" dirty="0" smtClean="0">
                <a:latin typeface="Arial (Body)"/>
              </a:rPr>
              <a:t>What </a:t>
            </a:r>
            <a:r>
              <a:rPr lang="en-US" altLang="en-US" sz="2400" kern="1200" dirty="0">
                <a:latin typeface="Arial (Body)"/>
              </a:rPr>
              <a:t>type of form control would you use to configure this question on the web page</a:t>
            </a:r>
            <a:r>
              <a:rPr lang="en-US" altLang="en-US" sz="2400" kern="1200" dirty="0" smtClean="0">
                <a:latin typeface="Arial (Body)"/>
              </a:rPr>
              <a:t>?</a:t>
            </a:r>
          </a:p>
          <a:p>
            <a:pPr marL="457200" indent="-457200">
              <a:spcBef>
                <a:spcPts val="1500"/>
              </a:spcBef>
              <a:buClr>
                <a:schemeClr val="tx2"/>
              </a:buClr>
              <a:buFont typeface="+mj-lt"/>
              <a:buAutoNum type="arabicPeriod" startAt="3"/>
            </a:pPr>
            <a:r>
              <a:rPr lang="en-US" altLang="en-US" sz="2400" kern="1200" dirty="0">
                <a:latin typeface="Arial (Body)"/>
              </a:rPr>
              <a:t>True or False.</a:t>
            </a:r>
          </a:p>
        </p:txBody>
      </p:sp>
      <p:sp>
        <p:nvSpPr>
          <p:cNvPr id="4" name="Text Placeholder 3"/>
          <p:cNvSpPr>
            <a:spLocks noGrp="1"/>
          </p:cNvSpPr>
          <p:nvPr>
            <p:ph idx="13"/>
          </p:nvPr>
        </p:nvSpPr>
        <p:spPr>
          <a:xfrm>
            <a:off x="457200" y="4198671"/>
            <a:ext cx="8229600" cy="798091"/>
          </a:xfrm>
        </p:spPr>
        <p:txBody>
          <a:bodyPr/>
          <a:lstStyle/>
          <a:p>
            <a:pPr marL="463550" indent="0">
              <a:spcBef>
                <a:spcPts val="1500"/>
              </a:spcBef>
              <a:buClr>
                <a:schemeClr val="tx2"/>
              </a:buClr>
            </a:pPr>
            <a:r>
              <a:rPr lang="en-US" altLang="en-US" sz="2400" kern="1200" dirty="0" smtClean="0">
                <a:solidFill>
                  <a:srgbClr val="000000"/>
                </a:solidFill>
                <a:latin typeface="Arial (Body)"/>
              </a:rPr>
              <a:t>In </a:t>
            </a:r>
            <a:r>
              <a:rPr lang="en-US" altLang="en-US" sz="2400" kern="1200" dirty="0">
                <a:solidFill>
                  <a:srgbClr val="000000"/>
                </a:solidFill>
                <a:latin typeface="Arial (Body)"/>
              </a:rPr>
              <a:t>a radio button group, the value attribute is used by the browser to process the radio buttons as a group</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noGrp="1"/>
          </p:cNvSpPr>
          <p:nvPr>
            <p:ph type="title"/>
          </p:nvPr>
        </p:nvSpPr>
        <p:spPr>
          <a:xfrm>
            <a:off x="457200" y="604794"/>
            <a:ext cx="8229600" cy="707856"/>
          </a:xfrm>
        </p:spPr>
        <p:txBody>
          <a:bodyPr>
            <a:spAutoFit/>
          </a:bodyPr>
          <a:lstStyle/>
          <a:p>
            <a:pPr eaLnBrk="1" hangingPunct="1">
              <a:spcBef>
                <a:spcPct val="0"/>
              </a:spcBef>
            </a:pPr>
            <a:r>
              <a:rPr lang="en-US" dirty="0">
                <a:solidFill>
                  <a:schemeClr val="tx2"/>
                </a:solidFill>
              </a:rPr>
              <a:t>Input Image </a:t>
            </a:r>
            <a:r>
              <a:rPr lang="en-US" dirty="0" smtClean="0">
                <a:solidFill>
                  <a:schemeClr val="tx2"/>
                </a:solidFill>
              </a:rPr>
              <a:t>Button </a:t>
            </a:r>
            <a:r>
              <a:rPr lang="en-US" sz="2000" b="0" dirty="0" smtClean="0">
                <a:solidFill>
                  <a:schemeClr val="tx2"/>
                </a:solidFill>
              </a:rPr>
              <a:t>(1 of 2)</a:t>
            </a:r>
            <a:endParaRPr lang="en-US" altLang="en-US" sz="2000" b="0" dirty="0" smtClean="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 name="Picture 1" descr="Computer code reads, left angle bracket input right angle bracket."/>
          <p:cNvPicPr>
            <a:picLocks noChangeAspect="1"/>
          </p:cNvPicPr>
          <p:nvPr/>
        </p:nvPicPr>
        <p:blipFill rotWithShape="1">
          <a:blip r:embed="rId2"/>
          <a:srcRect l="17139" t="-2464" b="-1"/>
          <a:stretch/>
        </p:blipFill>
        <p:spPr>
          <a:xfrm>
            <a:off x="316814" y="1498351"/>
            <a:ext cx="1509173" cy="709687"/>
          </a:xfrm>
          <a:prstGeom prst="rect">
            <a:avLst/>
          </a:prstGeom>
        </p:spPr>
      </p:pic>
      <p:sp>
        <p:nvSpPr>
          <p:cNvPr id="3" name="Text Placeholder 2"/>
          <p:cNvSpPr>
            <a:spLocks noGrp="1"/>
          </p:cNvSpPr>
          <p:nvPr>
            <p:ph type="body" idx="1"/>
          </p:nvPr>
        </p:nvSpPr>
        <p:spPr>
          <a:xfrm>
            <a:off x="457200" y="2148840"/>
            <a:ext cx="8229600" cy="2608376"/>
          </a:xfrm>
        </p:spPr>
        <p:txBody>
          <a:bodyPr wrap="square">
            <a:spAutoFit/>
          </a:bodyPr>
          <a:lstStyle/>
          <a:p>
            <a:pPr marL="0" indent="0" eaLnBrk="1" fontAlgn="auto" hangingPunct="1">
              <a:buNone/>
              <a:defRPr/>
            </a:pPr>
            <a:r>
              <a:rPr lang="en-US" sz="2400" kern="1200" dirty="0" smtClean="0">
                <a:solidFill>
                  <a:srgbClr val="000000"/>
                </a:solidFill>
                <a:latin typeface="Arial (Body)"/>
                <a:ea typeface="+mn-ea"/>
                <a:cs typeface="Arial" pitchFamily="34" charset="0"/>
              </a:rPr>
              <a:t>Submits </a:t>
            </a:r>
            <a:r>
              <a:rPr lang="en-US" sz="2400" kern="1200" dirty="0">
                <a:solidFill>
                  <a:srgbClr val="000000"/>
                </a:solidFill>
                <a:latin typeface="Arial (Body)"/>
                <a:ea typeface="+mn-ea"/>
                <a:cs typeface="Arial" pitchFamily="34" charset="0"/>
              </a:rPr>
              <a:t>the </a:t>
            </a:r>
            <a:r>
              <a:rPr lang="en-US" sz="2400" kern="1200" dirty="0" smtClean="0">
                <a:solidFill>
                  <a:srgbClr val="000000"/>
                </a:solidFill>
                <a:latin typeface="Arial (Body)"/>
                <a:ea typeface="+mn-ea"/>
                <a:cs typeface="Arial" pitchFamily="34" charset="0"/>
              </a:rPr>
              <a:t>form</a:t>
            </a:r>
          </a:p>
          <a:p>
            <a:pPr marL="0" indent="0" eaLnBrk="1" fontAlgn="auto" hangingPunct="1">
              <a:buNone/>
              <a:defRPr/>
            </a:pPr>
            <a:r>
              <a:rPr lang="en-US" sz="2400" kern="1200" dirty="0" smtClean="0">
                <a:solidFill>
                  <a:srgbClr val="000000"/>
                </a:solidFill>
                <a:latin typeface="Arial (Body)"/>
                <a:ea typeface="+mn-ea"/>
                <a:cs typeface="Arial" pitchFamily="34" charset="0"/>
              </a:rPr>
              <a:t>When clicked:</a:t>
            </a:r>
          </a:p>
          <a:p>
            <a:pPr marL="256032" indent="-256032" eaLnBrk="1" fontAlgn="auto" hangingPunct="1">
              <a:defRPr/>
            </a:pPr>
            <a:r>
              <a:rPr lang="en-US" sz="2400" kern="1200" dirty="0" smtClean="0">
                <a:solidFill>
                  <a:srgbClr val="000000"/>
                </a:solidFill>
                <a:latin typeface="Arial (Body)"/>
                <a:ea typeface="+mn-ea"/>
                <a:cs typeface="Times New Roman" pitchFamily="18" charset="0"/>
              </a:rPr>
              <a:t>Triggers </a:t>
            </a:r>
            <a:r>
              <a:rPr lang="en-US" sz="2400" kern="1200" dirty="0">
                <a:solidFill>
                  <a:srgbClr val="000000"/>
                </a:solidFill>
                <a:latin typeface="Arial (Body)"/>
                <a:ea typeface="+mn-ea"/>
                <a:cs typeface="Times New Roman" pitchFamily="18" charset="0"/>
              </a:rPr>
              <a:t>the </a:t>
            </a:r>
            <a:r>
              <a:rPr lang="en-US" sz="2400" b="1" kern="1200" dirty="0">
                <a:solidFill>
                  <a:srgbClr val="000000"/>
                </a:solidFill>
                <a:latin typeface="Arial (Body)"/>
                <a:ea typeface="+mn-ea"/>
                <a:cs typeface="Times New Roman" pitchFamily="18" charset="0"/>
              </a:rPr>
              <a:t>action</a:t>
            </a:r>
            <a:r>
              <a:rPr lang="en-US" sz="2400" kern="1200" dirty="0">
                <a:solidFill>
                  <a:srgbClr val="000000"/>
                </a:solidFill>
                <a:latin typeface="Arial (Body)"/>
                <a:ea typeface="+mn-ea"/>
                <a:cs typeface="Times New Roman" pitchFamily="18" charset="0"/>
              </a:rPr>
              <a:t> method on the form </a:t>
            </a:r>
            <a:r>
              <a:rPr lang="en-US" sz="2400" kern="1200" dirty="0" smtClean="0">
                <a:solidFill>
                  <a:srgbClr val="000000"/>
                </a:solidFill>
                <a:latin typeface="Arial (Body)"/>
                <a:ea typeface="+mn-ea"/>
                <a:cs typeface="Times New Roman" pitchFamily="18" charset="0"/>
              </a:rPr>
              <a:t>tag</a:t>
            </a:r>
            <a:endParaRPr lang="en-US" sz="2400" kern="1200" dirty="0">
              <a:solidFill>
                <a:srgbClr val="000000"/>
              </a:solidFill>
              <a:latin typeface="Arial (Body)"/>
              <a:ea typeface="+mn-ea"/>
              <a:cs typeface="Times New Roman" pitchFamily="18" charset="0"/>
            </a:endParaRPr>
          </a:p>
          <a:p>
            <a:pPr marL="256032" indent="-256032" eaLnBrk="1" fontAlgn="auto" hangingPunct="1">
              <a:defRPr/>
            </a:pPr>
            <a:r>
              <a:rPr lang="en-US" sz="2400" kern="1200" dirty="0">
                <a:solidFill>
                  <a:srgbClr val="000000"/>
                </a:solidFill>
                <a:latin typeface="Arial (Body)"/>
                <a:ea typeface="+mn-ea"/>
                <a:cs typeface="Times New Roman" pitchFamily="18" charset="0"/>
              </a:rPr>
              <a:t>Sends the form data (the name=value pair for each form element) to the web </a:t>
            </a:r>
            <a:r>
              <a:rPr lang="en-US" sz="2400" kern="1200" dirty="0" smtClean="0">
                <a:solidFill>
                  <a:srgbClr val="000000"/>
                </a:solidFill>
                <a:latin typeface="Arial (Body)"/>
                <a:ea typeface="+mn-ea"/>
                <a:cs typeface="Times New Roman" pitchFamily="18" charset="0"/>
              </a:rPr>
              <a:t>server.</a:t>
            </a:r>
            <a:endParaRPr lang="en-US" sz="2400" kern="1200" dirty="0">
              <a:solidFill>
                <a:srgbClr val="000000"/>
              </a:solidFill>
              <a:latin typeface="Arial (Body)"/>
              <a:ea typeface="+mn-ea"/>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Input Image Button </a:t>
            </a:r>
            <a:r>
              <a:rPr lang="en-US" sz="2000" b="0" dirty="0" smtClean="0">
                <a:solidFill>
                  <a:schemeClr val="tx2"/>
                </a:solidFill>
              </a:rPr>
              <a:t>(2 </a:t>
            </a:r>
            <a:r>
              <a:rPr lang="en-US" sz="2000" b="0" dirty="0">
                <a:solidFill>
                  <a:schemeClr val="tx2"/>
                </a:solidFill>
              </a:rPr>
              <a:t>of 2)</a:t>
            </a:r>
            <a:endParaRPr lang="en-US" dirty="0">
              <a:solidFill>
                <a:schemeClr val="tx2"/>
              </a:solidFill>
            </a:endParaRPr>
          </a:p>
        </p:txBody>
      </p:sp>
      <p:sp>
        <p:nvSpPr>
          <p:cNvPr id="3" name="Text Placeholder 2"/>
          <p:cNvSpPr>
            <a:spLocks noGrp="1"/>
          </p:cNvSpPr>
          <p:nvPr>
            <p:ph type="body" idx="1"/>
          </p:nvPr>
        </p:nvSpPr>
        <p:spPr>
          <a:xfrm>
            <a:off x="457200" y="1600201"/>
            <a:ext cx="8229600" cy="2286000"/>
          </a:xfrm>
        </p:spPr>
        <p:txBody>
          <a:bodyPr/>
          <a:lstStyle/>
          <a:p>
            <a:pPr marL="255651" indent="-255651" eaLnBrk="1" fontAlgn="auto" hangingPunct="1">
              <a:defRPr/>
            </a:pPr>
            <a:r>
              <a:rPr lang="en-US" sz="2400" kern="1200" dirty="0">
                <a:solidFill>
                  <a:srgbClr val="000000"/>
                </a:solidFill>
                <a:latin typeface="Arial (Body)"/>
              </a:rPr>
              <a:t>Attributes:</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rPr>
              <a:t>type=“image”</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rPr>
              <a:t>name</a:t>
            </a: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rPr>
              <a:t>i</a:t>
            </a:r>
            <a:r>
              <a:rPr lang="en-US" sz="100" kern="1200" dirty="0" smtClean="0">
                <a:solidFill>
                  <a:srgbClr val="000000"/>
                </a:solidFill>
                <a:latin typeface="Arial (Body)"/>
              </a:rPr>
              <a:t> </a:t>
            </a:r>
            <a:r>
              <a:rPr lang="en-US" sz="2400" kern="1200" dirty="0" smtClean="0">
                <a:solidFill>
                  <a:srgbClr val="000000"/>
                </a:solidFill>
                <a:latin typeface="Arial (Body)"/>
              </a:rPr>
              <a:t>d</a:t>
            </a:r>
            <a:endParaRPr lang="en-US" sz="2400" kern="1200" dirty="0">
              <a:solidFill>
                <a:srgbClr val="000000"/>
              </a:solidFill>
              <a:latin typeface="Arial (Body)"/>
            </a:endParaRPr>
          </a:p>
          <a:p>
            <a:pPr marL="741553" lvl="1" indent="-284353" eaLnBrk="1" fontAlgn="auto" hangingPunct="1">
              <a:buFont typeface="Arial" panose="020B0604020202020204" pitchFamily="34" charset="0"/>
              <a:buChar char="–"/>
              <a:defRPr/>
            </a:pPr>
            <a:r>
              <a:rPr lang="en-US" sz="2400" kern="1200" dirty="0" smtClean="0">
                <a:solidFill>
                  <a:srgbClr val="000000"/>
                </a:solidFill>
                <a:latin typeface="Arial (Body)"/>
              </a:rPr>
              <a:t>s</a:t>
            </a:r>
            <a:r>
              <a:rPr lang="en-US" sz="100" kern="1200" dirty="0" smtClean="0">
                <a:solidFill>
                  <a:srgbClr val="000000"/>
                </a:solidFill>
                <a:latin typeface="Arial (Body)"/>
              </a:rPr>
              <a:t> </a:t>
            </a:r>
            <a:r>
              <a:rPr lang="en-US" sz="2400" kern="1200" dirty="0" smtClean="0">
                <a:solidFill>
                  <a:srgbClr val="000000"/>
                </a:solidFill>
                <a:latin typeface="Arial (Body)"/>
              </a:rPr>
              <a:t>r</a:t>
            </a:r>
            <a:r>
              <a:rPr lang="en-US" sz="100" kern="1200" dirty="0" smtClean="0">
                <a:solidFill>
                  <a:srgbClr val="000000"/>
                </a:solidFill>
                <a:latin typeface="Arial (Body)"/>
              </a:rPr>
              <a:t> </a:t>
            </a:r>
            <a:r>
              <a:rPr lang="en-US" sz="2400" kern="1200" dirty="0" smtClean="0">
                <a:solidFill>
                  <a:srgbClr val="000000"/>
                </a:solidFill>
                <a:latin typeface="Arial (Body)"/>
              </a:rPr>
              <a:t>c</a:t>
            </a:r>
          </a:p>
        </p:txBody>
      </p:sp>
      <p:pic>
        <p:nvPicPr>
          <p:cNvPr id="4" name="Picture 15" descr="A portion of a form demonstrating the use of an image button. The form is composed of the following three lines. Line 1, a label that reads, Name colon followed by a text box. Line 2, a label that reads, Password colon followed by a text box. Line 3, an image that looks like a button. The image has a green background with text that reads, Log 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770" y="4173752"/>
            <a:ext cx="3709799" cy="166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247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Button Element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pic>
        <p:nvPicPr>
          <p:cNvPr id="4" name="Picture 3" descr="Computer code reads, left angle bracket button right angle brackC22et, left angle bracket slash button right angle bracket."/>
          <p:cNvPicPr>
            <a:picLocks noChangeAspect="1"/>
          </p:cNvPicPr>
          <p:nvPr/>
        </p:nvPicPr>
        <p:blipFill rotWithShape="1">
          <a:blip r:embed="rId2"/>
          <a:srcRect l="13710" t="4582" b="13842"/>
          <a:stretch/>
        </p:blipFill>
        <p:spPr>
          <a:xfrm>
            <a:off x="491318" y="1760561"/>
            <a:ext cx="2745628" cy="532263"/>
          </a:xfrm>
          <a:prstGeom prst="rect">
            <a:avLst/>
          </a:prstGeom>
        </p:spPr>
      </p:pic>
      <p:sp>
        <p:nvSpPr>
          <p:cNvPr id="3" name="Text Placeholder 2"/>
          <p:cNvSpPr>
            <a:spLocks noGrp="1"/>
          </p:cNvSpPr>
          <p:nvPr>
            <p:ph type="body" idx="1"/>
          </p:nvPr>
        </p:nvSpPr>
        <p:spPr>
          <a:xfrm>
            <a:off x="457200" y="2292824"/>
            <a:ext cx="8229600" cy="2046684"/>
          </a:xfrm>
        </p:spPr>
        <p:txBody>
          <a:bodyPr wrap="square">
            <a:spAutoFit/>
          </a:bodyPr>
          <a:lstStyle/>
          <a:p>
            <a:pPr marL="0" indent="0" eaLnBrk="1" fontAlgn="auto" hangingPunct="1">
              <a:buNone/>
              <a:defRPr/>
            </a:pPr>
            <a:r>
              <a:rPr lang="en-US" sz="2400" kern="1200" dirty="0" smtClean="0">
                <a:solidFill>
                  <a:srgbClr val="000000"/>
                </a:solidFill>
                <a:latin typeface="Arial (Body)"/>
                <a:ea typeface="+mn-ea"/>
                <a:cs typeface="Arial" pitchFamily="34" charset="0"/>
              </a:rPr>
              <a:t>A </a:t>
            </a:r>
            <a:r>
              <a:rPr lang="en-US" sz="2400" kern="1200" dirty="0">
                <a:solidFill>
                  <a:srgbClr val="000000"/>
                </a:solidFill>
                <a:latin typeface="Arial (Body)"/>
                <a:ea typeface="+mn-ea"/>
                <a:cs typeface="Arial" pitchFamily="34" charset="0"/>
              </a:rPr>
              <a:t>container tag</a:t>
            </a:r>
          </a:p>
          <a:p>
            <a:pPr marL="0" indent="0" eaLnBrk="1" fontAlgn="auto" hangingPunct="1">
              <a:buNone/>
              <a:defRPr/>
            </a:pPr>
            <a:r>
              <a:rPr lang="en-US" sz="2400" kern="1200" dirty="0">
                <a:solidFill>
                  <a:srgbClr val="000000"/>
                </a:solidFill>
                <a:latin typeface="Arial (Body)"/>
                <a:ea typeface="+mn-ea"/>
                <a:cs typeface="Arial" pitchFamily="34" charset="0"/>
              </a:rPr>
              <a:t>When clicked, its function depends on the value of the type </a:t>
            </a:r>
            <a:r>
              <a:rPr lang="en-US" sz="2400" kern="1200" dirty="0" smtClean="0">
                <a:solidFill>
                  <a:srgbClr val="000000"/>
                </a:solidFill>
                <a:latin typeface="Arial (Body)"/>
                <a:ea typeface="+mn-ea"/>
                <a:cs typeface="Arial" pitchFamily="34" charset="0"/>
              </a:rPr>
              <a:t>attribute.</a:t>
            </a:r>
            <a:endParaRPr lang="en-US" sz="2400" kern="1200" dirty="0">
              <a:solidFill>
                <a:srgbClr val="000000"/>
              </a:solidFill>
              <a:latin typeface="Arial (Body)"/>
              <a:ea typeface="+mn-ea"/>
              <a:cs typeface="Arial" pitchFamily="34" charset="0"/>
            </a:endParaRPr>
          </a:p>
          <a:p>
            <a:pPr marL="0" indent="0" eaLnBrk="1" fontAlgn="auto" hangingPunct="1">
              <a:buNone/>
              <a:defRPr/>
            </a:pPr>
            <a:r>
              <a:rPr lang="en-US" sz="2400" kern="1200" dirty="0">
                <a:solidFill>
                  <a:srgbClr val="000000"/>
                </a:solidFill>
                <a:latin typeface="Arial (Body)"/>
                <a:ea typeface="+mn-ea"/>
                <a:cs typeface="Arial" pitchFamily="34" charset="0"/>
              </a:rPr>
              <a:t>Can contain a combination of text, images, and </a:t>
            </a:r>
            <a:r>
              <a:rPr lang="en-US" sz="2400" kern="1200" dirty="0" smtClean="0">
                <a:solidFill>
                  <a:srgbClr val="000000"/>
                </a:solidFill>
                <a:latin typeface="Arial (Body)"/>
                <a:ea typeface="+mn-ea"/>
                <a:cs typeface="Arial" pitchFamily="34" charset="0"/>
              </a:rPr>
              <a:t>media</a:t>
            </a:r>
            <a:endParaRPr lang="en-US" sz="2400" kern="1200" dirty="0">
              <a:solidFill>
                <a:srgbClr val="000000"/>
              </a:solidFill>
              <a:latin typeface="Arial (Body)"/>
              <a:ea typeface="+mn-ea"/>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sz="3400" b="1" kern="1200" spc="-50" dirty="0">
                <a:solidFill>
                  <a:schemeClr val="tx2"/>
                </a:solidFill>
                <a:latin typeface="Times New Roman" panose="02020603050405020304" pitchFamily="18" charset="0"/>
              </a:rPr>
              <a:t>Learning </a:t>
            </a:r>
            <a:r>
              <a:rPr lang="en-US" altLang="en-US" sz="3400" b="1" dirty="0">
                <a:solidFill>
                  <a:schemeClr val="tx2"/>
                </a:solidFill>
                <a:latin typeface="Times New Roman" panose="02020603050405020304" pitchFamily="18" charset="0"/>
                <a:ea typeface="ＭＳ Ｐゴシック" panose="020B0600070205080204" pitchFamily="34" charset="-128"/>
                <a:cs typeface="Times New Roman" panose="02020603050405020304" pitchFamily="18" charset="0"/>
                <a:sym typeface="Times New Roman" panose="02020603050405020304" pitchFamily="18" charset="0"/>
              </a:rPr>
              <a:t>Objectives</a:t>
            </a:r>
            <a:r>
              <a:rPr lang="en-US" sz="3400" b="1" kern="1200" spc="-50" dirty="0">
                <a:solidFill>
                  <a:schemeClr val="tx2"/>
                </a:solidFill>
                <a:latin typeface="Times New Roman" panose="02020603050405020304" pitchFamily="18" charset="0"/>
              </a:rPr>
              <a:t> </a:t>
            </a:r>
            <a:r>
              <a:rPr lang="en-US" sz="2000" b="0" kern="1200" spc="-50" dirty="0" smtClean="0">
                <a:solidFill>
                  <a:schemeClr val="tx2"/>
                </a:solidFill>
                <a:latin typeface="Times New Roman" panose="02020603050405020304" pitchFamily="18" charset="0"/>
              </a:rPr>
              <a:t>(2 </a:t>
            </a:r>
            <a:r>
              <a:rPr lang="en-US" sz="2000" b="0" kern="1200" spc="-50" dirty="0">
                <a:solidFill>
                  <a:schemeClr val="tx2"/>
                </a:solidFill>
                <a:latin typeface="Times New Roman" panose="02020603050405020304" pitchFamily="18" charset="0"/>
              </a:rPr>
              <a:t>of 2)</a:t>
            </a:r>
            <a:endParaRPr lang="en-US" kern="1200" spc="-50" dirty="0">
              <a:solidFill>
                <a:schemeClr val="tx2"/>
              </a:solidFill>
              <a:latin typeface="Times New Roman" panose="02020603050405020304" pitchFamily="18" charset="0"/>
              <a:ea typeface="+mj-ea"/>
            </a:endParaRPr>
          </a:p>
        </p:txBody>
      </p:sp>
      <p:sp>
        <p:nvSpPr>
          <p:cNvPr id="3" name="Text Placeholder 2"/>
          <p:cNvSpPr>
            <a:spLocks noGrp="1"/>
          </p:cNvSpPr>
          <p:nvPr>
            <p:ph idx="1"/>
          </p:nvPr>
        </p:nvSpPr>
        <p:spPr/>
        <p:txBody>
          <a:bodyPr/>
          <a:lstStyle/>
          <a:p>
            <a:pPr marL="0" lvl="1" indent="0" eaLnBrk="1" hangingPunct="1">
              <a:spcBef>
                <a:spcPts val="1500"/>
              </a:spcBef>
              <a:buNone/>
              <a:defRPr/>
            </a:pPr>
            <a:r>
              <a:rPr lang="en-US" altLang="en-US" sz="2400" b="1" kern="1200" dirty="0" smtClean="0">
                <a:solidFill>
                  <a:schemeClr val="tx2"/>
                </a:solidFill>
                <a:latin typeface="Arial (Body)"/>
                <a:ea typeface="+mn-ea"/>
              </a:rPr>
              <a:t>9.6</a:t>
            </a:r>
            <a:r>
              <a:rPr lang="en-US" altLang="en-US" sz="2400" kern="1200" dirty="0" smtClean="0">
                <a:solidFill>
                  <a:srgbClr val="000000"/>
                </a:solidFill>
                <a:latin typeface="Arial (Body)"/>
                <a:ea typeface="+mn-ea"/>
              </a:rPr>
              <a:t> Use C</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S</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S </a:t>
            </a:r>
            <a:r>
              <a:rPr lang="en-US" altLang="en-US" sz="2400" kern="1200" dirty="0">
                <a:solidFill>
                  <a:srgbClr val="000000"/>
                </a:solidFill>
                <a:latin typeface="Arial (Body)"/>
                <a:ea typeface="+mn-ea"/>
              </a:rPr>
              <a:t>to style a form</a:t>
            </a:r>
          </a:p>
          <a:p>
            <a:pPr marL="0" lvl="1" indent="0" eaLnBrk="1" hangingPunct="1">
              <a:spcBef>
                <a:spcPts val="1500"/>
              </a:spcBef>
              <a:buNone/>
              <a:defRPr/>
            </a:pPr>
            <a:r>
              <a:rPr lang="en-US" altLang="en-US" sz="2400" b="1" kern="1200" dirty="0" smtClean="0">
                <a:solidFill>
                  <a:schemeClr val="tx2"/>
                </a:solidFill>
                <a:latin typeface="Arial (Body)"/>
                <a:ea typeface="+mn-ea"/>
              </a:rPr>
              <a:t>9.7</a:t>
            </a:r>
            <a:r>
              <a:rPr lang="en-US" altLang="en-US" sz="2400" kern="1200" dirty="0" smtClean="0">
                <a:solidFill>
                  <a:srgbClr val="000000"/>
                </a:solidFill>
                <a:latin typeface="Arial (Body)"/>
                <a:ea typeface="+mn-ea"/>
              </a:rPr>
              <a:t> Configure </a:t>
            </a:r>
            <a:r>
              <a:rPr lang="en-US" altLang="en-US" sz="2400" kern="1200" dirty="0">
                <a:solidFill>
                  <a:srgbClr val="000000"/>
                </a:solidFill>
                <a:latin typeface="Arial (Body)"/>
                <a:ea typeface="+mn-ea"/>
              </a:rPr>
              <a:t>new </a:t>
            </a:r>
            <a:r>
              <a:rPr lang="en-US" altLang="en-US" sz="2400" kern="1200" dirty="0" smtClean="0">
                <a:solidFill>
                  <a:srgbClr val="000000"/>
                </a:solidFill>
                <a:latin typeface="Arial (Body)"/>
                <a:ea typeface="+mn-ea"/>
              </a:rPr>
              <a:t>H</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T</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M</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L</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5 </a:t>
            </a:r>
            <a:r>
              <a:rPr lang="en-US" altLang="en-US" sz="2400" kern="1200" dirty="0">
                <a:solidFill>
                  <a:srgbClr val="000000"/>
                </a:solidFill>
                <a:latin typeface="Arial (Body)"/>
                <a:ea typeface="+mn-ea"/>
              </a:rPr>
              <a:t>form controls including the email, U</a:t>
            </a:r>
            <a:r>
              <a:rPr lang="en-US" altLang="en-US" sz="100" kern="1200" dirty="0">
                <a:solidFill>
                  <a:srgbClr val="000000"/>
                </a:solidFill>
                <a:latin typeface="Arial (Body)"/>
                <a:ea typeface="+mn-ea"/>
              </a:rPr>
              <a:t> </a:t>
            </a:r>
            <a:r>
              <a:rPr lang="en-US" altLang="en-US" sz="2400" kern="1200" dirty="0">
                <a:solidFill>
                  <a:srgbClr val="000000"/>
                </a:solidFill>
                <a:latin typeface="Arial (Body)"/>
                <a:ea typeface="+mn-ea"/>
              </a:rPr>
              <a:t>R</a:t>
            </a:r>
            <a:r>
              <a:rPr lang="en-US" altLang="en-US" sz="100" kern="1200" dirty="0">
                <a:solidFill>
                  <a:srgbClr val="000000"/>
                </a:solidFill>
                <a:latin typeface="Arial (Body)"/>
                <a:ea typeface="+mn-ea"/>
              </a:rPr>
              <a:t> </a:t>
            </a:r>
            <a:r>
              <a:rPr lang="en-US" altLang="en-US" sz="2400" kern="1200" dirty="0">
                <a:solidFill>
                  <a:srgbClr val="000000"/>
                </a:solidFill>
                <a:latin typeface="Arial (Body)"/>
                <a:ea typeface="+mn-ea"/>
              </a:rPr>
              <a:t>L, </a:t>
            </a:r>
            <a:r>
              <a:rPr lang="en-US" altLang="en-US" sz="2400" kern="1200" dirty="0" smtClean="0">
                <a:solidFill>
                  <a:srgbClr val="000000"/>
                </a:solidFill>
                <a:latin typeface="Arial (Body)"/>
                <a:ea typeface="+mn-ea"/>
              </a:rPr>
              <a:t>datalist, </a:t>
            </a:r>
            <a:r>
              <a:rPr lang="en-US" altLang="en-US" sz="2400" kern="1200" dirty="0">
                <a:solidFill>
                  <a:srgbClr val="000000"/>
                </a:solidFill>
                <a:latin typeface="Arial (Body)"/>
                <a:ea typeface="+mn-ea"/>
              </a:rPr>
              <a:t>range, spinner, calendar, and color controls</a:t>
            </a:r>
          </a:p>
          <a:p>
            <a:pPr marL="0" lvl="1" indent="0" eaLnBrk="1" hangingPunct="1">
              <a:spcBef>
                <a:spcPts val="1500"/>
              </a:spcBef>
              <a:buNone/>
              <a:defRPr/>
            </a:pPr>
            <a:r>
              <a:rPr lang="en-US" altLang="en-US" sz="2400" b="1" kern="1200" dirty="0" smtClean="0">
                <a:solidFill>
                  <a:schemeClr val="tx2"/>
                </a:solidFill>
                <a:latin typeface="Arial (Body)"/>
                <a:ea typeface="+mn-ea"/>
              </a:rPr>
              <a:t>9.8</a:t>
            </a:r>
            <a:r>
              <a:rPr lang="en-US" altLang="en-US" sz="2400" kern="1200" dirty="0" smtClean="0">
                <a:solidFill>
                  <a:srgbClr val="000000"/>
                </a:solidFill>
                <a:latin typeface="Arial (Body)"/>
                <a:ea typeface="+mn-ea"/>
              </a:rPr>
              <a:t> Describe </a:t>
            </a:r>
            <a:r>
              <a:rPr lang="en-US" altLang="en-US" sz="2400" kern="1200" dirty="0">
                <a:solidFill>
                  <a:srgbClr val="000000"/>
                </a:solidFill>
                <a:latin typeface="Arial (Body)"/>
                <a:ea typeface="+mn-ea"/>
              </a:rPr>
              <a:t>the features and common uses of server-side processing</a:t>
            </a:r>
          </a:p>
          <a:p>
            <a:pPr marL="0" lvl="1" indent="0" eaLnBrk="1" hangingPunct="1">
              <a:spcBef>
                <a:spcPts val="1500"/>
              </a:spcBef>
              <a:buNone/>
              <a:defRPr/>
            </a:pPr>
            <a:r>
              <a:rPr lang="en-US" altLang="en-US" sz="2400" b="1" kern="1200" dirty="0" smtClean="0">
                <a:solidFill>
                  <a:schemeClr val="tx2"/>
                </a:solidFill>
                <a:latin typeface="Arial (Body)"/>
                <a:ea typeface="+mn-ea"/>
              </a:rPr>
              <a:t>9.9</a:t>
            </a:r>
            <a:r>
              <a:rPr lang="en-US" altLang="en-US" sz="2400" kern="1200" dirty="0" smtClean="0">
                <a:solidFill>
                  <a:srgbClr val="000000"/>
                </a:solidFill>
                <a:latin typeface="Arial (Body)"/>
                <a:ea typeface="+mn-ea"/>
              </a:rPr>
              <a:t> Invoke </a:t>
            </a:r>
            <a:r>
              <a:rPr lang="en-US" altLang="en-US" sz="2400" kern="1200" dirty="0">
                <a:solidFill>
                  <a:srgbClr val="000000"/>
                </a:solidFill>
                <a:latin typeface="Arial (Body)"/>
                <a:ea typeface="+mn-ea"/>
              </a:rPr>
              <a:t>server-side processing to handle form data</a:t>
            </a:r>
          </a:p>
          <a:p>
            <a:pPr marL="0" lvl="1" indent="0" eaLnBrk="1" hangingPunct="1">
              <a:spcBef>
                <a:spcPts val="1500"/>
              </a:spcBef>
              <a:buNone/>
              <a:defRPr/>
            </a:pPr>
            <a:r>
              <a:rPr lang="en-US" altLang="en-US" sz="2400" b="1" kern="1200" dirty="0" smtClean="0">
                <a:solidFill>
                  <a:schemeClr val="tx2"/>
                </a:solidFill>
                <a:latin typeface="Arial (Body)"/>
                <a:ea typeface="+mn-ea"/>
              </a:rPr>
              <a:t>9.10</a:t>
            </a:r>
            <a:r>
              <a:rPr lang="en-US" altLang="en-US" sz="2400" kern="1200" dirty="0" smtClean="0">
                <a:solidFill>
                  <a:srgbClr val="000000"/>
                </a:solidFill>
                <a:latin typeface="Arial (Body)"/>
                <a:ea typeface="+mn-ea"/>
              </a:rPr>
              <a:t> Find </a:t>
            </a:r>
            <a:r>
              <a:rPr lang="en-US" altLang="en-US" sz="2400" kern="1200" dirty="0">
                <a:solidFill>
                  <a:srgbClr val="000000"/>
                </a:solidFill>
                <a:latin typeface="Arial (Body)"/>
                <a:ea typeface="+mn-ea"/>
              </a:rPr>
              <a:t>free server-side processing resources on the Web</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rPr>
              <a:t>Button Element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16016"/>
          </a:xfrm>
        </p:spPr>
        <p:txBody>
          <a:bodyPr wrap="square">
            <a:spAutoFit/>
          </a:bodyPr>
          <a:lstStyle/>
          <a:p>
            <a:pPr marL="255651" indent="-255651" eaLnBrk="1" fontAlgn="auto" hangingPunct="1">
              <a:defRPr/>
            </a:pPr>
            <a:r>
              <a:rPr lang="en-US" sz="2000" kern="1200" dirty="0">
                <a:solidFill>
                  <a:srgbClr val="000000"/>
                </a:solidFill>
                <a:latin typeface="Arial (Body)"/>
              </a:rPr>
              <a:t>Attributes:</a:t>
            </a:r>
          </a:p>
          <a:p>
            <a:pPr marL="741553" lvl="1" indent="-284353" eaLnBrk="1" fontAlgn="auto" hangingPunct="1">
              <a:buFont typeface="Arial" panose="020B0604020202020204" pitchFamily="34" charset="0"/>
              <a:buChar char="–"/>
              <a:defRPr/>
            </a:pPr>
            <a:r>
              <a:rPr lang="en-US" sz="2000" kern="1200" dirty="0">
                <a:solidFill>
                  <a:srgbClr val="000000"/>
                </a:solidFill>
                <a:latin typeface="Arial (Body)"/>
              </a:rPr>
              <a:t>type=</a:t>
            </a:r>
            <a:r>
              <a:rPr lang="en-US" altLang="en-US" sz="2000" kern="1200" dirty="0">
                <a:solidFill>
                  <a:srgbClr val="000000"/>
                </a:solidFill>
                <a:latin typeface="Arial (Body)"/>
                <a:cs typeface="Arial" panose="020B0604020202020204" pitchFamily="34" charset="0"/>
              </a:rPr>
              <a:t>"</a:t>
            </a:r>
            <a:r>
              <a:rPr lang="en-US" sz="2000" kern="1200" dirty="0">
                <a:solidFill>
                  <a:srgbClr val="000000"/>
                </a:solidFill>
                <a:latin typeface="Arial (Body)"/>
              </a:rPr>
              <a:t>submit</a:t>
            </a:r>
            <a:r>
              <a:rPr lang="en-US" altLang="en-US" sz="2000" kern="1200" dirty="0" smtClean="0">
                <a:solidFill>
                  <a:srgbClr val="000000"/>
                </a:solidFill>
                <a:latin typeface="Arial (Body)"/>
                <a:cs typeface="Arial" panose="020B0604020202020204" pitchFamily="34" charset="0"/>
              </a:rPr>
              <a:t>"</a:t>
            </a:r>
            <a:r>
              <a:rPr lang="en-US" sz="2000" kern="1200" dirty="0" smtClean="0">
                <a:solidFill>
                  <a:srgbClr val="000000"/>
                </a:solidFill>
                <a:latin typeface="Arial (Body)"/>
              </a:rPr>
              <a:t>, type</a:t>
            </a:r>
            <a:r>
              <a:rPr lang="en-US" sz="2000" kern="1200" dirty="0">
                <a:solidFill>
                  <a:srgbClr val="000000"/>
                </a:solidFill>
                <a:latin typeface="Arial (Body)"/>
              </a:rPr>
              <a:t>=</a:t>
            </a:r>
            <a:r>
              <a:rPr lang="en-US" altLang="en-US" sz="2000" kern="1200" dirty="0">
                <a:solidFill>
                  <a:srgbClr val="000000"/>
                </a:solidFill>
                <a:latin typeface="Arial (Body)"/>
                <a:cs typeface="Arial" panose="020B0604020202020204" pitchFamily="34" charset="0"/>
              </a:rPr>
              <a:t>"</a:t>
            </a:r>
            <a:r>
              <a:rPr lang="en-US" sz="2000" kern="1200" dirty="0">
                <a:solidFill>
                  <a:srgbClr val="000000"/>
                </a:solidFill>
                <a:latin typeface="Arial (Body)"/>
              </a:rPr>
              <a:t>reset</a:t>
            </a:r>
            <a:r>
              <a:rPr lang="en-US" altLang="en-US" sz="2000" kern="1200" dirty="0" smtClean="0">
                <a:solidFill>
                  <a:srgbClr val="000000"/>
                </a:solidFill>
                <a:latin typeface="Arial (Body)"/>
                <a:cs typeface="Arial" panose="020B0604020202020204" pitchFamily="34" charset="0"/>
              </a:rPr>
              <a:t>"</a:t>
            </a:r>
            <a:r>
              <a:rPr lang="en-US" sz="2000" kern="1200" dirty="0" smtClean="0">
                <a:solidFill>
                  <a:srgbClr val="000000"/>
                </a:solidFill>
                <a:latin typeface="Arial (Body)"/>
              </a:rPr>
              <a:t>, type</a:t>
            </a:r>
            <a:r>
              <a:rPr lang="en-US" sz="2000" kern="1200" dirty="0">
                <a:solidFill>
                  <a:srgbClr val="000000"/>
                </a:solidFill>
                <a:latin typeface="Arial (Body)"/>
              </a:rPr>
              <a:t>=</a:t>
            </a:r>
            <a:r>
              <a:rPr lang="en-US" altLang="en-US" sz="2000" kern="1200" dirty="0">
                <a:solidFill>
                  <a:srgbClr val="000000"/>
                </a:solidFill>
                <a:latin typeface="Arial (Body)"/>
                <a:cs typeface="Arial" panose="020B0604020202020204" pitchFamily="34" charset="0"/>
              </a:rPr>
              <a:t>"</a:t>
            </a:r>
            <a:r>
              <a:rPr lang="en-US" sz="2000" kern="1200" dirty="0">
                <a:solidFill>
                  <a:srgbClr val="000000"/>
                </a:solidFill>
                <a:latin typeface="Arial (Body)"/>
              </a:rPr>
              <a:t>button</a:t>
            </a:r>
            <a:r>
              <a:rPr lang="en-US" altLang="en-US" sz="2000" kern="1200" dirty="0">
                <a:solidFill>
                  <a:srgbClr val="000000"/>
                </a:solidFill>
                <a:latin typeface="Arial (Body)"/>
                <a:cs typeface="Arial" panose="020B0604020202020204" pitchFamily="34" charset="0"/>
              </a:rPr>
              <a:t>“</a:t>
            </a:r>
          </a:p>
          <a:p>
            <a:pPr marL="741553" lvl="1" indent="-284353" eaLnBrk="1" fontAlgn="auto" hangingPunct="1">
              <a:buFont typeface="Arial" panose="020B0604020202020204" pitchFamily="34" charset="0"/>
              <a:buChar char="–"/>
              <a:defRPr/>
            </a:pPr>
            <a:r>
              <a:rPr lang="en-US" sz="2000" kern="1200" dirty="0">
                <a:solidFill>
                  <a:srgbClr val="000000"/>
                </a:solidFill>
                <a:latin typeface="Arial (Body)"/>
              </a:rPr>
              <a:t>name</a:t>
            </a:r>
          </a:p>
          <a:p>
            <a:pPr marL="741553" lvl="1" indent="-284353" eaLnBrk="1" fontAlgn="auto" hangingPunct="1">
              <a:buFont typeface="Arial" panose="020B0604020202020204" pitchFamily="34" charset="0"/>
              <a:buChar char="–"/>
              <a:defRPr/>
            </a:pPr>
            <a:r>
              <a:rPr lang="en-US" sz="2000" kern="1200" dirty="0">
                <a:solidFill>
                  <a:srgbClr val="000000"/>
                </a:solidFill>
                <a:latin typeface="Arial (Body)"/>
              </a:rPr>
              <a:t>i</a:t>
            </a:r>
            <a:r>
              <a:rPr lang="en-US" sz="100" kern="1200" dirty="0">
                <a:solidFill>
                  <a:srgbClr val="000000"/>
                </a:solidFill>
                <a:latin typeface="Arial (Body)"/>
              </a:rPr>
              <a:t> </a:t>
            </a:r>
            <a:r>
              <a:rPr lang="en-US" sz="2000" kern="1200" dirty="0">
                <a:solidFill>
                  <a:srgbClr val="000000"/>
                </a:solidFill>
                <a:latin typeface="Arial (Body)"/>
              </a:rPr>
              <a:t>d</a:t>
            </a:r>
          </a:p>
          <a:p>
            <a:pPr marL="741553" lvl="1" indent="-284353" eaLnBrk="1" fontAlgn="auto" hangingPunct="1">
              <a:buFont typeface="Arial" panose="020B0604020202020204" pitchFamily="34" charset="0"/>
              <a:buChar char="–"/>
              <a:defRPr/>
            </a:pPr>
            <a:r>
              <a:rPr lang="en-US" sz="2000" kern="1200" dirty="0">
                <a:solidFill>
                  <a:srgbClr val="000000"/>
                </a:solidFill>
                <a:latin typeface="Arial (Body)"/>
              </a:rPr>
              <a:t>alt</a:t>
            </a:r>
          </a:p>
          <a:p>
            <a:pPr marL="741553" lvl="1" indent="-284353" eaLnBrk="1" fontAlgn="auto" hangingPunct="1">
              <a:buFont typeface="Arial" panose="020B0604020202020204" pitchFamily="34" charset="0"/>
              <a:buChar char="–"/>
              <a:defRPr/>
            </a:pPr>
            <a:r>
              <a:rPr lang="en-US" sz="2000" kern="1200" dirty="0" smtClean="0">
                <a:solidFill>
                  <a:srgbClr val="000000"/>
                </a:solidFill>
                <a:latin typeface="Arial (Body)"/>
              </a:rPr>
              <a:t>value</a:t>
            </a:r>
            <a:endParaRPr lang="en-US" sz="2000" kern="1200" dirty="0">
              <a:solidFill>
                <a:srgbClr val="000000"/>
              </a:solidFill>
              <a:latin typeface="Arial (Body)"/>
            </a:endParaRPr>
          </a:p>
        </p:txBody>
      </p:sp>
      <p:pic>
        <p:nvPicPr>
          <p:cNvPr id="4" name="Picture 14" descr="A portion of a form demonstrating the use of a button element. The form is composed of the following three lines. Line 1, a label that reads, Name colon followed by a text box. Line 2, a label that reads, E hyphen mail colon followed by a text box. Line 3, a button element that is composed of two components. The first is an image that looks like a button, where the image has a green background with text that reads, Sign Up. Below the image, is the second element, which is a label that reads, Sign up for a free newsl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411" y="4134968"/>
            <a:ext cx="3463308" cy="19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893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Accessibility &amp; Forms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800736"/>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Label Element</a:t>
            </a:r>
          </a:p>
          <a:p>
            <a:pPr marL="0" indent="0" eaLnBrk="1" hangingPunct="1">
              <a:buNone/>
              <a:tabLst/>
              <a:defRPr/>
            </a:pPr>
            <a:r>
              <a:rPr lang="en-US" altLang="en-US" sz="2400" kern="1200" dirty="0">
                <a:solidFill>
                  <a:srgbClr val="000000"/>
                </a:solidFill>
                <a:latin typeface="Arial (Body)"/>
                <a:ea typeface="+mn-ea"/>
                <a:cs typeface="+mn-cs"/>
              </a:rPr>
              <a:t>Fieldset Element</a:t>
            </a:r>
          </a:p>
          <a:p>
            <a:pPr marL="0" indent="0" eaLnBrk="1" hangingPunct="1">
              <a:buNone/>
              <a:tabLst/>
              <a:defRPr/>
            </a:pPr>
            <a:r>
              <a:rPr lang="en-US" altLang="en-US" sz="2400" kern="1200" dirty="0">
                <a:solidFill>
                  <a:srgbClr val="000000"/>
                </a:solidFill>
                <a:latin typeface="Arial (Body)"/>
                <a:ea typeface="+mn-ea"/>
                <a:cs typeface="+mn-cs"/>
              </a:rPr>
              <a:t>Legend Element</a:t>
            </a:r>
          </a:p>
          <a:p>
            <a:pPr marL="0" indent="0" eaLnBrk="1" hangingPunct="1">
              <a:buNone/>
              <a:tabLst/>
              <a:defRPr/>
            </a:pPr>
            <a:r>
              <a:rPr lang="en-US" altLang="en-US" sz="2400" kern="1200" dirty="0">
                <a:solidFill>
                  <a:srgbClr val="000000"/>
                </a:solidFill>
                <a:latin typeface="Arial (Body)"/>
                <a:ea typeface="+mn-ea"/>
                <a:cs typeface="+mn-cs"/>
              </a:rPr>
              <a:t>Tabindex Attribute</a:t>
            </a:r>
          </a:p>
          <a:p>
            <a:pPr marL="0" indent="0" eaLnBrk="1" hangingPunct="1">
              <a:buNone/>
              <a:tabLst/>
              <a:defRPr/>
            </a:pPr>
            <a:r>
              <a:rPr lang="en-US" altLang="en-US" sz="2400" kern="1200" dirty="0">
                <a:solidFill>
                  <a:srgbClr val="000000"/>
                </a:solidFill>
                <a:latin typeface="Arial (Body)"/>
                <a:ea typeface="+mn-ea"/>
                <a:cs typeface="+mn-cs"/>
              </a:rPr>
              <a:t>Accesskey Attribute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Label Element</a:t>
            </a:r>
            <a:endParaRPr lang="en-US" kern="1200" spc="-50" dirty="0">
              <a:latin typeface="Times New Roman" panose="02020603050405020304" pitchFamily="18" charset="0"/>
              <a:ea typeface="+mj-ea"/>
              <a:cs typeface="+mj-cs"/>
            </a:endParaRPr>
          </a:p>
        </p:txBody>
      </p:sp>
      <p:pic>
        <p:nvPicPr>
          <p:cNvPr id="5" name="Picture 4" descr="Computer code reads, Computer code reads, left angle bracket label right angle bracket, left angle bracket slash label right angle bracket."/>
          <p:cNvPicPr>
            <a:picLocks noChangeAspect="1"/>
          </p:cNvPicPr>
          <p:nvPr/>
        </p:nvPicPr>
        <p:blipFill rotWithShape="1">
          <a:blip r:embed="rId2"/>
          <a:srcRect l="5450" t="13516" r="6019" b="20861"/>
          <a:stretch/>
        </p:blipFill>
        <p:spPr>
          <a:xfrm>
            <a:off x="487680" y="1651379"/>
            <a:ext cx="2169994" cy="450375"/>
          </a:xfrm>
          <a:prstGeom prst="rect">
            <a:avLst/>
          </a:prstGeom>
        </p:spPr>
      </p:pic>
      <p:sp>
        <p:nvSpPr>
          <p:cNvPr id="3" name="Text Placeholder 2"/>
          <p:cNvSpPr>
            <a:spLocks noGrp="1"/>
          </p:cNvSpPr>
          <p:nvPr>
            <p:ph type="body" idx="1"/>
          </p:nvPr>
        </p:nvSpPr>
        <p:spPr>
          <a:xfrm>
            <a:off x="457200" y="2148840"/>
            <a:ext cx="8229600" cy="1054104"/>
          </a:xfrm>
        </p:spPr>
        <p:txBody>
          <a:bodyPr>
            <a:spAutoFit/>
          </a:bodyPr>
          <a:lstStyle/>
          <a:p>
            <a:pPr marL="0" indent="0" eaLnBrk="1" hangingPunct="1">
              <a:buNone/>
              <a:tabLst/>
              <a:defRPr/>
            </a:pPr>
            <a:r>
              <a:rPr lang="en-US" altLang="en-US" sz="2200" kern="1200" dirty="0" smtClean="0">
                <a:solidFill>
                  <a:srgbClr val="000000"/>
                </a:solidFill>
                <a:latin typeface="Arial (Body)"/>
                <a:ea typeface="+mn-ea"/>
                <a:cs typeface="Times New Roman" panose="02020603050405020304" pitchFamily="18" charset="0"/>
              </a:rPr>
              <a:t>Associates </a:t>
            </a:r>
            <a:r>
              <a:rPr lang="en-US" altLang="en-US" sz="2200" kern="1200" dirty="0">
                <a:solidFill>
                  <a:srgbClr val="000000"/>
                </a:solidFill>
                <a:latin typeface="Arial (Body)"/>
                <a:ea typeface="+mn-ea"/>
                <a:cs typeface="Times New Roman" panose="02020603050405020304" pitchFamily="18" charset="0"/>
              </a:rPr>
              <a:t>a text label with a form </a:t>
            </a:r>
            <a:r>
              <a:rPr lang="en-US" altLang="en-US" sz="2200" kern="1200" dirty="0" smtClean="0">
                <a:solidFill>
                  <a:srgbClr val="000000"/>
                </a:solidFill>
                <a:latin typeface="Arial (Body)"/>
                <a:ea typeface="+mn-ea"/>
                <a:cs typeface="Times New Roman" panose="02020603050405020304" pitchFamily="18" charset="0"/>
              </a:rPr>
              <a:t>control</a:t>
            </a:r>
            <a:endParaRPr lang="en-US" altLang="en-US" sz="2200" kern="1200" dirty="0">
              <a:solidFill>
                <a:srgbClr val="000000"/>
              </a:solidFill>
              <a:latin typeface="Arial (Body)"/>
              <a:ea typeface="+mn-ea"/>
              <a:cs typeface="Times New Roman" panose="02020603050405020304" pitchFamily="18" charset="0"/>
            </a:endParaRPr>
          </a:p>
          <a:p>
            <a:pPr marL="0" indent="0" eaLnBrk="1" hangingPunct="1">
              <a:buNone/>
              <a:tabLst/>
              <a:defRPr/>
            </a:pPr>
            <a:r>
              <a:rPr lang="en-US" altLang="en-US" sz="2200" kern="1200" dirty="0">
                <a:solidFill>
                  <a:srgbClr val="000000"/>
                </a:solidFill>
                <a:latin typeface="Arial (Body)"/>
                <a:ea typeface="+mn-ea"/>
                <a:cs typeface="Times New Roman" panose="02020603050405020304" pitchFamily="18" charset="0"/>
              </a:rPr>
              <a:t>Two Different Formats</a:t>
            </a:r>
            <a:r>
              <a:rPr lang="en-US" altLang="en-US" sz="2200" kern="1200" dirty="0" smtClean="0">
                <a:solidFill>
                  <a:srgbClr val="000000"/>
                </a:solidFill>
                <a:latin typeface="Arial (Body)"/>
                <a:ea typeface="+mn-ea"/>
                <a:cs typeface="Times New Roman" panose="02020603050405020304" pitchFamily="18" charset="0"/>
              </a:rPr>
              <a:t>:</a:t>
            </a:r>
            <a:endParaRPr lang="en-US" altLang="en-US" sz="2200" kern="1200" dirty="0">
              <a:solidFill>
                <a:srgbClr val="000000"/>
              </a:solidFill>
              <a:latin typeface="Arial (Body)"/>
              <a:ea typeface="+mn-ea"/>
              <a:cs typeface="Times New Roman" panose="02020603050405020304" pitchFamily="18" charset="0"/>
            </a:endParaRPr>
          </a:p>
        </p:txBody>
      </p:sp>
      <p:pic>
        <p:nvPicPr>
          <p:cNvPr id="6" name="Picture 5" descr="Computer code reads, left angle bracket label right angle bracket. Email colon left angle bracket input type equals double quote text double quote name equals double quote email double quote i d equals double quote email double quote right angle bracket. left angle bracket slash label right angle bracket."/>
          <p:cNvPicPr>
            <a:picLocks noChangeAspect="1"/>
          </p:cNvPicPr>
          <p:nvPr/>
        </p:nvPicPr>
        <p:blipFill rotWithShape="1">
          <a:blip r:embed="rId3"/>
          <a:srcRect l="1141" t="12400" r="776" b="17076"/>
          <a:stretch/>
        </p:blipFill>
        <p:spPr>
          <a:xfrm>
            <a:off x="583214" y="3312746"/>
            <a:ext cx="8038531" cy="382138"/>
          </a:xfrm>
          <a:prstGeom prst="rect">
            <a:avLst/>
          </a:prstGeom>
        </p:spPr>
      </p:pic>
      <p:sp>
        <p:nvSpPr>
          <p:cNvPr id="4" name="Text Placeholder 3"/>
          <p:cNvSpPr>
            <a:spLocks noGrp="1"/>
          </p:cNvSpPr>
          <p:nvPr>
            <p:ph type="body" idx="2"/>
          </p:nvPr>
        </p:nvSpPr>
        <p:spPr>
          <a:xfrm>
            <a:off x="583214" y="3770649"/>
            <a:ext cx="549550" cy="502920"/>
          </a:xfrm>
        </p:spPr>
        <p:txBody>
          <a:bodyPr/>
          <a:lstStyle/>
          <a:p>
            <a:pPr marL="0" indent="0">
              <a:buNone/>
            </a:pPr>
            <a:r>
              <a:rPr lang="en-US" sz="2200" dirty="0" smtClean="0">
                <a:latin typeface="+mn-lt"/>
              </a:rPr>
              <a:t>Or</a:t>
            </a:r>
            <a:endParaRPr lang="en-US" sz="2200" dirty="0">
              <a:latin typeface="+mn-lt"/>
            </a:endParaRPr>
          </a:p>
        </p:txBody>
      </p:sp>
      <p:pic>
        <p:nvPicPr>
          <p:cNvPr id="7" name="Picture 6" descr="Computer code has 2 lines. the lines read as follows. line 1. left angle bracket label for equals double quote email double quote right angle bracket. Email colon left angle bracket slash label right angle bracket. line 2. left angle bracket input type equals double quote text double quote name equals double quote C u s t Email double quote i d equals double quote email double quote right angle bracket."/>
          <p:cNvPicPr>
            <a:picLocks noChangeAspect="1"/>
          </p:cNvPicPr>
          <p:nvPr/>
        </p:nvPicPr>
        <p:blipFill rotWithShape="1">
          <a:blip r:embed="rId4"/>
          <a:srcRect l="1217" t="6723" r="1872" b="19198"/>
          <a:stretch/>
        </p:blipFill>
        <p:spPr>
          <a:xfrm>
            <a:off x="583214" y="4367285"/>
            <a:ext cx="6810233" cy="68238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Fieldset and Legend Elements </a:t>
            </a:r>
            <a:r>
              <a:rPr lang="en-US" sz="2000" b="0" kern="1200" spc="-50" dirty="0" smtClean="0">
                <a:solidFill>
                  <a:srgbClr val="007FA3"/>
                </a:solidFill>
                <a:latin typeface="Times New Roman" panose="02020603050405020304" pitchFamily="18" charset="0"/>
                <a:ea typeface="+mj-ea"/>
                <a:cs typeface="+mj-cs"/>
                <a:sym typeface="Times New Roman"/>
              </a:rPr>
              <a:t>(1 of 2)</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4053840" cy="4470424"/>
          </a:xfrm>
        </p:spPr>
        <p:txBody>
          <a:bodyPr wrap="square">
            <a:spAutoFit/>
          </a:bodyPr>
          <a:lstStyle/>
          <a:p>
            <a:pPr marL="0" indent="0" eaLnBrk="1" hangingPunct="1">
              <a:buNone/>
              <a:defRPr/>
            </a:pPr>
            <a:r>
              <a:rPr lang="en-US" altLang="en-US" sz="2400" kern="1200" dirty="0">
                <a:latin typeface="Arial (Body)"/>
                <a:ea typeface="+mn-ea"/>
                <a:cs typeface="Times New Roman" panose="02020603050405020304" pitchFamily="18" charset="0"/>
                <a:sym typeface="Arial"/>
              </a:rPr>
              <a:t>The Fieldset Element</a:t>
            </a:r>
          </a:p>
          <a:p>
            <a:pPr marL="256032" indent="-256032" eaLnBrk="1" hangingPunct="1">
              <a:defRPr/>
            </a:pPr>
            <a:r>
              <a:rPr lang="en-US" altLang="en-US" sz="2400" kern="1200" dirty="0">
                <a:latin typeface="Arial (Body)"/>
                <a:ea typeface="+mn-ea"/>
                <a:cs typeface="Times New Roman" panose="02020603050405020304" pitchFamily="18" charset="0"/>
                <a:sym typeface="Arial"/>
              </a:rPr>
              <a:t>Container tag</a:t>
            </a:r>
          </a:p>
          <a:p>
            <a:pPr marL="256032" indent="-256032" eaLnBrk="1" hangingPunct="1">
              <a:defRPr/>
            </a:pPr>
            <a:r>
              <a:rPr lang="en-US" altLang="en-US" sz="2400" kern="1200" dirty="0">
                <a:latin typeface="Arial (Body)"/>
                <a:ea typeface="+mn-ea"/>
                <a:cs typeface="Times New Roman" panose="02020603050405020304" pitchFamily="18" charset="0"/>
                <a:sym typeface="Arial"/>
              </a:rPr>
              <a:t>Creates a visual group of </a:t>
            </a:r>
            <a:r>
              <a:rPr lang="en-US" altLang="en-US" sz="2400" kern="1200" dirty="0" smtClean="0">
                <a:latin typeface="Arial (Body)"/>
                <a:ea typeface="+mn-ea"/>
                <a:cs typeface="Times New Roman" panose="02020603050405020304" pitchFamily="18" charset="0"/>
                <a:sym typeface="Arial"/>
              </a:rPr>
              <a:t>form </a:t>
            </a:r>
            <a:r>
              <a:rPr lang="en-US" altLang="en-US" sz="2400" kern="1200" dirty="0">
                <a:latin typeface="Arial (Body)"/>
                <a:ea typeface="+mn-ea"/>
                <a:cs typeface="Times New Roman" panose="02020603050405020304" pitchFamily="18" charset="0"/>
                <a:sym typeface="Arial"/>
              </a:rPr>
              <a:t>elements on a web page</a:t>
            </a:r>
          </a:p>
          <a:p>
            <a:pPr marL="0" indent="0" eaLnBrk="1" hangingPunct="1">
              <a:buNone/>
              <a:defRPr/>
            </a:pPr>
            <a:r>
              <a:rPr lang="en-US" altLang="en-US" sz="2400" kern="1200" dirty="0">
                <a:latin typeface="Arial (Body)"/>
                <a:ea typeface="+mn-ea"/>
                <a:cs typeface="Times New Roman" panose="02020603050405020304" pitchFamily="18" charset="0"/>
                <a:sym typeface="Arial"/>
              </a:rPr>
              <a:t>The Legend Element</a:t>
            </a:r>
          </a:p>
          <a:p>
            <a:pPr marL="256032" indent="-256032" eaLnBrk="1" hangingPunct="1">
              <a:defRPr/>
            </a:pPr>
            <a:r>
              <a:rPr lang="en-US" altLang="en-US" sz="2400" kern="1200" dirty="0">
                <a:latin typeface="Arial (Body)"/>
                <a:ea typeface="+mn-ea"/>
                <a:cs typeface="Times New Roman" panose="02020603050405020304" pitchFamily="18" charset="0"/>
                <a:sym typeface="Arial"/>
              </a:rPr>
              <a:t>Container tag</a:t>
            </a:r>
          </a:p>
          <a:p>
            <a:pPr marL="256032" indent="-256032" eaLnBrk="1" hangingPunct="1">
              <a:defRPr/>
            </a:pPr>
            <a:r>
              <a:rPr lang="en-US" altLang="en-US" sz="2400" kern="1200" dirty="0">
                <a:latin typeface="Arial (Body)"/>
                <a:ea typeface="+mn-ea"/>
                <a:cs typeface="Times New Roman" panose="02020603050405020304" pitchFamily="18" charset="0"/>
                <a:sym typeface="Arial"/>
              </a:rPr>
              <a:t>Creates a text label within the </a:t>
            </a:r>
            <a:r>
              <a:rPr lang="en-US" altLang="en-US" sz="2400" kern="1200" dirty="0" smtClean="0">
                <a:latin typeface="Arial (Body)"/>
                <a:ea typeface="+mn-ea"/>
                <a:cs typeface="Times New Roman" panose="02020603050405020304" pitchFamily="18" charset="0"/>
                <a:sym typeface="Arial"/>
              </a:rPr>
              <a:t>fieldset</a:t>
            </a:r>
            <a:endParaRPr lang="en-US" altLang="en-US" sz="2400" kern="1200" dirty="0">
              <a:latin typeface="Arial (Body)"/>
              <a:ea typeface="+mn-ea"/>
              <a:cs typeface="Times New Roman" panose="02020603050405020304" pitchFamily="18" charset="0"/>
              <a:sym typeface="Arial"/>
            </a:endParaRPr>
          </a:p>
        </p:txBody>
      </p:sp>
      <p:pic>
        <p:nvPicPr>
          <p:cNvPr id="4" name="Picture 2" descr="A sample contact form with field set, legend, and label elements configured using H T M L.&#10;The form is composed of the following 8 lines. Line 1, a label that reads, Contact Us. Line 2, the beginning of a field set with a legend that reads, Customer Information. Line 3, a label that reads, First Name colon followed by a text box. Line 4, a label that reads, Last Name colon followed by a text box. Line 5, a label that reads, E hyphen mail colon followed by a text box, which ends the field set. Line 6, a label that reads, Comments colon. Line 7, a scrolling text box. Line 8, a button that reads, Contact followed by another button that reads Reset&#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08901" y="1971726"/>
            <a:ext cx="3655070" cy="355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096"/>
            <a:ext cx="8229600" cy="1066799"/>
          </a:xfrm>
        </p:spPr>
        <p:txBody>
          <a:bodyPr anchor="b"/>
          <a:lstStyle/>
          <a:p>
            <a:r>
              <a:rPr lang="en-US" kern="1200" spc="-50" dirty="0">
                <a:latin typeface="Times New Roman" panose="02020603050405020304" pitchFamily="18" charset="0"/>
              </a:rPr>
              <a:t>Fieldset and Legend Elements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dirty="0"/>
          </a:p>
        </p:txBody>
      </p:sp>
      <p:pic>
        <p:nvPicPr>
          <p:cNvPr id="5" name="Picture 4" descr="Computer code has 7 lines. the lines read as follows. line 1. left angle bracket field set right angle bracket left angle bracket legend right angle bracket customer information left angle bracket slash legend right angle bracket. line 2, indented twice. left angle bracket label right angle bracket name colon. line 3, indented once. left angle bracket. input type equals double quote text double quote, name equals double quote name double quote, i d equals double quote name double quote right angle bracket left angle bracket slash label right angle bracket. line 4, indented once. left angle bracket b r right angle bracket. left angle bracket b r right angle bracket. line 5, indented twice. left angle bracket label right angle bracket Email colon. line 6, indented once. left angle bracket. input type equals double quote text double quote name equals double quote Email double quote, i d equals double quote email double quote right angle bracket. left angle bracket slash label right angle bracket. line 7. left angle bracket slash field set right angle bracket."/>
          <p:cNvPicPr>
            <a:picLocks noChangeAspect="1"/>
          </p:cNvPicPr>
          <p:nvPr/>
        </p:nvPicPr>
        <p:blipFill rotWithShape="1">
          <a:blip r:embed="rId2"/>
          <a:srcRect b="6497"/>
          <a:stretch/>
        </p:blipFill>
        <p:spPr>
          <a:xfrm>
            <a:off x="464952" y="1818508"/>
            <a:ext cx="8214097" cy="2262683"/>
          </a:xfrm>
          <a:prstGeom prst="rect">
            <a:avLst/>
          </a:prstGeom>
        </p:spPr>
      </p:pic>
    </p:spTree>
    <p:extLst>
      <p:ext uri="{BB962C8B-B14F-4D97-AF65-F5344CB8AC3E}">
        <p14:creationId xmlns:p14="http://schemas.microsoft.com/office/powerpoint/2010/main" val="3491700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Tabindex Attribute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1630679"/>
          </a:xfrm>
        </p:spPr>
        <p:txBody>
          <a:bodyPr/>
          <a:lstStyle/>
          <a:p>
            <a:pPr marL="0" indent="0">
              <a:buNone/>
            </a:pPr>
            <a:r>
              <a:rPr lang="en-US" altLang="en-US" sz="2400" dirty="0">
                <a:latin typeface="+mn-lt"/>
                <a:cs typeface="Times New Roman" panose="02020603050405020304" pitchFamily="18" charset="0"/>
              </a:rPr>
              <a:t>Attribute that can be used on form controls and anchor </a:t>
            </a:r>
            <a:r>
              <a:rPr lang="en-US" altLang="en-US" sz="2400" dirty="0" smtClean="0">
                <a:latin typeface="+mn-lt"/>
                <a:cs typeface="Times New Roman" panose="02020603050405020304" pitchFamily="18" charset="0"/>
              </a:rPr>
              <a:t>tags</a:t>
            </a:r>
          </a:p>
          <a:p>
            <a:pPr marL="0" indent="0">
              <a:buNone/>
            </a:pPr>
            <a:r>
              <a:rPr lang="en-US" altLang="en-US" sz="2400" dirty="0" smtClean="0">
                <a:latin typeface="+mn-lt"/>
                <a:cs typeface="Times New Roman" panose="02020603050405020304" pitchFamily="18" charset="0"/>
              </a:rPr>
              <a:t>Modifies the default tab order</a:t>
            </a:r>
          </a:p>
          <a:p>
            <a:pPr marL="0" indent="0">
              <a:buNone/>
            </a:pPr>
            <a:r>
              <a:rPr lang="en-US" altLang="en-US" sz="2400" dirty="0" smtClean="0">
                <a:latin typeface="+mn-lt"/>
                <a:cs typeface="Times New Roman" panose="02020603050405020304" pitchFamily="18" charset="0"/>
              </a:rPr>
              <a:t>Assign </a:t>
            </a:r>
            <a:r>
              <a:rPr lang="en-US" altLang="en-US" sz="2400" dirty="0">
                <a:latin typeface="+mn-lt"/>
                <a:cs typeface="Times New Roman" panose="02020603050405020304" pitchFamily="18" charset="0"/>
              </a:rPr>
              <a:t>a numeric value</a:t>
            </a:r>
            <a:endParaRPr lang="en-US" sz="2400" dirty="0">
              <a:latin typeface="+mn-lt"/>
            </a:endParaRPr>
          </a:p>
        </p:txBody>
      </p:sp>
      <p:pic>
        <p:nvPicPr>
          <p:cNvPr id="4" name="Picture 3" descr="Computer code reads, left angle bracket input type equals double quote text double quote name equals double quote C u s t Email double quote, i d equals double quote C u s t Email double quote, tab index equals double quote 1 double quote right angle bracket."/>
          <p:cNvPicPr>
            <a:picLocks noChangeAspect="1"/>
          </p:cNvPicPr>
          <p:nvPr/>
        </p:nvPicPr>
        <p:blipFill>
          <a:blip r:embed="rId2"/>
          <a:stretch>
            <a:fillRect/>
          </a:stretch>
        </p:blipFill>
        <p:spPr>
          <a:xfrm>
            <a:off x="457200" y="3449679"/>
            <a:ext cx="8397109" cy="52986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Accesskey Attribute</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977708"/>
          </a:xfrm>
        </p:spPr>
        <p:txBody>
          <a:bodyPr>
            <a:spAutoFit/>
          </a:bodyPr>
          <a:lstStyle/>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Attribute that can be used on form controls and anchor </a:t>
            </a:r>
            <a:r>
              <a:rPr lang="en-US" altLang="en-US" sz="2400" kern="1200" dirty="0" smtClean="0">
                <a:solidFill>
                  <a:srgbClr val="000000"/>
                </a:solidFill>
                <a:latin typeface="Arial (Body)"/>
                <a:ea typeface="+mn-ea"/>
                <a:cs typeface="Times New Roman" panose="02020603050405020304" pitchFamily="18" charset="0"/>
              </a:rPr>
              <a:t>tags</a:t>
            </a:r>
            <a:endParaRPr lang="en-US" altLang="en-US" sz="2400" kern="1200" dirty="0">
              <a:solidFill>
                <a:srgbClr val="000000"/>
              </a:solidFill>
              <a:latin typeface="Arial (Body)"/>
              <a:ea typeface="+mn-ea"/>
              <a:cs typeface="Times New Roman" panose="02020603050405020304" pitchFamily="18" charset="0"/>
            </a:endParaRP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Create a “hot-key” combination to place the focus on the </a:t>
            </a:r>
            <a:r>
              <a:rPr lang="en-US" altLang="en-US" sz="2400" kern="1200" dirty="0" smtClean="0">
                <a:solidFill>
                  <a:srgbClr val="000000"/>
                </a:solidFill>
                <a:latin typeface="Arial (Body)"/>
                <a:ea typeface="+mn-ea"/>
                <a:cs typeface="Times New Roman" panose="02020603050405020304" pitchFamily="18" charset="0"/>
              </a:rPr>
              <a:t>component</a:t>
            </a:r>
            <a:endParaRPr lang="en-US" altLang="en-US" sz="2400" kern="1200" dirty="0">
              <a:solidFill>
                <a:srgbClr val="000000"/>
              </a:solidFill>
              <a:latin typeface="Arial (Body)"/>
              <a:ea typeface="+mn-ea"/>
              <a:cs typeface="Times New Roman" panose="02020603050405020304" pitchFamily="18" charset="0"/>
            </a:endParaRP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Assign a value of a keyboard letter</a:t>
            </a:r>
          </a:p>
          <a:p>
            <a:pPr marL="0" indent="0" eaLnBrk="1" fontAlgn="auto" hangingPunct="1">
              <a:buNone/>
              <a:tabLst/>
              <a:defRPr/>
            </a:pPr>
            <a:r>
              <a:rPr lang="en-US" altLang="en-US" sz="2400" kern="1200" dirty="0">
                <a:solidFill>
                  <a:srgbClr val="000000"/>
                </a:solidFill>
                <a:latin typeface="Arial (Body)"/>
                <a:ea typeface="+mn-ea"/>
                <a:cs typeface="Times New Roman" panose="02020603050405020304" pitchFamily="18" charset="0"/>
              </a:rPr>
              <a:t>On Windows </a:t>
            </a:r>
            <a:r>
              <a:rPr lang="en-US" altLang="en-US" sz="2400" kern="1200" dirty="0" smtClean="0">
                <a:solidFill>
                  <a:srgbClr val="000000"/>
                </a:solidFill>
                <a:latin typeface="Arial (Body)"/>
                <a:ea typeface="+mn-ea"/>
                <a:cs typeface="Times New Roman" panose="02020603050405020304" pitchFamily="18" charset="0"/>
              </a:rPr>
              <a:t>use </a:t>
            </a:r>
            <a:r>
              <a:rPr lang="en-US" altLang="en-US" sz="2400" kern="1200" dirty="0">
                <a:solidFill>
                  <a:srgbClr val="000000"/>
                </a:solidFill>
                <a:latin typeface="Arial (Body)"/>
                <a:ea typeface="+mn-ea"/>
                <a:cs typeface="Times New Roman" panose="02020603050405020304" pitchFamily="18" charset="0"/>
              </a:rPr>
              <a:t>the </a:t>
            </a:r>
            <a:r>
              <a:rPr lang="en-US" altLang="en-US" sz="2400" kern="1200" dirty="0" smtClean="0">
                <a:solidFill>
                  <a:srgbClr val="000000"/>
                </a:solidFill>
                <a:latin typeface="Arial (Body)"/>
                <a:ea typeface="+mn-ea"/>
                <a:cs typeface="Times New Roman" panose="02020603050405020304" pitchFamily="18" charset="0"/>
              </a:rPr>
              <a:t>C</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R</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L and </a:t>
            </a:r>
            <a:r>
              <a:rPr lang="en-US" altLang="en-US" sz="2400" kern="1200" dirty="0">
                <a:solidFill>
                  <a:srgbClr val="000000"/>
                </a:solidFill>
                <a:latin typeface="Arial (Body)"/>
                <a:ea typeface="+mn-ea"/>
                <a:cs typeface="Times New Roman" panose="02020603050405020304" pitchFamily="18" charset="0"/>
              </a:rPr>
              <a:t>the “hot-key” to move the </a:t>
            </a:r>
            <a:r>
              <a:rPr lang="en-US" altLang="en-US" sz="2400" kern="1200" dirty="0" smtClean="0">
                <a:solidFill>
                  <a:srgbClr val="000000"/>
                </a:solidFill>
                <a:latin typeface="Arial (Body)"/>
                <a:ea typeface="+mn-ea"/>
                <a:cs typeface="Times New Roman" panose="02020603050405020304" pitchFamily="18" charset="0"/>
              </a:rPr>
              <a:t>cursor</a:t>
            </a:r>
            <a:endParaRPr lang="en-US" altLang="en-US" sz="2400" kern="1200" dirty="0">
              <a:solidFill>
                <a:srgbClr val="000000"/>
              </a:solidFill>
              <a:latin typeface="Arial (Body)"/>
              <a:ea typeface="+mn-ea"/>
              <a:cs typeface="Times New Roman" panose="02020603050405020304" pitchFamily="18" charset="0"/>
            </a:endParaRPr>
          </a:p>
        </p:txBody>
      </p:sp>
      <p:pic>
        <p:nvPicPr>
          <p:cNvPr id="4" name="Picture 3" descr="Computer code reads, left angle bracket input type equals double quote text double quote name equals double quote C u s t Email double quote, i d equals double quote C u s t Email double quote access key equals double quote E double quote right angle bracket."/>
          <p:cNvPicPr>
            <a:picLocks noChangeAspect="1"/>
          </p:cNvPicPr>
          <p:nvPr/>
        </p:nvPicPr>
        <p:blipFill>
          <a:blip r:embed="rId2"/>
          <a:stretch>
            <a:fillRect/>
          </a:stretch>
        </p:blipFill>
        <p:spPr>
          <a:xfrm>
            <a:off x="496925" y="4691979"/>
            <a:ext cx="8150150" cy="5142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9.2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the purpose of the fieldset and legend elements.</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the purpose of the accesskey attribute and how it supports accessibility.</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When designing a form, should you use the standard submit button, an image button, or a button tag? Are these different in the way that they provide for accessibility? Explain your answer.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kern="1200" spc="-50" dirty="0">
                <a:latin typeface="Times New Roman" panose="02020603050405020304" pitchFamily="18" charset="0"/>
              </a:rPr>
              <a:t>Using C</a:t>
            </a:r>
            <a:r>
              <a:rPr lang="en-US" sz="100" kern="1200" spc="-50" dirty="0">
                <a:latin typeface="Times New Roman" panose="02020603050405020304" pitchFamily="18" charset="0"/>
              </a:rPr>
              <a:t> </a:t>
            </a:r>
            <a:r>
              <a:rPr lang="en-US" kern="1200" spc="-50" dirty="0">
                <a:latin typeface="Times New Roman" panose="02020603050405020304" pitchFamily="18" charset="0"/>
              </a:rPr>
              <a:t>S</a:t>
            </a:r>
            <a:r>
              <a:rPr lang="en-US" sz="100" kern="1200" spc="-50" dirty="0">
                <a:latin typeface="Times New Roman" panose="02020603050405020304" pitchFamily="18" charset="0"/>
              </a:rPr>
              <a:t> </a:t>
            </a:r>
            <a:r>
              <a:rPr lang="en-US" kern="1200" spc="-50" dirty="0">
                <a:latin typeface="Times New Roman" panose="02020603050405020304" pitchFamily="18" charset="0"/>
              </a:rPr>
              <a:t>S to Style a </a:t>
            </a:r>
            <a:r>
              <a:rPr lang="en-US" kern="1200" spc="-50" dirty="0" smtClean="0">
                <a:latin typeface="Times New Roman" panose="02020603050405020304" pitchFamily="18" charset="0"/>
              </a:rPr>
              <a:t>Form</a:t>
            </a:r>
            <a:endParaRPr lang="en-US" dirty="0"/>
          </a:p>
        </p:txBody>
      </p:sp>
      <p:sp>
        <p:nvSpPr>
          <p:cNvPr id="8" name="Text Placeholder 7"/>
          <p:cNvSpPr>
            <a:spLocks noGrp="1"/>
          </p:cNvSpPr>
          <p:nvPr>
            <p:ph type="body" idx="1"/>
          </p:nvPr>
        </p:nvSpPr>
        <p:spPr>
          <a:xfrm>
            <a:off x="457200" y="1600201"/>
            <a:ext cx="8229600" cy="563880"/>
          </a:xfrm>
        </p:spPr>
        <p:txBody>
          <a:bodyPr/>
          <a:lstStyle/>
          <a:p>
            <a:pPr marL="0" indent="0">
              <a:buNone/>
            </a:pPr>
            <a:r>
              <a:rPr lang="en-US" altLang="en-US" sz="2400" dirty="0">
                <a:solidFill>
                  <a:schemeClr val="tx1"/>
                </a:solidFill>
                <a:latin typeface="+mn-lt"/>
                <a:cs typeface="Times New Roman" panose="02020603050405020304" pitchFamily="18" charset="0"/>
              </a:rPr>
              <a:t>Student Files: </a:t>
            </a:r>
            <a:r>
              <a:rPr lang="en-US" altLang="en-US" sz="2400" dirty="0" smtClean="0">
                <a:solidFill>
                  <a:schemeClr val="tx1"/>
                </a:solidFill>
                <a:latin typeface="+mn-lt"/>
                <a:cs typeface="Times New Roman" panose="02020603050405020304" pitchFamily="18" charset="0"/>
              </a:rPr>
              <a:t>form</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c</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s</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s.h</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t</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m</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l</a:t>
            </a:r>
            <a:endParaRPr lang="en-US" altLang="en-US" sz="2400" dirty="0">
              <a:solidFill>
                <a:schemeClr val="tx1"/>
              </a:solidFill>
              <a:latin typeface="+mn-lt"/>
              <a:cs typeface="Times New Roman" panose="02020603050405020304" pitchFamily="18" charset="0"/>
            </a:endParaRPr>
          </a:p>
        </p:txBody>
      </p:sp>
      <p:pic>
        <p:nvPicPr>
          <p:cNvPr id="12" name="Picture 2" descr="A wireframe diagram is displayed illustrating a form layout. The layout consists of four lines. Line 1, a label rectangle followed by a text box rectangle. Line 2, a label rectangle followed by a text box rectangle. Line 3, a label rectangle followed by a scrolling text box rectangle. Line 4, submit button rect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75" y="2229676"/>
            <a:ext cx="2548294" cy="195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mputer code has 6 lines. the lines read as follows. line 1, form left brace background hyphen color colon hash e a e a e a semicolon. line 2, indented once. font hyphen family colon Arial comma sans hyphen serif semicolon padding colon 10 p x semicolon right brace. line 3. label left brace float colon left semicolon width colon 100 p x semicolon clear colon left semicolon text hyphen align colon right semicolon. line 4, indented once. padding hyphen right colon 10 p x semicolon margin hyphen top colon 10 p x semicolon right brace. line 5. input comma text area left brace margin hyphen top colon 10 p x semicolon display colon block semicolon right brace. line 6. hash my submit left brace margin hyphen left colon 110 p x semicolon right brace."/>
          <p:cNvPicPr>
            <a:picLocks noChangeAspect="1"/>
          </p:cNvPicPr>
          <p:nvPr/>
        </p:nvPicPr>
        <p:blipFill rotWithShape="1">
          <a:blip r:embed="rId3">
            <a:extLst>
              <a:ext uri="{28A0092B-C50C-407E-A947-70E740481C1C}">
                <a14:useLocalDpi xmlns:a14="http://schemas.microsoft.com/office/drawing/2010/main" val="0"/>
              </a:ext>
            </a:extLst>
          </a:blip>
          <a:srcRect l="-1" r="659" b="2160"/>
          <a:stretch/>
        </p:blipFill>
        <p:spPr>
          <a:xfrm>
            <a:off x="3584713" y="2305819"/>
            <a:ext cx="4975353" cy="1481313"/>
          </a:xfrm>
          <a:prstGeom prst="rect">
            <a:avLst/>
          </a:prstGeom>
        </p:spPr>
      </p:pic>
      <p:pic>
        <p:nvPicPr>
          <p:cNvPr id="10" name="Picture 7" descr="A form implementing the wireframe diagram. The form is composed of the following 5 lines. Line 1, a label that reads, Contact Us. Line 2, a label that reads, Name colon. Line 3, a label that reads, E hyphen mail colon followed by a text box. Line 4, a label that reads, Comments colon followed by a scrolling text box. Line 5, a button that reads, Subm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878" y="3928871"/>
            <a:ext cx="3367090" cy="241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10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Server-Side Processing</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2753264"/>
          </a:xfrm>
        </p:spPr>
        <p:txBody>
          <a:bodyPr/>
          <a:lstStyle/>
          <a:p>
            <a:pPr eaLnBrk="1" fontAlgn="auto" hangingPunct="1">
              <a:defRPr/>
            </a:pPr>
            <a:r>
              <a:rPr lang="en-US" altLang="en-US" sz="2400" dirty="0">
                <a:solidFill>
                  <a:schemeClr val="tx1"/>
                </a:solidFill>
                <a:latin typeface="+mn-lt"/>
                <a:cs typeface="Times New Roman" panose="02020603050405020304" pitchFamily="18" charset="0"/>
              </a:rPr>
              <a:t>Your web browser requests web pages and their related files from a web server</a:t>
            </a:r>
            <a:r>
              <a:rPr lang="en-US" altLang="en-US" sz="2400" dirty="0" smtClean="0">
                <a:solidFill>
                  <a:schemeClr val="tx1"/>
                </a:solidFill>
                <a:latin typeface="+mn-lt"/>
                <a:cs typeface="Times New Roman" panose="02020603050405020304" pitchFamily="18" charset="0"/>
              </a:rPr>
              <a:t>.</a:t>
            </a:r>
            <a:endParaRPr lang="en-US" altLang="en-US" sz="2400" dirty="0">
              <a:solidFill>
                <a:schemeClr val="tx1"/>
              </a:solidFill>
              <a:latin typeface="+mn-lt"/>
              <a:cs typeface="Times New Roman" panose="02020603050405020304" pitchFamily="18" charset="0"/>
            </a:endParaRPr>
          </a:p>
          <a:p>
            <a:pPr eaLnBrk="1" fontAlgn="auto" hangingPunct="1">
              <a:defRPr/>
            </a:pPr>
            <a:r>
              <a:rPr lang="en-US" altLang="en-US" sz="2400" dirty="0">
                <a:solidFill>
                  <a:schemeClr val="tx1"/>
                </a:solidFill>
                <a:latin typeface="+mn-lt"/>
                <a:cs typeface="Times New Roman" panose="02020603050405020304" pitchFamily="18" charset="0"/>
              </a:rPr>
              <a:t>The web server locates the files and sends them to your web browser</a:t>
            </a:r>
            <a:r>
              <a:rPr lang="en-US" altLang="en-US" sz="2400" dirty="0" smtClean="0">
                <a:solidFill>
                  <a:schemeClr val="tx1"/>
                </a:solidFill>
                <a:latin typeface="+mn-lt"/>
                <a:cs typeface="Times New Roman" panose="02020603050405020304" pitchFamily="18" charset="0"/>
              </a:rPr>
              <a:t>.</a:t>
            </a:r>
            <a:endParaRPr lang="en-US" altLang="en-US" sz="2400" dirty="0">
              <a:solidFill>
                <a:schemeClr val="tx1"/>
              </a:solidFill>
              <a:latin typeface="+mn-lt"/>
              <a:cs typeface="Times New Roman" panose="02020603050405020304" pitchFamily="18" charset="0"/>
            </a:endParaRPr>
          </a:p>
          <a:p>
            <a:pPr eaLnBrk="1" fontAlgn="auto" hangingPunct="1">
              <a:defRPr/>
            </a:pPr>
            <a:r>
              <a:rPr lang="en-US" altLang="en-US" sz="2400" dirty="0">
                <a:solidFill>
                  <a:schemeClr val="tx1"/>
                </a:solidFill>
                <a:latin typeface="+mn-lt"/>
                <a:cs typeface="Times New Roman" panose="02020603050405020304" pitchFamily="18" charset="0"/>
              </a:rPr>
              <a:t>The web browser then renders the returned files and displays the requested web pages for you to use.</a:t>
            </a:r>
            <a:endParaRPr lang="en-US" sz="2400" dirty="0">
              <a:solidFill>
                <a:schemeClr val="tx1"/>
              </a:solidFill>
              <a:latin typeface="+mn-lt"/>
            </a:endParaRPr>
          </a:p>
        </p:txBody>
      </p:sp>
      <p:pic>
        <p:nvPicPr>
          <p:cNvPr id="54275" name="Picture 7" descr="An image that shows how a web browser or client communicates with the web server. On the left of the image is a picture of a desktop computer with a caption that reads, Web Client. On the right of the image is a picture of a server with a caption that reads, Web Server. Between the two pictures are two directional arrows. One arrow goes from left to right and has the caption Browser Request. The other arrow goes from right to left and has the caption Server Respo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451" y="4353464"/>
            <a:ext cx="4393098" cy="205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Overview of Forms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wrap="square">
            <a:spAutoFit/>
          </a:bodyPr>
          <a:lstStyle/>
          <a:p>
            <a:pPr marL="0" indent="0">
              <a:buNone/>
            </a:pPr>
            <a:r>
              <a:rPr lang="en-US" altLang="en-US" sz="2400" dirty="0">
                <a:latin typeface="+mn-lt"/>
                <a:cs typeface="Times New Roman" panose="02020603050405020304" pitchFamily="18" charset="0"/>
              </a:rPr>
              <a:t>Forms are used all over the Web </a:t>
            </a:r>
            <a:r>
              <a:rPr lang="en-US" altLang="en-US" sz="2400" dirty="0" smtClean="0">
                <a:latin typeface="+mn-lt"/>
                <a:cs typeface="Times New Roman" panose="02020603050405020304" pitchFamily="18" charset="0"/>
              </a:rPr>
              <a:t>to</a:t>
            </a:r>
            <a:endParaRPr lang="en-US" altLang="en-US" sz="2400" dirty="0">
              <a:latin typeface="+mn-lt"/>
              <a:cs typeface="Times New Roman" panose="02020603050405020304" pitchFamily="18" charset="0"/>
            </a:endParaRPr>
          </a:p>
          <a:p>
            <a:r>
              <a:rPr lang="en-US" altLang="en-US" sz="2400" dirty="0">
                <a:latin typeface="+mn-lt"/>
                <a:cs typeface="Times New Roman" panose="02020603050405020304" pitchFamily="18" charset="0"/>
              </a:rPr>
              <a:t>Accept </a:t>
            </a:r>
            <a:r>
              <a:rPr lang="en-US" altLang="en-US" sz="2400" dirty="0" smtClean="0">
                <a:latin typeface="+mn-lt"/>
                <a:cs typeface="Times New Roman" panose="02020603050405020304" pitchFamily="18" charset="0"/>
              </a:rPr>
              <a:t>information</a:t>
            </a:r>
            <a:endParaRPr lang="en-US" altLang="en-US" sz="2400" dirty="0">
              <a:latin typeface="+mn-lt"/>
              <a:cs typeface="Times New Roman" panose="02020603050405020304" pitchFamily="18" charset="0"/>
            </a:endParaRPr>
          </a:p>
          <a:p>
            <a:r>
              <a:rPr lang="en-US" altLang="en-US" sz="2400" dirty="0">
                <a:latin typeface="+mn-lt"/>
                <a:cs typeface="Times New Roman" panose="02020603050405020304" pitchFamily="18" charset="0"/>
              </a:rPr>
              <a:t>Provide interactivity</a:t>
            </a:r>
            <a:endParaRPr lang="en-US" altLang="en-US" sz="2400" kern="1200" dirty="0">
              <a:solidFill>
                <a:srgbClr val="000000"/>
              </a:solidFill>
              <a:latin typeface="+mn-lt"/>
              <a:ea typeface="+mn-ea"/>
              <a:cs typeface="Times New Roman" panose="02020603050405020304" pitchFamily="18" charset="0"/>
            </a:endParaRPr>
          </a:p>
        </p:txBody>
      </p:sp>
      <p:sp>
        <p:nvSpPr>
          <p:cNvPr id="4" name="Text Placeholder 3"/>
          <p:cNvSpPr>
            <a:spLocks noGrp="1"/>
          </p:cNvSpPr>
          <p:nvPr>
            <p:ph type="body" idx="2"/>
          </p:nvPr>
        </p:nvSpPr>
        <p:spPr>
          <a:xfrm>
            <a:off x="457200" y="3406419"/>
            <a:ext cx="8229600" cy="1447483"/>
          </a:xfrm>
        </p:spPr>
        <p:txBody>
          <a:bodyPr/>
          <a:lstStyle/>
          <a:p>
            <a:pPr marL="0" indent="0">
              <a:buNone/>
            </a:pPr>
            <a:r>
              <a:rPr lang="en-US" altLang="en-US" sz="2400" dirty="0">
                <a:latin typeface="+mn-lt"/>
                <a:cs typeface="Times New Roman" panose="02020603050405020304" pitchFamily="18" charset="0"/>
              </a:rPr>
              <a:t>Types of forms:</a:t>
            </a:r>
          </a:p>
          <a:p>
            <a:r>
              <a:rPr lang="en-US" altLang="en-US" sz="2400" dirty="0" smtClean="0">
                <a:latin typeface="+mn-lt"/>
                <a:cs typeface="Times New Roman" panose="02020603050405020304" pitchFamily="18" charset="0"/>
              </a:rPr>
              <a:t>Search form</a:t>
            </a:r>
            <a:r>
              <a:rPr lang="en-US" altLang="en-US" sz="2400" dirty="0">
                <a:latin typeface="+mn-lt"/>
                <a:cs typeface="Times New Roman" panose="02020603050405020304" pitchFamily="18" charset="0"/>
              </a:rPr>
              <a:t>, Order form, Newsletter sign-up form, </a:t>
            </a:r>
            <a:r>
              <a:rPr lang="en-US" altLang="en-US" sz="2400" dirty="0" smtClean="0">
                <a:latin typeface="+mn-lt"/>
                <a:cs typeface="Times New Roman" panose="02020603050405020304" pitchFamily="18" charset="0"/>
              </a:rPr>
              <a:t>Survey </a:t>
            </a:r>
            <a:r>
              <a:rPr lang="en-US" altLang="en-US" sz="2400" dirty="0">
                <a:latin typeface="+mn-lt"/>
                <a:cs typeface="Times New Roman" panose="02020603050405020304" pitchFamily="18" charset="0"/>
              </a:rPr>
              <a:t>form</a:t>
            </a:r>
            <a:r>
              <a:rPr lang="en-US" altLang="en-US" sz="2400" dirty="0" smtClean="0">
                <a:latin typeface="+mn-lt"/>
                <a:cs typeface="Times New Roman" panose="02020603050405020304" pitchFamily="18" charset="0"/>
              </a:rPr>
              <a:t>, Add </a:t>
            </a:r>
            <a:r>
              <a:rPr lang="en-US" altLang="en-US" sz="2400" dirty="0">
                <a:latin typeface="+mn-lt"/>
                <a:cs typeface="Times New Roman" panose="02020603050405020304" pitchFamily="18" charset="0"/>
              </a:rPr>
              <a:t>to Cart form, and so on</a:t>
            </a:r>
            <a:r>
              <a:rPr lang="en-US" altLang="en-US" sz="2400" dirty="0" smtClean="0">
                <a:latin typeface="+mn-lt"/>
                <a:cs typeface="Times New Roman" panose="02020603050405020304" pitchFamily="18" charset="0"/>
              </a:rPr>
              <a:t>…</a:t>
            </a:r>
            <a:endParaRPr lang="en-US" altLang="en-US" sz="2400" dirty="0">
              <a:latin typeface="+mn-lt"/>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G</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I Common Gateway Interface</a:t>
            </a:r>
            <a:endParaRPr lang="en-US" kern="1200" spc="-50" dirty="0">
              <a:latin typeface="Times New Roman" panose="02020603050405020304" pitchFamily="18" charset="0"/>
              <a:ea typeface="+mj-ea"/>
              <a:cs typeface="+mj-cs"/>
            </a:endParaRPr>
          </a:p>
        </p:txBody>
      </p:sp>
      <p:sp>
        <p:nvSpPr>
          <p:cNvPr id="4" name="Text Placeholder 3"/>
          <p:cNvSpPr>
            <a:spLocks noGrp="1"/>
          </p:cNvSpPr>
          <p:nvPr>
            <p:ph type="body" idx="1"/>
          </p:nvPr>
        </p:nvSpPr>
        <p:spPr>
          <a:xfrm>
            <a:off x="457200" y="1600201"/>
            <a:ext cx="8229600" cy="1188720"/>
          </a:xfrm>
        </p:spPr>
        <p:txBody>
          <a:bodyPr/>
          <a:lstStyle/>
          <a:p>
            <a:pPr marL="0" indent="0">
              <a:buNone/>
            </a:pPr>
            <a:r>
              <a:rPr lang="en-US" altLang="en-US" sz="2400" dirty="0">
                <a:latin typeface="+mn-lt"/>
                <a:cs typeface="Times New Roman" panose="02020603050405020304" pitchFamily="18" charset="0"/>
              </a:rPr>
              <a:t>A protocol for a web server to pass a web page </a:t>
            </a:r>
            <a:r>
              <a:rPr lang="en-US" altLang="en-US" sz="2400" dirty="0" smtClean="0">
                <a:latin typeface="+mn-lt"/>
                <a:cs typeface="Times New Roman" panose="02020603050405020304" pitchFamily="18" charset="0"/>
              </a:rPr>
              <a:t>user’s </a:t>
            </a:r>
            <a:r>
              <a:rPr lang="en-US" altLang="en-US" sz="2400" dirty="0">
                <a:latin typeface="+mn-lt"/>
                <a:cs typeface="Times New Roman" panose="02020603050405020304" pitchFamily="18" charset="0"/>
              </a:rPr>
              <a:t>request to an application program and accept information to send to the user</a:t>
            </a:r>
            <a:r>
              <a:rPr lang="en-US" altLang="en-US" sz="2400" dirty="0" smtClean="0">
                <a:latin typeface="+mn-lt"/>
                <a:cs typeface="Times New Roman" panose="02020603050405020304" pitchFamily="18" charset="0"/>
              </a:rPr>
              <a:t>.</a:t>
            </a:r>
            <a:endParaRPr lang="en-US" altLang="en-US" sz="2400" dirty="0">
              <a:latin typeface="+mn-lt"/>
              <a:cs typeface="Times New Roman" panose="02020603050405020304" pitchFamily="18" charset="0"/>
            </a:endParaRPr>
          </a:p>
        </p:txBody>
      </p:sp>
      <p:pic>
        <p:nvPicPr>
          <p:cNvPr id="55299" name="Picture 7" descr="An image that shows how a web browser or client communicates with the web server. On the left of the image is a picture of a desktop computer with a caption that reads, Web Client. On the right of the image is a picture of a server with a caption that reads, Web Server. Between the two pictures are two directional arrows. One arrow goes from left to right and has the caption Browser Request. The other arrow goes from right to left and has the caption Server Respo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815" y="3076472"/>
            <a:ext cx="6440370" cy="30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Server-Side Scripting</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541520" cy="4762812"/>
          </a:xfrm>
        </p:spPr>
        <p:txBody>
          <a:bodyPr wrap="square">
            <a:spAutoFit/>
          </a:bodyPr>
          <a:lstStyle/>
          <a:p>
            <a:pPr marL="255651" indent="-255651" eaLnBrk="1" hangingPunct="1">
              <a:buFont typeface="Arial" panose="020B0604020202020204" pitchFamily="34" charset="0"/>
              <a:buChar char="•"/>
              <a:defRPr/>
            </a:pPr>
            <a:r>
              <a:rPr lang="en-US" altLang="en-US" sz="2000" kern="1200" dirty="0">
                <a:solidFill>
                  <a:srgbClr val="000000"/>
                </a:solidFill>
                <a:latin typeface="Arial (Body)"/>
                <a:ea typeface="+mn-ea"/>
                <a:cs typeface="+mn-cs"/>
              </a:rPr>
              <a:t>One of many technologies in which a server-side script is embedded within a Web page document saved with a file extension such as:</a:t>
            </a:r>
          </a:p>
          <a:p>
            <a:pPr marL="741553" lvl="1" indent="-284353" eaLnBrk="1" hangingPunct="1">
              <a:buFont typeface="Arial" panose="020B0604020202020204" pitchFamily="34" charset="0"/>
              <a:buChar char="–"/>
              <a:defRPr/>
            </a:pPr>
            <a:r>
              <a:rPr lang="en-US" altLang="en-US" sz="2000" kern="1200" dirty="0">
                <a:solidFill>
                  <a:srgbClr val="000000"/>
                </a:solidFill>
                <a:latin typeface="Arial (Body)"/>
                <a:ea typeface="+mn-ea"/>
                <a:cs typeface="+mn-cs"/>
              </a:rPr>
              <a:t>.</a:t>
            </a:r>
            <a:r>
              <a:rPr lang="en-US" altLang="en-US" sz="2000" kern="1200" dirty="0" smtClean="0">
                <a:solidFill>
                  <a:srgbClr val="000000"/>
                </a:solidFill>
                <a:latin typeface="Arial (Body)"/>
                <a:ea typeface="+mn-ea"/>
                <a:cs typeface="+mn-cs"/>
              </a:rPr>
              <a:t>p</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p (P</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P)</a:t>
            </a:r>
            <a:endParaRPr lang="en-US" altLang="en-US" sz="2000" kern="1200" dirty="0">
              <a:solidFill>
                <a:srgbClr val="000000"/>
              </a:solidFill>
              <a:latin typeface="Arial (Body)"/>
              <a:ea typeface="+mn-ea"/>
              <a:cs typeface="+mn-cs"/>
            </a:endParaRPr>
          </a:p>
          <a:p>
            <a:pPr marL="741553" lvl="1" indent="-284353" eaLnBrk="1" hangingPunct="1">
              <a:buFont typeface="Arial" panose="020B0604020202020204" pitchFamily="34" charset="0"/>
              <a:buChar char="–"/>
              <a:defRPr/>
            </a:pPr>
            <a:r>
              <a:rPr lang="en-US" altLang="en-US" sz="2000" kern="1200" dirty="0">
                <a:solidFill>
                  <a:srgbClr val="000000"/>
                </a:solidFill>
                <a:latin typeface="Arial (Body)"/>
                <a:ea typeface="+mn-ea"/>
                <a:cs typeface="+mn-cs"/>
              </a:rPr>
              <a:t>.</a:t>
            </a:r>
            <a:r>
              <a:rPr lang="en-US" altLang="en-US" sz="2000" kern="1200" dirty="0" smtClean="0">
                <a:solidFill>
                  <a:srgbClr val="000000"/>
                </a:solidFill>
                <a:latin typeface="Arial (Body)"/>
                <a:ea typeface="+mn-ea"/>
                <a:cs typeface="+mn-cs"/>
              </a:rPr>
              <a:t>a</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p </a:t>
            </a:r>
            <a:r>
              <a:rPr lang="en-US" altLang="en-US" sz="2000" kern="1200" dirty="0">
                <a:solidFill>
                  <a:srgbClr val="000000"/>
                </a:solidFill>
                <a:latin typeface="Arial (Body)"/>
                <a:ea typeface="+mn-ea"/>
                <a:cs typeface="+mn-cs"/>
              </a:rPr>
              <a:t>(Active Server Pages)</a:t>
            </a:r>
          </a:p>
          <a:p>
            <a:pPr marL="741553" lvl="1" indent="-284353" eaLnBrk="1" hangingPunct="1">
              <a:buFont typeface="Arial" panose="020B0604020202020204" pitchFamily="34" charset="0"/>
              <a:buChar char="–"/>
              <a:defRPr/>
            </a:pPr>
            <a:r>
              <a:rPr lang="en-US" altLang="en-US" sz="2000" kern="1200" dirty="0">
                <a:solidFill>
                  <a:srgbClr val="000000"/>
                </a:solidFill>
                <a:latin typeface="Arial (Body)"/>
                <a:ea typeface="+mn-ea"/>
                <a:cs typeface="+mn-cs"/>
              </a:rPr>
              <a:t>.</a:t>
            </a:r>
            <a:r>
              <a:rPr lang="en-US" altLang="en-US" sz="20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f</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m </a:t>
            </a:r>
            <a:r>
              <a:rPr lang="en-US" altLang="en-US" sz="2000" kern="1200" dirty="0">
                <a:solidFill>
                  <a:srgbClr val="000000"/>
                </a:solidFill>
                <a:latin typeface="Arial (Body)"/>
                <a:ea typeface="+mn-ea"/>
                <a:cs typeface="+mn-cs"/>
              </a:rPr>
              <a:t>(Adobe ColdFusion)</a:t>
            </a:r>
          </a:p>
          <a:p>
            <a:pPr marL="741553" lvl="1" indent="-284353" eaLnBrk="1" hangingPunct="1">
              <a:buFont typeface="Arial" panose="020B0604020202020204" pitchFamily="34" charset="0"/>
              <a:buChar char="–"/>
              <a:defRPr/>
            </a:pPr>
            <a:r>
              <a:rPr lang="en-US" altLang="en-US" sz="2000" kern="1200" dirty="0">
                <a:solidFill>
                  <a:srgbClr val="000000"/>
                </a:solidFill>
                <a:latin typeface="Arial (Body)"/>
                <a:ea typeface="+mn-ea"/>
                <a:cs typeface="+mn-cs"/>
              </a:rPr>
              <a:t>.</a:t>
            </a:r>
            <a:r>
              <a:rPr lang="en-US" altLang="en-US" sz="2000" kern="1200" dirty="0" smtClean="0">
                <a:solidFill>
                  <a:srgbClr val="000000"/>
                </a:solidFill>
                <a:latin typeface="Arial (Body)"/>
                <a:ea typeface="+mn-ea"/>
                <a:cs typeface="+mn-cs"/>
              </a:rPr>
              <a:t>j</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p </a:t>
            </a:r>
            <a:r>
              <a:rPr lang="en-US" altLang="en-US" sz="2000" kern="1200" dirty="0">
                <a:solidFill>
                  <a:srgbClr val="000000"/>
                </a:solidFill>
                <a:latin typeface="Arial (Body)"/>
                <a:ea typeface="+mn-ea"/>
                <a:cs typeface="+mn-cs"/>
              </a:rPr>
              <a:t>(Sun JavaServer Pages)</a:t>
            </a:r>
          </a:p>
          <a:p>
            <a:pPr marL="741553" lvl="1" indent="-284353" eaLnBrk="1" hangingPunct="1">
              <a:buFont typeface="Arial" panose="020B0604020202020204" pitchFamily="34" charset="0"/>
              <a:buChar char="–"/>
              <a:defRPr/>
            </a:pPr>
            <a:r>
              <a:rPr lang="en-US" altLang="en-US" sz="2000" kern="1200" dirty="0">
                <a:solidFill>
                  <a:srgbClr val="000000"/>
                </a:solidFill>
                <a:latin typeface="Arial (Body)"/>
                <a:ea typeface="+mn-ea"/>
                <a:cs typeface="+mn-cs"/>
              </a:rPr>
              <a:t>.</a:t>
            </a:r>
            <a:r>
              <a:rPr lang="en-US" altLang="en-US" sz="2000" kern="1200" dirty="0" smtClean="0">
                <a:solidFill>
                  <a:srgbClr val="000000"/>
                </a:solidFill>
                <a:latin typeface="Arial (Body)"/>
                <a:ea typeface="+mn-ea"/>
                <a:cs typeface="+mn-cs"/>
              </a:rPr>
              <a:t>a</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p</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x (</a:t>
            </a:r>
            <a:r>
              <a:rPr lang="pt-BR" altLang="en-US" sz="2000" kern="1200" dirty="0" smtClean="0">
                <a:solidFill>
                  <a:srgbClr val="000000"/>
                </a:solidFill>
                <a:latin typeface="Arial (Body)"/>
                <a:ea typeface="+mn-ea"/>
                <a:cs typeface="+mn-cs"/>
              </a:rPr>
              <a:t>A</a:t>
            </a:r>
            <a:r>
              <a:rPr lang="pt-BR" altLang="en-US" sz="100" kern="1200" dirty="0" smtClean="0">
                <a:solidFill>
                  <a:srgbClr val="000000"/>
                </a:solidFill>
                <a:latin typeface="Arial (Body)"/>
                <a:ea typeface="+mn-ea"/>
                <a:cs typeface="+mn-cs"/>
              </a:rPr>
              <a:t> </a:t>
            </a:r>
            <a:r>
              <a:rPr lang="pt-BR" altLang="en-US" sz="2000" kern="1200" dirty="0" smtClean="0">
                <a:solidFill>
                  <a:srgbClr val="000000"/>
                </a:solidFill>
                <a:latin typeface="Arial (Body)"/>
                <a:ea typeface="+mn-ea"/>
                <a:cs typeface="+mn-cs"/>
              </a:rPr>
              <a:t>S</a:t>
            </a:r>
            <a:r>
              <a:rPr lang="pt-BR" altLang="en-US" sz="100" kern="1200" dirty="0" smtClean="0">
                <a:solidFill>
                  <a:srgbClr val="000000"/>
                </a:solidFill>
                <a:latin typeface="Arial (Body)"/>
                <a:ea typeface="+mn-ea"/>
                <a:cs typeface="+mn-cs"/>
              </a:rPr>
              <a:t> </a:t>
            </a:r>
            <a:r>
              <a:rPr lang="pt-BR" altLang="en-US" sz="2000" kern="1200" dirty="0" smtClean="0">
                <a:solidFill>
                  <a:srgbClr val="000000"/>
                </a:solidFill>
                <a:latin typeface="Arial (Body)"/>
                <a:ea typeface="+mn-ea"/>
                <a:cs typeface="+mn-cs"/>
              </a:rPr>
              <a:t>P.Net</a:t>
            </a:r>
            <a:r>
              <a:rPr lang="en-US" altLang="en-US" sz="2000" kern="1200" dirty="0" smtClean="0">
                <a:solidFill>
                  <a:srgbClr val="000000"/>
                </a:solidFill>
                <a:latin typeface="Arial (Body)"/>
                <a:ea typeface="+mn-ea"/>
                <a:cs typeface="+mn-cs"/>
              </a:rPr>
              <a:t>).</a:t>
            </a:r>
            <a:endParaRPr lang="en-US" altLang="en-US" sz="2000" kern="1200" dirty="0">
              <a:solidFill>
                <a:srgbClr val="000000"/>
              </a:solidFill>
              <a:latin typeface="Arial (Body)"/>
              <a:ea typeface="+mn-ea"/>
              <a:cs typeface="+mn-cs"/>
            </a:endParaRPr>
          </a:p>
          <a:p>
            <a:pPr marL="255651" indent="-255651" eaLnBrk="1"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Uses </a:t>
            </a:r>
            <a:r>
              <a:rPr lang="en-US" altLang="en-US" sz="2000" kern="1200" dirty="0">
                <a:solidFill>
                  <a:srgbClr val="000000"/>
                </a:solidFill>
                <a:latin typeface="Arial (Body)"/>
                <a:ea typeface="+mn-ea"/>
                <a:cs typeface="+mn-cs"/>
              </a:rPr>
              <a:t>direct execution — the script is run either by the web server itself or by an extension module to the web </a:t>
            </a:r>
            <a:r>
              <a:rPr lang="en-US" altLang="en-US" sz="2000" kern="1200" dirty="0" smtClean="0">
                <a:solidFill>
                  <a:srgbClr val="000000"/>
                </a:solidFill>
                <a:latin typeface="Arial (Body)"/>
                <a:ea typeface="+mn-ea"/>
                <a:cs typeface="+mn-cs"/>
              </a:rPr>
              <a:t>server.</a:t>
            </a:r>
            <a:endParaRPr lang="en-US" altLang="en-US" sz="2000" kern="1200" dirty="0">
              <a:solidFill>
                <a:srgbClr val="000000"/>
              </a:solidFill>
              <a:latin typeface="Arial (Body)"/>
              <a:ea typeface="+mn-ea"/>
              <a:cs typeface="+mn-cs"/>
            </a:endParaRPr>
          </a:p>
        </p:txBody>
      </p:sp>
      <p:pic>
        <p:nvPicPr>
          <p:cNvPr id="56324" name="Picture 7" descr="An image that shows how a web browser or client communicates with the web server. On the left of the image is a picture of a desktop computer with a caption that reads, Web Client. On the right of the image is a picture of a server with a caption that reads, Web Server. Between the two pictures are two directional arrows. One arrow goes from left to right and has the caption Browser Request. The other arrow goes from right to left and has the caption Server Respo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8720" y="3082669"/>
            <a:ext cx="3837891" cy="179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Steps in Utilizing Server-Side Processing</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31596"/>
          </a:xfrm>
        </p:spPr>
        <p:txBody>
          <a:bodyPr wrap="square">
            <a:spAutoFit/>
          </a:bodyPr>
          <a:lstStyle/>
          <a:p>
            <a:pPr marL="432054" indent="-432054" eaLnBrk="1" hangingPunct="1">
              <a:buSzPts val="2400"/>
              <a:buFont typeface="Gill Sans MT" panose="020B0502020104020203" pitchFamily="34" charset="0"/>
              <a:buAutoNum type="arabicPeriod"/>
              <a:defRPr/>
            </a:pPr>
            <a:r>
              <a:rPr lang="en-US" altLang="en-US" sz="2200" kern="1200" dirty="0">
                <a:solidFill>
                  <a:srgbClr val="000000"/>
                </a:solidFill>
                <a:latin typeface="Arial (Body)"/>
                <a:ea typeface="+mn-ea"/>
                <a:cs typeface="+mn-cs"/>
              </a:rPr>
              <a:t>Web page invokes server-side processing by a form or hyperlink.</a:t>
            </a:r>
          </a:p>
          <a:p>
            <a:pPr marL="432054" indent="-432054" eaLnBrk="1" hangingPunct="1">
              <a:buSzPts val="2400"/>
              <a:buFont typeface="Gill Sans MT" panose="020B0502020104020203" pitchFamily="34" charset="0"/>
              <a:buAutoNum type="arabicPeriod"/>
              <a:defRPr/>
            </a:pPr>
            <a:r>
              <a:rPr lang="en-US" altLang="en-US" sz="2200" kern="1200" dirty="0">
                <a:solidFill>
                  <a:srgbClr val="000000"/>
                </a:solidFill>
                <a:latin typeface="Arial (Body)"/>
                <a:ea typeface="+mn-ea"/>
                <a:cs typeface="+mn-cs"/>
              </a:rPr>
              <a:t>Web server executes a server-side script.</a:t>
            </a:r>
          </a:p>
          <a:p>
            <a:pPr marL="432054" indent="-432054" eaLnBrk="1" hangingPunct="1">
              <a:buSzPts val="2400"/>
              <a:buFont typeface="Gill Sans MT" panose="020B0502020104020203" pitchFamily="34" charset="0"/>
              <a:buAutoNum type="arabicPeriod"/>
              <a:defRPr/>
            </a:pPr>
            <a:r>
              <a:rPr lang="en-US" altLang="en-US" sz="2200" kern="1200" dirty="0">
                <a:solidFill>
                  <a:srgbClr val="000000"/>
                </a:solidFill>
                <a:latin typeface="Arial (Body)"/>
                <a:ea typeface="+mn-ea"/>
                <a:cs typeface="+mn-cs"/>
              </a:rPr>
              <a:t>Server-side script accesses requested database, file, or process.</a:t>
            </a:r>
          </a:p>
          <a:p>
            <a:pPr marL="432054" indent="-432054" eaLnBrk="1" hangingPunct="1">
              <a:buSzPts val="2400"/>
              <a:buFont typeface="Gill Sans MT" panose="020B0502020104020203" pitchFamily="34" charset="0"/>
              <a:buAutoNum type="arabicPeriod"/>
              <a:defRPr/>
            </a:pPr>
            <a:r>
              <a:rPr lang="en-US" altLang="en-US" sz="2200" kern="1200" dirty="0">
                <a:solidFill>
                  <a:srgbClr val="000000"/>
                </a:solidFill>
                <a:latin typeface="Arial (Body)"/>
                <a:ea typeface="+mn-ea"/>
                <a:cs typeface="+mn-cs"/>
              </a:rPr>
              <a:t>Web server returns web page with requested information or confirmation of action.</a:t>
            </a:r>
          </a:p>
        </p:txBody>
      </p:sp>
      <p:pic>
        <p:nvPicPr>
          <p:cNvPr id="57348" name="Picture 7" descr="An image that shows how a web browser or client communicates with the web server. On the left of the image is a picture of a desktop computer with a caption that reads, Web Client. On the right of the image is a picture of a server with a caption that reads, Web Server. Between the two pictures are two directional arrows. One arrow goes from left to right and has the caption Browser Request. The other arrow goes from right to left and has the caption Server Respo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4267" y="4685290"/>
            <a:ext cx="3615467" cy="169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Common Uses of Server-Side Scripting</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a:spAutoFit/>
          </a:bodyPr>
          <a:lstStyle/>
          <a:p>
            <a:pPr marL="0" indent="0" eaLnBrk="1" hangingPunct="1">
              <a:buNone/>
              <a:defRPr/>
            </a:pPr>
            <a:r>
              <a:rPr lang="en-US" altLang="en-US" sz="2400" kern="1200" dirty="0">
                <a:solidFill>
                  <a:srgbClr val="000000"/>
                </a:solidFill>
                <a:latin typeface="Arial (Body)"/>
                <a:ea typeface="+mn-ea"/>
                <a:cs typeface="Times New Roman" panose="02020603050405020304" pitchFamily="18" charset="0"/>
              </a:rPr>
              <a:t>Search a database</a:t>
            </a:r>
          </a:p>
          <a:p>
            <a:pPr marL="0" indent="0" eaLnBrk="1" hangingPunct="1">
              <a:buNone/>
              <a:defRPr/>
            </a:pPr>
            <a:r>
              <a:rPr lang="en-US" altLang="en-US" sz="2400" kern="1200" dirty="0">
                <a:solidFill>
                  <a:srgbClr val="000000"/>
                </a:solidFill>
                <a:latin typeface="Arial (Body)"/>
                <a:ea typeface="+mn-ea"/>
                <a:cs typeface="Times New Roman" panose="02020603050405020304" pitchFamily="18" charset="0"/>
              </a:rPr>
              <a:t>Place an </a:t>
            </a:r>
            <a:r>
              <a:rPr lang="en-US" altLang="en-US" sz="2400" kern="1200" dirty="0" smtClean="0">
                <a:solidFill>
                  <a:srgbClr val="000000"/>
                </a:solidFill>
                <a:latin typeface="Arial (Body)"/>
                <a:ea typeface="+mn-ea"/>
                <a:cs typeface="Times New Roman" panose="02020603050405020304" pitchFamily="18" charset="0"/>
              </a:rPr>
              <a:t>order </a:t>
            </a:r>
            <a:r>
              <a:rPr lang="en-US" altLang="en-US" sz="2400" kern="1200" dirty="0">
                <a:solidFill>
                  <a:srgbClr val="000000"/>
                </a:solidFill>
                <a:latin typeface="Arial (Body)"/>
                <a:ea typeface="+mn-ea"/>
                <a:cs typeface="Times New Roman" panose="02020603050405020304" pitchFamily="18" charset="0"/>
              </a:rPr>
              <a:t>at an online store</a:t>
            </a:r>
          </a:p>
          <a:p>
            <a:pPr marL="0" indent="0" eaLnBrk="1" hangingPunct="1">
              <a:buNone/>
              <a:defRPr/>
            </a:pPr>
            <a:r>
              <a:rPr lang="en-US" altLang="en-US" sz="2400" kern="1200" dirty="0">
                <a:solidFill>
                  <a:srgbClr val="000000"/>
                </a:solidFill>
                <a:latin typeface="Arial (Body)"/>
                <a:ea typeface="+mn-ea"/>
                <a:cs typeface="Times New Roman" panose="02020603050405020304" pitchFamily="18" charset="0"/>
              </a:rPr>
              <a:t>Send a web page to a </a:t>
            </a:r>
            <a:r>
              <a:rPr lang="en-US" altLang="en-US" sz="2400" kern="1200" dirty="0" smtClean="0">
                <a:solidFill>
                  <a:srgbClr val="000000"/>
                </a:solidFill>
                <a:latin typeface="Arial (Body)"/>
                <a:ea typeface="+mn-ea"/>
                <a:cs typeface="Times New Roman" panose="02020603050405020304" pitchFamily="18" charset="0"/>
              </a:rPr>
              <a:t>friend</a:t>
            </a:r>
            <a:endParaRPr lang="en-US" altLang="en-US" sz="2400" kern="1200" dirty="0">
              <a:solidFill>
                <a:srgbClr val="000000"/>
              </a:solidFill>
              <a:latin typeface="Arial (Body)"/>
              <a:ea typeface="+mn-ea"/>
              <a:cs typeface="Times New Roman" panose="02020603050405020304" pitchFamily="18" charset="0"/>
            </a:endParaRPr>
          </a:p>
          <a:p>
            <a:pPr marL="0" indent="0" eaLnBrk="1" hangingPunct="1">
              <a:buNone/>
              <a:defRPr/>
            </a:pPr>
            <a:r>
              <a:rPr lang="en-US" altLang="en-US" sz="2400" kern="1200" dirty="0">
                <a:solidFill>
                  <a:srgbClr val="000000"/>
                </a:solidFill>
                <a:latin typeface="Arial (Body)"/>
                <a:ea typeface="+mn-ea"/>
                <a:cs typeface="Times New Roman" panose="02020603050405020304" pitchFamily="18" charset="0"/>
              </a:rPr>
              <a:t>Subscribe to a newsletter</a:t>
            </a:r>
          </a:p>
        </p:txBody>
      </p:sp>
      <p:pic>
        <p:nvPicPr>
          <p:cNvPr id="58372" name="Picture 7" descr="An image that shows how a web browser or client communicates with the web server. On the left of the image is a picture of a desktop computer with a caption that reads, Web Client. On the right of the image is a picture of a server with a caption that reads, Web Server. Between the two pictures are two directional arrows. One arrow goes from left to right and has the caption Browser Request. The other arrow goes from right to left and has the caption Server Respon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873" y="3915280"/>
            <a:ext cx="4950254" cy="231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Sending Information to a Server-Side Script</a:t>
            </a:r>
            <a:endParaRPr lang="en-US" sz="3400" b="1" kern="1200" spc="-50" dirty="0">
              <a:solidFill>
                <a:srgbClr val="007FA3"/>
              </a:solidFill>
              <a:latin typeface="Times New Roman" panose="02020603050405020304" pitchFamily="18" charset="0"/>
              <a:ea typeface="+mj-ea"/>
              <a:cs typeface="+mj-cs"/>
              <a:sym typeface="Times New Roman"/>
            </a:endParaRPr>
          </a:p>
        </p:txBody>
      </p:sp>
      <p:pic>
        <p:nvPicPr>
          <p:cNvPr id="9" name="Picture 8" descr="Computer code reads, left angle bracket form method equals double quote post double quote action equals double quote http colon slash slash web d e v basics period net slash scripts slash demo period p h p double quote right angle bracket."/>
          <p:cNvPicPr>
            <a:picLocks noChangeAspect="1"/>
          </p:cNvPicPr>
          <p:nvPr/>
        </p:nvPicPr>
        <p:blipFill>
          <a:blip r:embed="rId2"/>
          <a:stretch>
            <a:fillRect/>
          </a:stretch>
        </p:blipFill>
        <p:spPr>
          <a:xfrm>
            <a:off x="457200" y="1723380"/>
            <a:ext cx="8118709" cy="545387"/>
          </a:xfrm>
          <a:prstGeom prst="rect">
            <a:avLst/>
          </a:prstGeom>
        </p:spPr>
      </p:pic>
      <p:pic>
        <p:nvPicPr>
          <p:cNvPr id="6" name="Picture 3" descr="The form is composed of the following 5 lines. Line 1, a label that reads, Contact Us. Line 2, a label that reads, Name colon. Line 3, a label that reads, E hyphen mail colon followed by a text box. Line 4, a label that reads, Comments colon followed by a scrolling text box. Line 5, a button that reads, Submit.">
            <a:extLst>
              <a:ext uri="{FF2B5EF4-FFF2-40B4-BE49-F238E27FC236}">
                <a16:creationId xmlns:a16="http://schemas.microsoft.com/office/drawing/2014/main" id="{A4128E1E-3535-41B1-AE50-EF38C6E45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149" y="2622347"/>
            <a:ext cx="303688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The web page is composed of the following 4 lines. Line 1, a label that reads, Your information has been received. Line 2, a label that reads, MyName colon followed by another label that reads Sparky. Line 3, a label that reads, MyEmail colon followed by another label that reads, Sparky at web dev basics dot net. Line 4, a label that reads, MyComments colon followed by another label that reads, This is a comment.">
            <a:extLst>
              <a:ext uri="{FF2B5EF4-FFF2-40B4-BE49-F238E27FC236}">
                <a16:creationId xmlns:a16="http://schemas.microsoft.com/office/drawing/2014/main" id="{E627E46B-9474-417F-9B0A-05E8E3F540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3511" y="2622347"/>
            <a:ext cx="4106863"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Sources of Free Server-Side Processing</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870534"/>
          </a:xfrm>
        </p:spPr>
        <p:txBody>
          <a:bodyPr>
            <a:spAutoFit/>
          </a:bodyPr>
          <a:lstStyle/>
          <a:p>
            <a:pPr marL="0" indent="0" eaLnBrk="1" hangingPunct="1">
              <a:buNone/>
              <a:tabLst/>
              <a:defRPr/>
            </a:pPr>
            <a:r>
              <a:rPr lang="en-US" altLang="en-US" sz="2200" kern="1200" dirty="0">
                <a:solidFill>
                  <a:srgbClr val="000000"/>
                </a:solidFill>
                <a:latin typeface="Arial (Body)"/>
                <a:ea typeface="+mn-ea"/>
                <a:cs typeface="Times New Roman" panose="02020603050405020304" pitchFamily="18" charset="0"/>
              </a:rPr>
              <a:t>Many web host providers offer free scripts for their clients. Contact their support area or </a:t>
            </a:r>
            <a:r>
              <a:rPr lang="en-US" altLang="en-US" sz="2200" kern="1200" dirty="0" smtClean="0">
                <a:solidFill>
                  <a:srgbClr val="000000"/>
                </a:solidFill>
                <a:latin typeface="Arial (Body)"/>
                <a:ea typeface="+mn-ea"/>
                <a:cs typeface="Times New Roman" panose="02020603050405020304" pitchFamily="18" charset="0"/>
              </a:rPr>
              <a:t>F</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A</a:t>
            </a:r>
            <a:r>
              <a:rPr lang="en-US" altLang="en-US" sz="100" kern="1200" dirty="0" smtClean="0">
                <a:solidFill>
                  <a:srgbClr val="000000"/>
                </a:solidFill>
                <a:latin typeface="Arial (Body)"/>
                <a:ea typeface="+mn-ea"/>
                <a:cs typeface="Times New Roman" panose="02020603050405020304" pitchFamily="18" charset="0"/>
              </a:rPr>
              <a:t> </a:t>
            </a:r>
            <a:r>
              <a:rPr lang="en-US" altLang="en-US" sz="2200" kern="1200" dirty="0" smtClean="0">
                <a:solidFill>
                  <a:srgbClr val="000000"/>
                </a:solidFill>
                <a:latin typeface="Arial (Body)"/>
                <a:ea typeface="+mn-ea"/>
                <a:cs typeface="Times New Roman" panose="02020603050405020304" pitchFamily="18" charset="0"/>
              </a:rPr>
              <a:t>Q to </a:t>
            </a:r>
            <a:r>
              <a:rPr lang="en-US" altLang="en-US" sz="2200" kern="1200" dirty="0">
                <a:solidFill>
                  <a:srgbClr val="000000"/>
                </a:solidFill>
                <a:latin typeface="Arial (Body)"/>
                <a:ea typeface="+mn-ea"/>
                <a:cs typeface="Times New Roman" panose="02020603050405020304" pitchFamily="18" charset="0"/>
              </a:rPr>
              <a:t>learn more about their </a:t>
            </a:r>
            <a:r>
              <a:rPr lang="en-US" altLang="en-US" sz="2200" kern="1200" dirty="0" smtClean="0">
                <a:solidFill>
                  <a:srgbClr val="000000"/>
                </a:solidFill>
                <a:latin typeface="Arial (Body)"/>
                <a:ea typeface="+mn-ea"/>
                <a:cs typeface="Times New Roman" panose="02020603050405020304" pitchFamily="18" charset="0"/>
              </a:rPr>
              <a:t>services.</a:t>
            </a:r>
            <a:endParaRPr lang="en-US" altLang="en-US" sz="2200" kern="1200" dirty="0">
              <a:solidFill>
                <a:srgbClr val="000000"/>
              </a:solidFill>
              <a:latin typeface="Arial (Body)"/>
              <a:ea typeface="+mn-ea"/>
              <a:cs typeface="Times New Roman" panose="02020603050405020304" pitchFamily="18" charset="0"/>
            </a:endParaRPr>
          </a:p>
          <a:p>
            <a:pPr marL="0" indent="0" eaLnBrk="1" hangingPunct="1">
              <a:buNone/>
              <a:tabLst/>
              <a:defRPr/>
            </a:pPr>
            <a:r>
              <a:rPr lang="en-US" altLang="en-US" sz="2200" kern="1200" dirty="0">
                <a:solidFill>
                  <a:srgbClr val="000000"/>
                </a:solidFill>
                <a:latin typeface="Arial (Body)"/>
                <a:ea typeface="+mn-ea"/>
                <a:cs typeface="Times New Roman" panose="02020603050405020304" pitchFamily="18" charset="0"/>
              </a:rPr>
              <a:t>Some web sites that offer </a:t>
            </a:r>
            <a:r>
              <a:rPr lang="en-US" altLang="en-US" sz="2200" b="1" kern="1200" dirty="0" smtClean="0">
                <a:solidFill>
                  <a:srgbClr val="000000"/>
                </a:solidFill>
                <a:latin typeface="Arial (Body)"/>
                <a:ea typeface="+mn-ea"/>
                <a:cs typeface="Times New Roman" panose="02020603050405020304" pitchFamily="18" charset="0"/>
              </a:rPr>
              <a:t>Free</a:t>
            </a:r>
            <a:r>
              <a:rPr lang="en-US" altLang="en-US" sz="2200" kern="1200" dirty="0" smtClean="0">
                <a:solidFill>
                  <a:srgbClr val="000000"/>
                </a:solidFill>
                <a:latin typeface="Arial (Body)"/>
                <a:ea typeface="+mn-ea"/>
                <a:cs typeface="Times New Roman" panose="02020603050405020304" pitchFamily="18" charset="0"/>
              </a:rPr>
              <a:t> remotely </a:t>
            </a:r>
            <a:r>
              <a:rPr lang="en-US" altLang="en-US" sz="2200" kern="1200" dirty="0">
                <a:solidFill>
                  <a:srgbClr val="000000"/>
                </a:solidFill>
                <a:latin typeface="Arial (Body)"/>
                <a:ea typeface="+mn-ea"/>
                <a:cs typeface="Times New Roman" panose="02020603050405020304" pitchFamily="18" charset="0"/>
              </a:rPr>
              <a:t>hosted scripts (in return for displaying an ad).</a:t>
            </a:r>
          </a:p>
          <a:p>
            <a:pPr eaLnBrk="1" hangingPunct="1">
              <a:spcBef>
                <a:spcPts val="1000"/>
              </a:spcBef>
              <a:defRPr/>
            </a:pPr>
            <a:r>
              <a:rPr lang="en-US" altLang="en-US" sz="2200" kern="1200" dirty="0" smtClean="0">
                <a:solidFill>
                  <a:srgbClr val="000000"/>
                </a:solidFill>
                <a:latin typeface="Arial (Body)"/>
                <a:ea typeface="+mn-ea"/>
                <a:cs typeface="Times New Roman" panose="02020603050405020304" pitchFamily="18" charset="0"/>
                <a:hlinkClick r:id="rId2" tooltip="http://formbuddy.com"/>
              </a:rPr>
              <a:t>http://formbuddy.com</a:t>
            </a:r>
            <a:endParaRPr lang="en-US" altLang="en-US" sz="2200" kern="1200" dirty="0">
              <a:solidFill>
                <a:srgbClr val="000000"/>
              </a:solidFill>
              <a:latin typeface="Arial (Body)"/>
              <a:ea typeface="+mn-ea"/>
              <a:cs typeface="Times New Roman" panose="02020603050405020304" pitchFamily="18" charset="0"/>
            </a:endParaRPr>
          </a:p>
          <a:p>
            <a:pPr eaLnBrk="1" hangingPunct="1">
              <a:spcBef>
                <a:spcPts val="1000"/>
              </a:spcBef>
              <a:defRPr/>
            </a:pPr>
            <a:r>
              <a:rPr lang="en-US" altLang="en-US" sz="2200" kern="1200" dirty="0" smtClean="0">
                <a:solidFill>
                  <a:srgbClr val="000000"/>
                </a:solidFill>
                <a:latin typeface="Arial (Body)"/>
                <a:ea typeface="+mn-ea"/>
                <a:cs typeface="Times New Roman" panose="02020603050405020304" pitchFamily="18" charset="0"/>
                <a:hlinkClick r:id="rId3" tooltip="http://response-o-matic.com"/>
              </a:rPr>
              <a:t>http://response-o-matic.com</a:t>
            </a:r>
            <a:endParaRPr lang="en-US" altLang="en-US" sz="2200" kern="1200" dirty="0">
              <a:solidFill>
                <a:srgbClr val="000000"/>
              </a:solidFill>
              <a:latin typeface="Arial (Body)"/>
              <a:ea typeface="+mn-ea"/>
              <a:cs typeface="Times New Roman" panose="02020603050405020304" pitchFamily="18" charset="0"/>
            </a:endParaRPr>
          </a:p>
          <a:p>
            <a:pPr eaLnBrk="1" hangingPunct="1">
              <a:spcBef>
                <a:spcPts val="1000"/>
              </a:spcBef>
              <a:defRPr/>
            </a:pPr>
            <a:r>
              <a:rPr lang="en-US" altLang="en-US" sz="2200" kern="1200" dirty="0">
                <a:solidFill>
                  <a:srgbClr val="000000"/>
                </a:solidFill>
                <a:latin typeface="Arial (Body)"/>
                <a:ea typeface="+mn-ea"/>
                <a:cs typeface="Times New Roman" panose="02020603050405020304" pitchFamily="18" charset="0"/>
                <a:hlinkClick r:id="rId4" tooltip="http://master.com"/>
              </a:rPr>
              <a:t>http://master.com</a:t>
            </a:r>
            <a:endParaRPr lang="en-US" altLang="en-US" sz="2200" kern="1200" dirty="0">
              <a:solidFill>
                <a:srgbClr val="000000"/>
              </a:solidFill>
              <a:latin typeface="Arial (Body)"/>
              <a:ea typeface="+mn-ea"/>
              <a:cs typeface="Times New Roman" panose="02020603050405020304" pitchFamily="18" charset="0"/>
            </a:endParaRPr>
          </a:p>
          <a:p>
            <a:pPr eaLnBrk="1" hangingPunct="1">
              <a:spcBef>
                <a:spcPts val="1000"/>
              </a:spcBef>
              <a:defRPr/>
            </a:pPr>
            <a:r>
              <a:rPr lang="en-US" altLang="en-US" sz="2200" kern="1200" dirty="0">
                <a:solidFill>
                  <a:srgbClr val="000000"/>
                </a:solidFill>
                <a:latin typeface="Arial (Body)"/>
                <a:ea typeface="+mn-ea"/>
                <a:cs typeface="Times New Roman" panose="02020603050405020304" pitchFamily="18" charset="0"/>
                <a:hlinkClick r:id="rId5" tooltip="http://www.formmail.com"/>
              </a:rPr>
              <a:t>http://www.formmail.com</a:t>
            </a:r>
            <a:endParaRPr lang="en-US" altLang="en-US" sz="2200" kern="1200" dirty="0">
              <a:solidFill>
                <a:srgbClr val="000000"/>
              </a:solidFill>
              <a:latin typeface="Arial (Body)"/>
              <a:ea typeface="+mn-ea"/>
              <a:cs typeface="Times New Roman" panose="02020603050405020304" pitchFamily="18" charset="0"/>
            </a:endParaRPr>
          </a:p>
          <a:p>
            <a:pPr eaLnBrk="1" hangingPunct="1">
              <a:spcBef>
                <a:spcPts val="1000"/>
              </a:spcBef>
              <a:defRPr/>
            </a:pPr>
            <a:r>
              <a:rPr lang="en-US" altLang="en-US" sz="2200" kern="1200" dirty="0">
                <a:solidFill>
                  <a:srgbClr val="000000"/>
                </a:solidFill>
                <a:latin typeface="Arial (Body)"/>
                <a:ea typeface="+mn-ea"/>
                <a:cs typeface="Times New Roman" panose="02020603050405020304" pitchFamily="18" charset="0"/>
                <a:hlinkClick r:id="rId6" tooltip="http://wufoo.com"/>
              </a:rPr>
              <a:t>http://wufoo.com</a:t>
            </a:r>
            <a:endParaRPr lang="en-US" altLang="en-US" sz="2200" kern="1200" dirty="0" smtClean="0">
              <a:solidFill>
                <a:srgbClr val="000000"/>
              </a:solidFill>
              <a:latin typeface="Arial (Body)"/>
              <a:ea typeface="+mn-ea"/>
              <a:cs typeface="Times New Roman" panose="02020603050405020304" pitchFamily="18" charset="0"/>
            </a:endParaRPr>
          </a:p>
          <a:p>
            <a:pPr eaLnBrk="1" hangingPunct="1">
              <a:spcBef>
                <a:spcPts val="1000"/>
              </a:spcBef>
              <a:defRPr/>
            </a:pPr>
            <a:r>
              <a:rPr lang="en-US" altLang="en-US" sz="2200" kern="1200" dirty="0" smtClean="0">
                <a:solidFill>
                  <a:srgbClr val="000000"/>
                </a:solidFill>
                <a:latin typeface="Arial (Body)"/>
                <a:ea typeface="+mn-ea"/>
                <a:cs typeface="Times New Roman" panose="02020603050405020304" pitchFamily="18" charset="0"/>
                <a:hlinkClick r:id="rId7" tooltip="http://formassembly.com"/>
              </a:rPr>
              <a:t>http://formassembly.com</a:t>
            </a:r>
            <a:endParaRPr lang="en-US" altLang="en-US" sz="2200" kern="1200" dirty="0">
              <a:solidFill>
                <a:srgbClr val="000000"/>
              </a:solidFill>
              <a:latin typeface="Arial (Body)"/>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Server-Side Scripting Technologies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839756"/>
          </a:xfrm>
        </p:spPr>
        <p:txBody>
          <a:bodyPr>
            <a:spAutoFit/>
          </a:bodyPr>
          <a:lstStyle/>
          <a:p>
            <a:pPr marL="255651" indent="-255651" eaLnBrk="1" fontAlgn="auto" hangingPunct="1">
              <a:tabLst/>
              <a:defRPr/>
            </a:pPr>
            <a:r>
              <a:rPr lang="en-US" sz="2000" kern="1200" dirty="0">
                <a:solidFill>
                  <a:srgbClr val="000000"/>
                </a:solidFill>
                <a:latin typeface="Arial (Body)"/>
                <a:ea typeface="+mn-ea"/>
                <a:cs typeface="+mn-cs"/>
              </a:rPr>
              <a:t>JavaServer </a:t>
            </a:r>
            <a:r>
              <a:rPr lang="en-US" sz="2000" kern="1200" dirty="0" smtClean="0">
                <a:solidFill>
                  <a:srgbClr val="000000"/>
                </a:solidFill>
                <a:latin typeface="Arial (Body)"/>
                <a:ea typeface="+mn-ea"/>
                <a:cs typeface="+mn-cs"/>
              </a:rPr>
              <a:t>Pages</a:t>
            </a:r>
            <a:br>
              <a:rPr lang="en-US" sz="2000" kern="1200" dirty="0" smtClean="0">
                <a:solidFill>
                  <a:srgbClr val="000000"/>
                </a:solidFill>
                <a:latin typeface="Arial (Body)"/>
                <a:ea typeface="+mn-ea"/>
                <a:cs typeface="+mn-cs"/>
              </a:rPr>
            </a:br>
            <a:r>
              <a:rPr lang="en-US" sz="2000" kern="1200" dirty="0" smtClean="0">
                <a:solidFill>
                  <a:srgbClr val="000000"/>
                </a:solidFill>
                <a:latin typeface="Arial (Body)"/>
                <a:ea typeface="+mn-ea"/>
                <a:cs typeface="+mn-cs"/>
                <a:hlinkClick r:id="rId2" tooltip="http://www.oracle.com/technetwork/java/javaee/jsp"/>
              </a:rPr>
              <a:t>http://www.oracle.com/technetwork/java/javaee/jsp</a:t>
            </a:r>
            <a:endParaRPr lang="en-US" sz="2000" kern="1200" dirty="0">
              <a:solidFill>
                <a:srgbClr val="000000"/>
              </a:solidFill>
              <a:latin typeface="Arial (Body)"/>
              <a:ea typeface="+mn-ea"/>
              <a:cs typeface="+mn-cs"/>
            </a:endParaRPr>
          </a:p>
          <a:p>
            <a:pPr marL="255651" indent="-255651" eaLnBrk="1" fontAlgn="auto" hangingPunct="1">
              <a:tabLst/>
              <a:defRPr/>
            </a:pPr>
            <a:r>
              <a:rPr lang="en-US" sz="2000" kern="1200" dirty="0" smtClean="0">
                <a:solidFill>
                  <a:srgbClr val="000000"/>
                </a:solidFill>
                <a:latin typeface="Arial (Body)"/>
                <a:ea typeface="+mn-ea"/>
                <a:cs typeface="+mn-cs"/>
              </a:rPr>
              <a:t>ColdFusion</a:t>
            </a:r>
            <a:r>
              <a:rPr lang="en-US" sz="2000" kern="1200" dirty="0">
                <a:solidFill>
                  <a:srgbClr val="000000"/>
                </a:solidFill>
                <a:latin typeface="Arial (Body)"/>
                <a:ea typeface="+mn-ea"/>
                <a:cs typeface="+mn-cs"/>
              </a:rPr>
              <a:t/>
            </a:r>
            <a:br>
              <a:rPr lang="en-US" sz="2000" kern="1200" dirty="0">
                <a:solidFill>
                  <a:srgbClr val="000000"/>
                </a:solidFill>
                <a:latin typeface="Arial (Body)"/>
                <a:ea typeface="+mn-ea"/>
                <a:cs typeface="+mn-cs"/>
              </a:rPr>
            </a:br>
            <a:r>
              <a:rPr lang="en-US" sz="2000" kern="1200" dirty="0">
                <a:solidFill>
                  <a:srgbClr val="000000"/>
                </a:solidFill>
                <a:latin typeface="Arial (Body)"/>
                <a:ea typeface="+mn-ea"/>
                <a:cs typeface="+mn-cs"/>
                <a:hlinkClick r:id="rId3" tooltip="http://www.adobe.com/products/coldfusion"/>
              </a:rPr>
              <a:t>http</a:t>
            </a:r>
            <a:r>
              <a:rPr lang="en-US" sz="2000" kern="1200" dirty="0" smtClean="0">
                <a:solidFill>
                  <a:srgbClr val="000000"/>
                </a:solidFill>
                <a:latin typeface="Arial (Body)"/>
                <a:ea typeface="+mn-ea"/>
                <a:cs typeface="+mn-cs"/>
                <a:hlinkClick r:id="rId3" tooltip="http://www.adobe.com/products/coldfusion"/>
              </a:rPr>
              <a:t>://www.adobe.com/products/coldfusion</a:t>
            </a:r>
            <a:endParaRPr lang="en-US" sz="2000" kern="1200" dirty="0">
              <a:solidFill>
                <a:srgbClr val="000000"/>
              </a:solidFill>
              <a:latin typeface="Arial (Body)"/>
              <a:ea typeface="+mn-ea"/>
              <a:cs typeface="+mn-cs"/>
            </a:endParaRPr>
          </a:p>
          <a:p>
            <a:pPr marL="255651" indent="-255651" eaLnBrk="1" fontAlgn="auto" hangingPunct="1">
              <a:tabLst/>
              <a:defRPr/>
            </a:pPr>
            <a:r>
              <a:rPr lang="en-US" sz="2000" kern="1200" dirty="0" smtClean="0">
                <a:solidFill>
                  <a:srgbClr val="000000"/>
                </a:solidFill>
                <a:latin typeface="Arial (Body)"/>
                <a:ea typeface="+mn-ea"/>
                <a:cs typeface="+mn-cs"/>
              </a:rPr>
              <a:t>P</a:t>
            </a:r>
            <a:r>
              <a:rPr lang="en-US" sz="100" kern="1200" dirty="0" smtClean="0">
                <a:solidFill>
                  <a:srgbClr val="000000"/>
                </a:solidFill>
                <a:latin typeface="Arial (Body)"/>
                <a:ea typeface="+mn-ea"/>
                <a:cs typeface="+mn-cs"/>
              </a:rPr>
              <a:t> </a:t>
            </a:r>
            <a:r>
              <a:rPr lang="en-US" sz="2000" kern="1200" dirty="0" smtClean="0">
                <a:solidFill>
                  <a:srgbClr val="000000"/>
                </a:solidFill>
                <a:latin typeface="Arial (Body)"/>
                <a:ea typeface="+mn-ea"/>
                <a:cs typeface="+mn-cs"/>
              </a:rPr>
              <a:t>H</a:t>
            </a:r>
            <a:r>
              <a:rPr lang="en-US" sz="100" kern="1200" dirty="0" smtClean="0">
                <a:solidFill>
                  <a:srgbClr val="000000"/>
                </a:solidFill>
                <a:latin typeface="Arial (Body)"/>
                <a:ea typeface="+mn-ea"/>
                <a:cs typeface="+mn-cs"/>
              </a:rPr>
              <a:t> </a:t>
            </a:r>
            <a:r>
              <a:rPr lang="en-US" sz="2000" kern="1200" dirty="0" smtClean="0">
                <a:solidFill>
                  <a:srgbClr val="000000"/>
                </a:solidFill>
                <a:latin typeface="Arial (Body)"/>
                <a:ea typeface="+mn-ea"/>
                <a:cs typeface="+mn-cs"/>
              </a:rPr>
              <a:t>P</a:t>
            </a:r>
            <a:r>
              <a:rPr lang="en-US" sz="2000" kern="1200" dirty="0">
                <a:solidFill>
                  <a:srgbClr val="000000"/>
                </a:solidFill>
                <a:latin typeface="Arial (Body)"/>
                <a:ea typeface="+mn-ea"/>
                <a:cs typeface="+mn-cs"/>
              </a:rPr>
              <a:t/>
            </a:r>
            <a:br>
              <a:rPr lang="en-US" sz="2000" kern="1200" dirty="0">
                <a:solidFill>
                  <a:srgbClr val="000000"/>
                </a:solidFill>
                <a:latin typeface="Arial (Body)"/>
                <a:ea typeface="+mn-ea"/>
                <a:cs typeface="+mn-cs"/>
              </a:rPr>
            </a:br>
            <a:r>
              <a:rPr lang="en-US" sz="2000" kern="1200" dirty="0">
                <a:solidFill>
                  <a:srgbClr val="000000"/>
                </a:solidFill>
                <a:latin typeface="Arial (Body)"/>
                <a:ea typeface="+mn-ea"/>
                <a:cs typeface="+mn-cs"/>
                <a:hlinkClick r:id="rId4" tooltip="http://www.php.net/"/>
              </a:rPr>
              <a:t>http</a:t>
            </a:r>
            <a:r>
              <a:rPr lang="en-US" sz="2000" kern="1200" dirty="0" smtClean="0">
                <a:solidFill>
                  <a:srgbClr val="000000"/>
                </a:solidFill>
                <a:latin typeface="Arial (Body)"/>
                <a:ea typeface="+mn-ea"/>
                <a:cs typeface="+mn-cs"/>
                <a:hlinkClick r:id="rId4" tooltip="http://www.php.net/"/>
              </a:rPr>
              <a:t>://www.php.net</a:t>
            </a:r>
            <a:endParaRPr lang="en-US" sz="2000" kern="1200" dirty="0">
              <a:solidFill>
                <a:srgbClr val="000000"/>
              </a:solidFill>
              <a:latin typeface="Arial (Body)"/>
              <a:ea typeface="+mn-ea"/>
              <a:cs typeface="+mn-cs"/>
            </a:endParaRPr>
          </a:p>
          <a:p>
            <a:pPr marL="255651" indent="-255651" eaLnBrk="1" fontAlgn="auto" hangingPunct="1">
              <a:tabLst/>
              <a:defRPr/>
            </a:pPr>
            <a:r>
              <a:rPr lang="en-US" sz="2000" kern="1200" dirty="0" smtClean="0">
                <a:solidFill>
                  <a:srgbClr val="000000"/>
                </a:solidFill>
                <a:latin typeface="Arial (Body)"/>
                <a:ea typeface="+mn-ea"/>
                <a:cs typeface="+mn-cs"/>
              </a:rPr>
              <a:t>Ruby </a:t>
            </a:r>
            <a:r>
              <a:rPr lang="en-US" sz="2000" kern="1200" dirty="0">
                <a:solidFill>
                  <a:srgbClr val="000000"/>
                </a:solidFill>
                <a:latin typeface="Arial (Body)"/>
                <a:ea typeface="+mn-ea"/>
                <a:cs typeface="+mn-cs"/>
              </a:rPr>
              <a:t>on </a:t>
            </a:r>
            <a:r>
              <a:rPr lang="en-US" sz="2000" kern="1200" dirty="0" smtClean="0">
                <a:solidFill>
                  <a:srgbClr val="000000"/>
                </a:solidFill>
                <a:latin typeface="Arial (Body)"/>
                <a:ea typeface="+mn-ea"/>
                <a:cs typeface="+mn-cs"/>
              </a:rPr>
              <a:t>Rails</a:t>
            </a:r>
            <a:r>
              <a:rPr lang="en-US" sz="2000" kern="1200" dirty="0">
                <a:solidFill>
                  <a:srgbClr val="000000"/>
                </a:solidFill>
                <a:latin typeface="Arial (Body)"/>
                <a:ea typeface="+mn-ea"/>
                <a:cs typeface="+mn-cs"/>
              </a:rPr>
              <a:t/>
            </a:r>
            <a:br>
              <a:rPr lang="en-US" sz="2000" kern="1200" dirty="0">
                <a:solidFill>
                  <a:srgbClr val="000000"/>
                </a:solidFill>
                <a:latin typeface="Arial (Body)"/>
                <a:ea typeface="+mn-ea"/>
                <a:cs typeface="+mn-cs"/>
              </a:rPr>
            </a:br>
            <a:r>
              <a:rPr lang="en-US" sz="2000" kern="1200" dirty="0">
                <a:solidFill>
                  <a:srgbClr val="000000"/>
                </a:solidFill>
                <a:latin typeface="Arial (Body)"/>
                <a:ea typeface="+mn-ea"/>
                <a:cs typeface="+mn-cs"/>
                <a:hlinkClick r:id="rId5" tooltip="http://www.rubyonrails.org/"/>
              </a:rPr>
              <a:t>http://</a:t>
            </a:r>
            <a:r>
              <a:rPr lang="en-US" sz="2000" kern="1200" dirty="0" smtClean="0">
                <a:solidFill>
                  <a:srgbClr val="000000"/>
                </a:solidFill>
                <a:latin typeface="Arial (Body)"/>
                <a:ea typeface="+mn-ea"/>
                <a:cs typeface="+mn-cs"/>
                <a:hlinkClick r:id="rId5" tooltip="http://www.rubyonrails.org/"/>
              </a:rPr>
              <a:t>www.rubyonrails.org</a:t>
            </a:r>
            <a:endParaRPr lang="en-US" sz="2000" kern="1200" dirty="0" smtClean="0">
              <a:solidFill>
                <a:srgbClr val="000000"/>
              </a:solidFill>
              <a:latin typeface="Arial (Body)"/>
              <a:ea typeface="+mn-ea"/>
              <a:cs typeface="+mn-cs"/>
            </a:endParaRPr>
          </a:p>
          <a:p>
            <a:pPr marL="255651" indent="-255651" eaLnBrk="1" fontAlgn="auto" hangingPunct="1">
              <a:tabLst/>
              <a:defRPr/>
            </a:pPr>
            <a:r>
              <a:rPr lang="en-US" sz="2000" kern="1200" dirty="0">
                <a:solidFill>
                  <a:srgbClr val="000000"/>
                </a:solidFill>
                <a:latin typeface="Arial (Body)"/>
              </a:rPr>
              <a:t>Microsoft’s .</a:t>
            </a:r>
            <a:r>
              <a:rPr lang="en-US" sz="2000" kern="1200" dirty="0" smtClean="0">
                <a:solidFill>
                  <a:srgbClr val="000000"/>
                </a:solidFill>
                <a:latin typeface="Arial (Body)"/>
              </a:rPr>
              <a:t>NET Framework</a:t>
            </a:r>
            <a:r>
              <a:rPr lang="en-US" sz="2000" kern="1200" dirty="0">
                <a:solidFill>
                  <a:srgbClr val="000000"/>
                </a:solidFill>
                <a:latin typeface="Arial (Body)"/>
              </a:rPr>
              <a:t/>
            </a:r>
            <a:br>
              <a:rPr lang="en-US" sz="2000" kern="1200" dirty="0">
                <a:solidFill>
                  <a:srgbClr val="000000"/>
                </a:solidFill>
                <a:latin typeface="Arial (Body)"/>
              </a:rPr>
            </a:br>
            <a:r>
              <a:rPr lang="en-US" sz="2000" kern="1200" dirty="0">
                <a:solidFill>
                  <a:srgbClr val="000000"/>
                </a:solidFill>
                <a:latin typeface="Arial (Body)"/>
                <a:hlinkClick r:id="rId6" tooltip="http://www.microsoft.com/net"/>
              </a:rPr>
              <a:t>http://www.microsoft.com/net</a:t>
            </a:r>
            <a:endParaRPr lang="en-US" sz="2000" kern="1200" dirty="0">
              <a:solidFill>
                <a:srgbClr val="000000"/>
              </a:solidFill>
              <a:latin typeface="Arial (Body)"/>
            </a:endParaRPr>
          </a:p>
          <a:p>
            <a:pPr marL="255651" indent="-255651" eaLnBrk="1" fontAlgn="auto" hangingPunct="1">
              <a:tabLst/>
              <a:defRPr/>
            </a:pPr>
            <a:r>
              <a:rPr lang="en-US" sz="2000" kern="1200" dirty="0">
                <a:solidFill>
                  <a:srgbClr val="000000"/>
                </a:solidFill>
                <a:latin typeface="Arial (Body)"/>
              </a:rPr>
              <a:t>Microsoft Active Server Pages</a:t>
            </a:r>
            <a:br>
              <a:rPr lang="en-US" sz="2000" kern="1200" dirty="0">
                <a:solidFill>
                  <a:srgbClr val="000000"/>
                </a:solidFill>
                <a:latin typeface="Arial (Body)"/>
              </a:rPr>
            </a:br>
            <a:r>
              <a:rPr lang="en-US" sz="2000" kern="1200" dirty="0">
                <a:solidFill>
                  <a:srgbClr val="000000"/>
                </a:solidFill>
                <a:latin typeface="Arial (Body)"/>
                <a:hlinkClick r:id="rId7" tooltip="http://msdn.microsoft.com/en-us/library/ms972337.aspx"/>
              </a:rPr>
              <a:t>http://msdn.microsoft.com/en-us/library/ms972337.aspx</a:t>
            </a:r>
            <a:endParaRPr lang="en-US" sz="20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9.3</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854323"/>
          </a:xfrm>
        </p:spPr>
        <p:txBody>
          <a:bodyPr>
            <a:spAutoFit/>
          </a:bodyPr>
          <a:lstStyle/>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server-side processing.</a:t>
            </a:r>
          </a:p>
          <a:p>
            <a:pPr marL="431800" indent="-431800" eaLnBrk="1" hangingPunct="1">
              <a:buSzPts val="2400"/>
              <a:buFontTx/>
              <a:buAutoNum type="arabicPeriod"/>
              <a:tabLst/>
            </a:pPr>
            <a:r>
              <a:rPr lang="en-US" altLang="en-US" sz="2400" dirty="0" smtClean="0">
                <a:solidFill>
                  <a:srgbClr val="000000"/>
                </a:solidFill>
                <a:latin typeface="Arial (Body)"/>
                <a:cs typeface="Arial" panose="020B0604020202020204" pitchFamily="34" charset="0"/>
                <a:sym typeface="Arial" panose="020B0604020202020204" pitchFamily="34" charset="0"/>
              </a:rPr>
              <a:t>Describe why communication is needed between the developer of a server-side script and the web page designer.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Email Text Box</a:t>
            </a:r>
            <a:endParaRPr lang="en-US" kern="1200" spc="-50" dirty="0">
              <a:latin typeface="Times New Roman" panose="02020603050405020304" pitchFamily="18" charset="0"/>
              <a:ea typeface="+mj-ea"/>
              <a:cs typeface="+mj-cs"/>
            </a:endParaRPr>
          </a:p>
        </p:txBody>
      </p:sp>
      <p:pic>
        <p:nvPicPr>
          <p:cNvPr id="5" name="Picture 4" descr="Computer code reads, left angle bracket input right angle bracket."/>
          <p:cNvPicPr>
            <a:picLocks noChangeAspect="1"/>
          </p:cNvPicPr>
          <p:nvPr/>
        </p:nvPicPr>
        <p:blipFill>
          <a:blip r:embed="rId2"/>
          <a:stretch>
            <a:fillRect/>
          </a:stretch>
        </p:blipFill>
        <p:spPr>
          <a:xfrm>
            <a:off x="349524" y="1428055"/>
            <a:ext cx="1397863" cy="679515"/>
          </a:xfrm>
          <a:prstGeom prst="rect">
            <a:avLst/>
          </a:prstGeom>
        </p:spPr>
      </p:pic>
      <p:sp>
        <p:nvSpPr>
          <p:cNvPr id="3" name="Text Placeholder 2"/>
          <p:cNvSpPr>
            <a:spLocks noGrp="1"/>
          </p:cNvSpPr>
          <p:nvPr>
            <p:ph type="body" idx="1"/>
          </p:nvPr>
        </p:nvSpPr>
        <p:spPr>
          <a:xfrm>
            <a:off x="457200" y="1981200"/>
            <a:ext cx="3413760" cy="4378091"/>
          </a:xfrm>
        </p:spPr>
        <p:txBody>
          <a:bodyPr wrap="square">
            <a:spAutoFit/>
          </a:bodyPr>
          <a:lstStyle/>
          <a:p>
            <a:pPr marL="0" indent="0" eaLnBrk="1" fontAlgn="auto" hangingPunct="1">
              <a:buNone/>
              <a:defRPr/>
            </a:pPr>
            <a:r>
              <a:rPr lang="en-US" altLang="en-US" sz="2000" kern="1200" dirty="0" smtClean="0">
                <a:solidFill>
                  <a:srgbClr val="000000"/>
                </a:solidFill>
                <a:latin typeface="Arial (Body)"/>
                <a:ea typeface="+mn-ea"/>
                <a:cs typeface="+mn-cs"/>
              </a:rPr>
              <a:t>Accepts </a:t>
            </a:r>
            <a:r>
              <a:rPr lang="en-US" altLang="en-US" sz="2000" kern="1200" dirty="0">
                <a:solidFill>
                  <a:srgbClr val="000000"/>
                </a:solidFill>
                <a:latin typeface="Arial (Body)"/>
                <a:ea typeface="+mn-ea"/>
                <a:cs typeface="+mn-cs"/>
              </a:rPr>
              <a:t>text information in e-mail address </a:t>
            </a:r>
            <a:r>
              <a:rPr lang="en-US" altLang="en-US" sz="2000" kern="1200" dirty="0" smtClean="0">
                <a:solidFill>
                  <a:srgbClr val="000000"/>
                </a:solidFill>
                <a:latin typeface="Arial (Body)"/>
                <a:ea typeface="+mn-ea"/>
                <a:cs typeface="+mn-cs"/>
              </a:rPr>
              <a:t>format</a:t>
            </a:r>
            <a:endParaRPr lang="en-US" altLang="en-US" sz="2000" kern="1200" dirty="0">
              <a:solidFill>
                <a:srgbClr val="000000"/>
              </a:solidFill>
              <a:latin typeface="Arial (Body)"/>
              <a:ea typeface="+mn-ea"/>
              <a:cs typeface="+mn-cs"/>
            </a:endParaRPr>
          </a:p>
          <a:p>
            <a:pPr marL="255651" indent="-255651"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Common Attributes:</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type=</a:t>
            </a:r>
            <a:r>
              <a:rPr lang="en-US" altLang="en-US" sz="2000" kern="1200" dirty="0">
                <a:solidFill>
                  <a:srgbClr val="000000"/>
                </a:solidFill>
                <a:latin typeface="Arial (Body)"/>
                <a:ea typeface="+mn-ea"/>
                <a:cs typeface="Arial" panose="020B0604020202020204" pitchFamily="34" charset="0"/>
              </a:rPr>
              <a:t>"</a:t>
            </a:r>
            <a:r>
              <a:rPr lang="en-US" altLang="en-US" sz="2000" kern="1200" dirty="0" smtClean="0">
                <a:solidFill>
                  <a:srgbClr val="000000"/>
                </a:solidFill>
                <a:latin typeface="Arial (Body)"/>
                <a:ea typeface="+mn-ea"/>
                <a:cs typeface="+mn-cs"/>
              </a:rPr>
              <a:t>email</a:t>
            </a:r>
            <a:r>
              <a:rPr lang="en-US" altLang="en-US" sz="2000" kern="1200" dirty="0">
                <a:solidFill>
                  <a:srgbClr val="000000"/>
                </a:solidFill>
                <a:latin typeface="Arial (Body)"/>
                <a:cs typeface="Arial" panose="020B0604020202020204" pitchFamily="34" charset="0"/>
              </a:rPr>
              <a:t>"</a:t>
            </a:r>
            <a:endParaRPr lang="en-US" altLang="en-US" sz="2000" kern="1200" dirty="0" smtClean="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name</a:t>
            </a:r>
            <a:endParaRPr lang="en-US" altLang="en-US" sz="20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i</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d</a:t>
            </a:r>
            <a:endParaRPr lang="en-US" altLang="en-US" sz="20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size</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maxlength</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value</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placeholder</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required</a:t>
            </a:r>
          </a:p>
        </p:txBody>
      </p:sp>
      <p:pic>
        <p:nvPicPr>
          <p:cNvPr id="6" name="Picture 1" descr="The web page is composed of the following three lines. Line 1, a label that reads, Join Our Newsletter. Line 2, a label that reads, E hyphen mail colon followed by a text box that contains Dr period Morris. Line 3, a button that reads, Sign Me Up exclamation point. Surrounding the text box is a red rectangle and a below it is an error message that reads, Please enter an email address.">
            <a:extLst>
              <a:ext uri="{FF2B5EF4-FFF2-40B4-BE49-F238E27FC236}">
                <a16:creationId xmlns:a16="http://schemas.microsoft.com/office/drawing/2014/main" id="{25B37571-E089-4A34-8E67-F9174B1FA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1917" y="2461455"/>
            <a:ext cx="385286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Telephone Number Text Box</a:t>
            </a:r>
            <a:endParaRPr lang="en-US" kern="1200" spc="-50" dirty="0">
              <a:latin typeface="Times New Roman" panose="02020603050405020304" pitchFamily="18" charset="0"/>
              <a:ea typeface="+mj-ea"/>
              <a:cs typeface="+mj-cs"/>
            </a:endParaRPr>
          </a:p>
        </p:txBody>
      </p:sp>
      <p:pic>
        <p:nvPicPr>
          <p:cNvPr id="4" name="Picture 3" descr="Computer code reads, left angle bracket input right angle bracket."/>
          <p:cNvPicPr>
            <a:picLocks noChangeAspect="1"/>
          </p:cNvPicPr>
          <p:nvPr/>
        </p:nvPicPr>
        <p:blipFill>
          <a:blip r:embed="rId2"/>
          <a:stretch>
            <a:fillRect/>
          </a:stretch>
        </p:blipFill>
        <p:spPr>
          <a:xfrm>
            <a:off x="349524" y="1428055"/>
            <a:ext cx="1397863" cy="679515"/>
          </a:xfrm>
          <a:prstGeom prst="rect">
            <a:avLst/>
          </a:prstGeom>
        </p:spPr>
      </p:pic>
      <p:sp>
        <p:nvSpPr>
          <p:cNvPr id="3" name="Text Placeholder 2"/>
          <p:cNvSpPr>
            <a:spLocks noGrp="1"/>
          </p:cNvSpPr>
          <p:nvPr>
            <p:ph type="body" idx="1"/>
          </p:nvPr>
        </p:nvSpPr>
        <p:spPr>
          <a:xfrm>
            <a:off x="457200" y="2118360"/>
            <a:ext cx="3623481" cy="4378091"/>
          </a:xfrm>
        </p:spPr>
        <p:txBody>
          <a:bodyPr wrap="square">
            <a:spAutoFit/>
          </a:bodyPr>
          <a:lstStyle/>
          <a:p>
            <a:pPr marL="0" indent="0" eaLnBrk="1" fontAlgn="auto" hangingPunct="1">
              <a:buNone/>
              <a:tabLst/>
              <a:defRPr/>
            </a:pPr>
            <a:r>
              <a:rPr lang="en-US" altLang="en-US" sz="2000" kern="1200" dirty="0" smtClean="0">
                <a:solidFill>
                  <a:srgbClr val="000000"/>
                </a:solidFill>
                <a:latin typeface="Arial (Body)"/>
                <a:ea typeface="+mn-ea"/>
                <a:cs typeface="+mn-cs"/>
              </a:rPr>
              <a:t>Accepts </a:t>
            </a:r>
            <a:r>
              <a:rPr lang="en-US" altLang="en-US" sz="2000" kern="1200" dirty="0">
                <a:solidFill>
                  <a:srgbClr val="000000"/>
                </a:solidFill>
                <a:latin typeface="Arial (Body)"/>
                <a:ea typeface="+mn-ea"/>
                <a:cs typeface="+mn-cs"/>
              </a:rPr>
              <a:t>text information in telephone number </a:t>
            </a:r>
            <a:r>
              <a:rPr lang="en-US" altLang="en-US" sz="2000" kern="1200" dirty="0" smtClean="0">
                <a:solidFill>
                  <a:srgbClr val="000000"/>
                </a:solidFill>
                <a:latin typeface="Arial (Body)"/>
                <a:ea typeface="+mn-ea"/>
                <a:cs typeface="+mn-cs"/>
              </a:rPr>
              <a:t>format</a:t>
            </a:r>
            <a:endParaRPr lang="en-US" altLang="en-US" sz="2000" kern="1200" dirty="0">
              <a:solidFill>
                <a:srgbClr val="000000"/>
              </a:solidFill>
              <a:latin typeface="Arial (Body)"/>
              <a:ea typeface="+mn-ea"/>
              <a:cs typeface="+mn-cs"/>
            </a:endParaRPr>
          </a:p>
          <a:p>
            <a:pPr marL="255651" indent="-255651" eaLnBrk="1" fontAlgn="auto" hangingPunct="1">
              <a:tabLst/>
              <a:defRPr/>
            </a:pPr>
            <a:r>
              <a:rPr lang="en-US" altLang="en-US" sz="2000" kern="1200" dirty="0">
                <a:solidFill>
                  <a:srgbClr val="000000"/>
                </a:solidFill>
                <a:latin typeface="Arial (Body)"/>
                <a:ea typeface="+mn-ea"/>
                <a:cs typeface="+mn-cs"/>
              </a:rPr>
              <a:t>Common Attributes:</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type=</a:t>
            </a:r>
            <a:r>
              <a:rPr lang="en-US" altLang="en-US" sz="2000" kern="1200" dirty="0">
                <a:solidFill>
                  <a:srgbClr val="000000"/>
                </a:solidFill>
                <a:latin typeface="Arial (Body)"/>
                <a:ea typeface="+mn-ea"/>
                <a:cs typeface="Arial" panose="020B0604020202020204" pitchFamily="34" charset="0"/>
              </a:rPr>
              <a:t>"</a:t>
            </a:r>
            <a:r>
              <a:rPr lang="en-US" altLang="en-US" sz="2000" kern="1200" dirty="0">
                <a:solidFill>
                  <a:srgbClr val="000000"/>
                </a:solidFill>
                <a:latin typeface="Arial (Body)"/>
                <a:ea typeface="+mn-ea"/>
                <a:cs typeface="+mn-cs"/>
              </a:rPr>
              <a:t>tel</a:t>
            </a:r>
            <a:r>
              <a:rPr lang="en-US" altLang="en-US" sz="2000" kern="1200" dirty="0">
                <a:solidFill>
                  <a:srgbClr val="000000"/>
                </a:solidFill>
                <a:latin typeface="Arial (Body)"/>
                <a:ea typeface="+mn-ea"/>
                <a:cs typeface="Arial" panose="020B0604020202020204" pitchFamily="34" charset="0"/>
              </a:rPr>
              <a:t>“</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name</a:t>
            </a:r>
          </a:p>
          <a:p>
            <a:pPr marL="741553" lvl="1" indent="-284353" eaLnBrk="1" fontAlgn="auto"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i</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d</a:t>
            </a:r>
            <a:endParaRPr lang="en-US" altLang="en-US" sz="20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rPr>
              <a:t>size</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rPr>
              <a:t>maxlength</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rPr>
              <a:t>value</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rPr>
              <a:t>placeholder</a:t>
            </a:r>
          </a:p>
          <a:p>
            <a:pPr marL="741553" lvl="1" indent="-284353" eaLnBrk="1" fontAlgn="auto" hangingPunct="1">
              <a:buFont typeface="Arial" panose="020B0604020202020204" pitchFamily="34" charset="0"/>
              <a:buChar char="–"/>
              <a:defRPr/>
            </a:pPr>
            <a:r>
              <a:rPr lang="en-US" altLang="en-US" sz="2000" kern="1200" dirty="0" smtClean="0">
                <a:solidFill>
                  <a:srgbClr val="000000"/>
                </a:solidFill>
                <a:latin typeface="Arial (Body)"/>
              </a:rPr>
              <a:t>required</a:t>
            </a:r>
            <a:endParaRPr lang="en-US" altLang="en-US" sz="2000" kern="1200" dirty="0">
              <a:solidFill>
                <a:srgbClr val="000000"/>
              </a:solidFill>
              <a:latin typeface="Arial (Body)"/>
              <a:ea typeface="+mn-ea"/>
              <a:cs typeface="+mn-cs"/>
            </a:endParaRPr>
          </a:p>
        </p:txBody>
      </p:sp>
      <p:pic>
        <p:nvPicPr>
          <p:cNvPr id="5" name="Picture 1" descr="The web page is composed of the following three lines. Line 1, a label that reads, Share and Collaborate. Line 2, a label that reads, Suggest a Website colon followed by a text box that contains google dot com. Line 3, a button that reads, Send Form exclamation point. Surrounding the text box is a red rectangle and a below it is an error message that reads, Please enter a U R L.">
            <a:extLst>
              <a:ext uri="{FF2B5EF4-FFF2-40B4-BE49-F238E27FC236}">
                <a16:creationId xmlns:a16="http://schemas.microsoft.com/office/drawing/2014/main" id="{A1CB577D-CD62-41F3-9855-8A78B028D9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4636" y="3116780"/>
            <a:ext cx="3352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rPr>
              <a:t>Overview of Forms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632960" cy="3600955"/>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Times New Roman" panose="02020603050405020304" pitchFamily="18" charset="0"/>
              </a:rPr>
              <a:t>Form</a:t>
            </a:r>
          </a:p>
          <a:p>
            <a:pPr marL="256032" indent="-256032" eaLnBrk="1" hangingPunct="1">
              <a:defRPr/>
            </a:pPr>
            <a:r>
              <a:rPr lang="en-US" altLang="en-US" sz="2400" kern="1200" dirty="0">
                <a:solidFill>
                  <a:srgbClr val="000000"/>
                </a:solidFill>
                <a:latin typeface="Arial (Body)"/>
                <a:ea typeface="+mn-ea"/>
                <a:cs typeface="Times New Roman" panose="02020603050405020304" pitchFamily="18" charset="0"/>
              </a:rPr>
              <a:t>An </a:t>
            </a:r>
            <a:r>
              <a:rPr lang="en-US" altLang="en-US" sz="2400" kern="1200" dirty="0" smtClean="0">
                <a:solidFill>
                  <a:srgbClr val="000000"/>
                </a:solidFill>
                <a:latin typeface="Arial (Body)"/>
                <a:ea typeface="+mn-ea"/>
                <a:cs typeface="Times New Roman" panose="02020603050405020304" pitchFamily="18" charset="0"/>
              </a:rPr>
              <a:t>H</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T</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M</a:t>
            </a:r>
            <a:r>
              <a:rPr lang="en-US" altLang="en-US" sz="100" kern="1200" dirty="0" smtClean="0">
                <a:solidFill>
                  <a:srgbClr val="000000"/>
                </a:solidFill>
                <a:latin typeface="Arial (Body)"/>
                <a:ea typeface="+mn-ea"/>
                <a:cs typeface="Times New Roman" panose="02020603050405020304" pitchFamily="18" charset="0"/>
              </a:rPr>
              <a:t> </a:t>
            </a:r>
            <a:r>
              <a:rPr lang="en-US" altLang="en-US" sz="2400" kern="1200" dirty="0" smtClean="0">
                <a:solidFill>
                  <a:srgbClr val="000000"/>
                </a:solidFill>
                <a:latin typeface="Arial (Body)"/>
                <a:ea typeface="+mn-ea"/>
                <a:cs typeface="Times New Roman" panose="02020603050405020304" pitchFamily="18" charset="0"/>
              </a:rPr>
              <a:t>L element </a:t>
            </a:r>
            <a:r>
              <a:rPr lang="en-US" altLang="en-US" sz="2400" kern="1200" dirty="0">
                <a:solidFill>
                  <a:srgbClr val="000000"/>
                </a:solidFill>
                <a:latin typeface="Arial (Body)"/>
                <a:ea typeface="+mn-ea"/>
                <a:cs typeface="Times New Roman" panose="02020603050405020304" pitchFamily="18" charset="0"/>
              </a:rPr>
              <a:t>that </a:t>
            </a:r>
            <a:r>
              <a:rPr lang="en-US" altLang="en-US" sz="2400" kern="1200" dirty="0" smtClean="0">
                <a:solidFill>
                  <a:srgbClr val="000000"/>
                </a:solidFill>
                <a:latin typeface="Arial (Body)"/>
                <a:ea typeface="+mn-ea"/>
                <a:cs typeface="Times New Roman" panose="02020603050405020304" pitchFamily="18" charset="0"/>
              </a:rPr>
              <a:t>contains </a:t>
            </a:r>
            <a:r>
              <a:rPr lang="en-US" altLang="en-US" sz="2400" kern="1200" dirty="0">
                <a:solidFill>
                  <a:srgbClr val="000000"/>
                </a:solidFill>
                <a:latin typeface="Arial (Body)"/>
                <a:ea typeface="+mn-ea"/>
                <a:cs typeface="Times New Roman" panose="02020603050405020304" pitchFamily="18" charset="0"/>
              </a:rPr>
              <a:t>and </a:t>
            </a:r>
            <a:r>
              <a:rPr lang="en-US" altLang="en-US" sz="2400" kern="1200" dirty="0" smtClean="0">
                <a:solidFill>
                  <a:srgbClr val="000000"/>
                </a:solidFill>
                <a:latin typeface="Arial (Body)"/>
                <a:ea typeface="+mn-ea"/>
                <a:cs typeface="Times New Roman" panose="02020603050405020304" pitchFamily="18" charset="0"/>
              </a:rPr>
              <a:t>organizes</a:t>
            </a:r>
            <a:endParaRPr lang="en-US" altLang="en-US" sz="2400" kern="1200" dirty="0">
              <a:solidFill>
                <a:srgbClr val="000000"/>
              </a:solidFill>
              <a:latin typeface="Arial (Body)"/>
              <a:ea typeface="+mn-ea"/>
              <a:cs typeface="Times New Roman" panose="02020603050405020304" pitchFamily="18" charset="0"/>
            </a:endParaRPr>
          </a:p>
          <a:p>
            <a:pPr marL="256032" indent="-256032" eaLnBrk="1" hangingPunct="1">
              <a:defRPr/>
            </a:pPr>
            <a:r>
              <a:rPr lang="en-US" altLang="en-US" sz="2400" b="1" kern="1200" dirty="0">
                <a:solidFill>
                  <a:srgbClr val="000000"/>
                </a:solidFill>
                <a:latin typeface="Arial (Body)"/>
                <a:ea typeface="+mn-ea"/>
                <a:cs typeface="Times New Roman" panose="02020603050405020304" pitchFamily="18" charset="0"/>
              </a:rPr>
              <a:t>form controls</a:t>
            </a:r>
            <a:r>
              <a:rPr lang="en-US" altLang="en-US" sz="2400" kern="1200" dirty="0">
                <a:solidFill>
                  <a:srgbClr val="000000"/>
                </a:solidFill>
                <a:latin typeface="Arial (Body)"/>
                <a:ea typeface="+mn-ea"/>
                <a:cs typeface="Times New Roman" panose="02020603050405020304" pitchFamily="18" charset="0"/>
              </a:rPr>
              <a:t> such </a:t>
            </a:r>
            <a:r>
              <a:rPr lang="en-US" altLang="en-US" sz="2400" kern="1200" dirty="0" smtClean="0">
                <a:solidFill>
                  <a:srgbClr val="000000"/>
                </a:solidFill>
                <a:latin typeface="Arial (Body)"/>
                <a:ea typeface="+mn-ea"/>
                <a:cs typeface="Times New Roman" panose="02020603050405020304" pitchFamily="18" charset="0"/>
              </a:rPr>
              <a:t>as text boxes, check boxes, and buttons that </a:t>
            </a:r>
            <a:r>
              <a:rPr lang="en-US" altLang="en-US" sz="2400" kern="1200" dirty="0">
                <a:solidFill>
                  <a:srgbClr val="000000"/>
                </a:solidFill>
                <a:latin typeface="Arial (Body)"/>
                <a:ea typeface="+mn-ea"/>
                <a:cs typeface="Times New Roman" panose="02020603050405020304" pitchFamily="18" charset="0"/>
              </a:rPr>
              <a:t>can accept information from website </a:t>
            </a:r>
            <a:r>
              <a:rPr lang="en-US" altLang="en-US" sz="2400" kern="1200" dirty="0" smtClean="0">
                <a:solidFill>
                  <a:srgbClr val="000000"/>
                </a:solidFill>
                <a:latin typeface="Arial (Body)"/>
                <a:ea typeface="+mn-ea"/>
                <a:cs typeface="Times New Roman" panose="02020603050405020304" pitchFamily="18" charset="0"/>
              </a:rPr>
              <a:t>visitors.</a:t>
            </a:r>
            <a:endParaRPr lang="en-US" altLang="en-US" sz="2400" kern="1200" dirty="0">
              <a:solidFill>
                <a:srgbClr val="000000"/>
              </a:solidFill>
              <a:latin typeface="Arial (Body)"/>
              <a:ea typeface="+mn-ea"/>
              <a:cs typeface="Times New Roman" panose="02020603050405020304" pitchFamily="18" charset="0"/>
            </a:endParaRPr>
          </a:p>
        </p:txBody>
      </p:sp>
      <p:pic>
        <p:nvPicPr>
          <p:cNvPr id="5" name="Picture 2" descr="Example of a form used to accept shipping information. The form is composed of the following 10 lines. Line 1, a label that reads, Shipping Address. Line 2, a label that reads, Name colon followed by a text box. Line 3, a label that reads, Company colon followed by a text box. Line 4, a label that reads, Address Line 1 colon followed by a text box. Line 5, a label that reads, Address Line 2 colon followed by a text box. Line 6, a label that reads, City colon followed by a text box. Line 7, a label that reads, State colon and followed by a drop down box. Line 8, a label that reads Zip Code colon followed by a hyphenated text box. Line 9, a label that reads, Country colon followed by a drop down box. Line 10, two buttons that read Continue and Clear All."/>
          <p:cNvPicPr>
            <a:picLocks noChangeAspect="1" noChangeArrowheads="1"/>
          </p:cNvPicPr>
          <p:nvPr/>
        </p:nvPicPr>
        <p:blipFill>
          <a:blip r:embed="rId2"/>
          <a:srcRect/>
          <a:stretch>
            <a:fillRect/>
          </a:stretch>
        </p:blipFill>
        <p:spPr bwMode="auto">
          <a:xfrm>
            <a:off x="5090160" y="2246168"/>
            <a:ext cx="3347225" cy="28707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Search Text Box</a:t>
            </a:r>
            <a:endParaRPr lang="en-US" kern="1200" spc="-50" dirty="0">
              <a:latin typeface="Times New Roman" panose="02020603050405020304" pitchFamily="18" charset="0"/>
              <a:ea typeface="+mj-ea"/>
              <a:cs typeface="+mj-cs"/>
            </a:endParaRPr>
          </a:p>
        </p:txBody>
      </p:sp>
      <p:pic>
        <p:nvPicPr>
          <p:cNvPr id="4" name="Picture 3" descr="Computer code reads, left angle bracket input right angle bracket."/>
          <p:cNvPicPr>
            <a:picLocks noChangeAspect="1"/>
          </p:cNvPicPr>
          <p:nvPr/>
        </p:nvPicPr>
        <p:blipFill>
          <a:blip r:embed="rId2"/>
          <a:stretch>
            <a:fillRect/>
          </a:stretch>
        </p:blipFill>
        <p:spPr>
          <a:xfrm>
            <a:off x="349524" y="1428055"/>
            <a:ext cx="1397863" cy="679515"/>
          </a:xfrm>
          <a:prstGeom prst="rect">
            <a:avLst/>
          </a:prstGeom>
        </p:spPr>
      </p:pic>
      <p:sp>
        <p:nvSpPr>
          <p:cNvPr id="3" name="Text Placeholder 2"/>
          <p:cNvSpPr>
            <a:spLocks noGrp="1"/>
          </p:cNvSpPr>
          <p:nvPr>
            <p:ph type="body" idx="1"/>
          </p:nvPr>
        </p:nvSpPr>
        <p:spPr>
          <a:xfrm>
            <a:off x="457200" y="2118360"/>
            <a:ext cx="8229600" cy="4070315"/>
          </a:xfrm>
        </p:spPr>
        <p:txBody>
          <a:bodyPr>
            <a:spAutoFit/>
          </a:bodyPr>
          <a:lstStyle/>
          <a:p>
            <a:pPr marL="0" indent="0" eaLnBrk="1" fontAlgn="auto" hangingPunct="1">
              <a:buNone/>
              <a:tabLst/>
              <a:defRPr/>
            </a:pPr>
            <a:r>
              <a:rPr lang="en-US" altLang="en-US" sz="2000" kern="1200" dirty="0" smtClean="0">
                <a:solidFill>
                  <a:srgbClr val="000000"/>
                </a:solidFill>
                <a:latin typeface="Arial (Body)"/>
                <a:ea typeface="+mn-ea"/>
                <a:cs typeface="+mn-cs"/>
              </a:rPr>
              <a:t>Accepts search terms</a:t>
            </a:r>
            <a:endParaRPr lang="en-US" altLang="en-US" sz="2000" kern="1200" dirty="0">
              <a:solidFill>
                <a:srgbClr val="000000"/>
              </a:solidFill>
              <a:latin typeface="Arial (Body)"/>
              <a:ea typeface="+mn-ea"/>
              <a:cs typeface="+mn-cs"/>
            </a:endParaRPr>
          </a:p>
          <a:p>
            <a:pPr marL="255651" indent="-255651" eaLnBrk="1" fontAlgn="auto" hangingPunct="1">
              <a:tabLst/>
              <a:defRPr/>
            </a:pPr>
            <a:r>
              <a:rPr lang="en-US" altLang="en-US" sz="2000" kern="1200" dirty="0">
                <a:solidFill>
                  <a:srgbClr val="000000"/>
                </a:solidFill>
                <a:latin typeface="Arial (Body)"/>
                <a:ea typeface="+mn-ea"/>
                <a:cs typeface="+mn-cs"/>
              </a:rPr>
              <a:t>Common Attributes:</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type=</a:t>
            </a:r>
            <a:r>
              <a:rPr lang="en-US" altLang="en-US" sz="2000" kern="1200" dirty="0">
                <a:solidFill>
                  <a:srgbClr val="000000"/>
                </a:solidFill>
                <a:latin typeface="Arial (Body)"/>
                <a:ea typeface="+mn-ea"/>
                <a:cs typeface="Arial" panose="020B0604020202020204" pitchFamily="34" charset="0"/>
              </a:rPr>
              <a:t>"</a:t>
            </a:r>
            <a:r>
              <a:rPr lang="en-US" altLang="en-US" sz="2000" kern="1200" dirty="0">
                <a:solidFill>
                  <a:srgbClr val="000000"/>
                </a:solidFill>
                <a:latin typeface="Arial (Body)"/>
                <a:ea typeface="+mn-ea"/>
                <a:cs typeface="+mn-cs"/>
              </a:rPr>
              <a:t>search</a:t>
            </a:r>
            <a:r>
              <a:rPr lang="en-US" altLang="en-US" sz="2000" kern="1200" dirty="0">
                <a:solidFill>
                  <a:srgbClr val="000000"/>
                </a:solidFill>
                <a:latin typeface="Arial (Body)"/>
                <a:ea typeface="+mn-ea"/>
                <a:cs typeface="Arial" panose="020B0604020202020204" pitchFamily="34" charset="0"/>
              </a:rPr>
              <a:t>"</a:t>
            </a:r>
            <a:endParaRPr lang="en-US" altLang="en-US" sz="20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name</a:t>
            </a:r>
          </a:p>
          <a:p>
            <a:pPr marL="741553" lvl="1" indent="-284353" eaLnBrk="1" fontAlgn="auto"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i</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d</a:t>
            </a:r>
            <a:endParaRPr lang="en-US" altLang="en-US" sz="20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size</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maxlength</a:t>
            </a:r>
          </a:p>
          <a:p>
            <a:pPr marL="741553" lvl="1" indent="-284353" eaLnBrk="1" fontAlgn="auto" hangingPunct="1">
              <a:buFont typeface="Arial" panose="020B0604020202020204" pitchFamily="34" charset="0"/>
              <a:buChar char="–"/>
              <a:defRPr/>
            </a:pPr>
            <a:r>
              <a:rPr lang="en-US" altLang="en-US" sz="2000" kern="1200" dirty="0">
                <a:solidFill>
                  <a:srgbClr val="000000"/>
                </a:solidFill>
                <a:latin typeface="Arial (Body)"/>
                <a:ea typeface="+mn-ea"/>
                <a:cs typeface="+mn-cs"/>
              </a:rPr>
              <a:t>value</a:t>
            </a:r>
          </a:p>
          <a:p>
            <a:pPr marL="741553" lvl="1" indent="-284353" eaLnBrk="1" fontAlgn="auto"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placeholder</a:t>
            </a:r>
            <a:endParaRPr lang="en-US" altLang="en-US" sz="20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required</a:t>
            </a:r>
            <a:endParaRPr lang="en-US" altLang="en-US" sz="2000" kern="1200" dirty="0">
              <a:solidFill>
                <a:srgbClr val="000000"/>
              </a:solidFill>
              <a:latin typeface="Arial (Body)"/>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Datalist Control</a:t>
            </a:r>
            <a:endParaRPr lang="en-US" kern="1200" spc="-50" dirty="0">
              <a:latin typeface="Times New Roman" panose="02020603050405020304" pitchFamily="18" charset="0"/>
              <a:ea typeface="+mj-ea"/>
              <a:cs typeface="+mj-cs"/>
            </a:endParaRPr>
          </a:p>
        </p:txBody>
      </p:sp>
      <p:pic>
        <p:nvPicPr>
          <p:cNvPr id="8" name="Picture 7" descr="Computer code has 10 lines. the lines read as follows. line 1. left angle bracket label for equals double quote color double quote right angle bracket favourite color colon left angle bracket slash label right angle bracket. line 2, indented once. left angle bracket input type equals double quote text double quote name equals double quote color double quote i d equals double quote color double quote, list equals double quote colors double quote right angle bracket. line 3. left angle bracket data list i d equals double quote colors double quote right angle bracket. line 4, indented twice. left angle bracket option value equals double quote red double quote label equals double quote red double quote right angle bracket. line 5, indented twice. left angle bracket option value equals double quote green double quote label equals double quote green double quote right angle bracket. line 6, indented twice. left angle bracket option value equals double quote blue double quote label equals double quote blue double quote right angle bracket. line 7, indented twice. left angle bracket option value equals double quote yellow double quote label equals double quote yellow double quote right angle bracket. line 8, indented twice. left angle bracket option value equals double quote pink double quote label equals double quote pink double quote right angle bracket. line 9, indented twice. left angle bracket option value equals double quote black double quote label equals double quote black double quote right angle bracket. line 10. left angle bracket slash data list right angle bracket."/>
          <p:cNvPicPr>
            <a:picLocks noChangeAspect="1"/>
          </p:cNvPicPr>
          <p:nvPr/>
        </p:nvPicPr>
        <p:blipFill rotWithShape="1">
          <a:blip r:embed="rId2"/>
          <a:srcRect l="2525" t="2443" r="11749" b="1529"/>
          <a:stretch/>
        </p:blipFill>
        <p:spPr>
          <a:xfrm>
            <a:off x="566382" y="1637673"/>
            <a:ext cx="4205378" cy="3476884"/>
          </a:xfrm>
          <a:prstGeom prst="rect">
            <a:avLst/>
          </a:prstGeom>
        </p:spPr>
      </p:pic>
      <p:pic>
        <p:nvPicPr>
          <p:cNvPr id="5" name="Picture 1" descr="The web page is composed of the following two lines. Line 1, a label that reads, Choose Your Favorite Color. Line 2, a label that reads, Favorite Color colon followed by a drop down list that contains the letters b l. From the list of available colors, black and blue are displayed below the drop down list. To the right of the list are the Send and Reset buttons.">
            <a:extLst>
              <a:ext uri="{FF2B5EF4-FFF2-40B4-BE49-F238E27FC236}">
                <a16:creationId xmlns:a16="http://schemas.microsoft.com/office/drawing/2014/main" id="{90FB3AC3-2FA4-4120-AF95-75CFAE4815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6453" y="2223590"/>
            <a:ext cx="34353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Slider Control</a:t>
            </a:r>
            <a:endParaRPr lang="en-US" kern="1200" spc="-50" dirty="0">
              <a:latin typeface="Times New Roman" panose="02020603050405020304" pitchFamily="18" charset="0"/>
              <a:ea typeface="+mj-ea"/>
              <a:cs typeface="+mj-cs"/>
            </a:endParaRPr>
          </a:p>
        </p:txBody>
      </p:sp>
      <p:pic>
        <p:nvPicPr>
          <p:cNvPr id="7" name="Picture 6" descr="Computer code has 7 lines. The lines read as follows. line 1. left angle bracket label for equals double quote my choice double quote right angle bracket line 2. choose a number between 1 and 100 colon left angle bracket slash label right angle bracket left angle bracket b r right angle bracket. line 3. low left angle bracket input type equals double quote range double quote. line 4, indented once. name equals double quote my choice double quote. line 5, indented once. i d equals double quote my choice double quote. line 6, indented once. m i n equals double quote 1 double quote. line 7, indented once. m a x equals double quote 100 double quote right angle bracket high."/>
          <p:cNvPicPr>
            <a:picLocks noChangeAspect="1"/>
          </p:cNvPicPr>
          <p:nvPr/>
        </p:nvPicPr>
        <p:blipFill>
          <a:blip r:embed="rId2"/>
          <a:stretch>
            <a:fillRect/>
          </a:stretch>
        </p:blipFill>
        <p:spPr>
          <a:xfrm>
            <a:off x="1535945" y="1426521"/>
            <a:ext cx="5550272" cy="2516264"/>
          </a:xfrm>
          <a:prstGeom prst="rect">
            <a:avLst/>
          </a:prstGeom>
        </p:spPr>
      </p:pic>
      <p:pic>
        <p:nvPicPr>
          <p:cNvPr id="5" name="Picture 1" descr="The web page is composed of the following three lines. Line 1, a label that reads, Choose A Number. Line 2, a slide form control whose label reads, Choose a number between 1 and 100 colon followed below by the slide form control that contains the text, Low at the left of the control, and contains the text, High on the right of the control. The slider is at about 80. Line 3, contains the Send and Reset buttons.">
            <a:extLst>
              <a:ext uri="{FF2B5EF4-FFF2-40B4-BE49-F238E27FC236}">
                <a16:creationId xmlns:a16="http://schemas.microsoft.com/office/drawing/2014/main" id="{91DC4B52-F3BC-4480-B2AF-3942AC4230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9455" y="4056656"/>
            <a:ext cx="3323252" cy="232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Spinner Control</a:t>
            </a:r>
            <a:endParaRPr lang="en-US" kern="1200" spc="-50" dirty="0">
              <a:latin typeface="Times New Roman" panose="02020603050405020304" pitchFamily="18" charset="0"/>
              <a:ea typeface="+mj-ea"/>
              <a:cs typeface="+mj-cs"/>
            </a:endParaRPr>
          </a:p>
        </p:txBody>
      </p:sp>
      <p:pic>
        <p:nvPicPr>
          <p:cNvPr id="8" name="Picture 7" descr="Computer code has 5 lines. The lines read as follows .line 1. left angle bracket label for equals double quote my choice double quote right angle bracket choose a number between 1 and 10 colon left angle bracket slash label right angle bracket. line 2. left angle bracket input type equals double quote number double quote. line 3, indented once. name equals double quote my choice double quote. line 4, indented once. i d equals double quote my choice double quote. line 5, indented once. m i n equals double quote 1 double quote m a x equals double quote 10 double quote."/>
          <p:cNvPicPr>
            <a:picLocks noChangeAspect="1"/>
          </p:cNvPicPr>
          <p:nvPr/>
        </p:nvPicPr>
        <p:blipFill>
          <a:blip r:embed="rId2"/>
          <a:stretch>
            <a:fillRect/>
          </a:stretch>
        </p:blipFill>
        <p:spPr>
          <a:xfrm>
            <a:off x="498664" y="1628948"/>
            <a:ext cx="8146672" cy="1801614"/>
          </a:xfrm>
          <a:prstGeom prst="rect">
            <a:avLst/>
          </a:prstGeom>
        </p:spPr>
      </p:pic>
      <p:pic>
        <p:nvPicPr>
          <p:cNvPr id="5" name="Picture 1" descr="The web page is composed of the following three lines. Line 1, a label that reads, Choose A Number. Line 2, a spinner control whose label reads, Choose a number between 1 and 10 colon followed below by the spinner control that contains the value 3. Line 3, contains the Send and Reset buttons.">
            <a:extLst>
              <a:ext uri="{FF2B5EF4-FFF2-40B4-BE49-F238E27FC236}">
                <a16:creationId xmlns:a16="http://schemas.microsoft.com/office/drawing/2014/main" id="{FD3C99CE-60DF-4124-AECB-96B792C927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67040"/>
            <a:ext cx="3810000"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Calendar Control</a:t>
            </a:r>
            <a:endParaRPr lang="en-US" kern="1200" spc="-50" dirty="0">
              <a:latin typeface="Times New Roman" panose="02020603050405020304" pitchFamily="18" charset="0"/>
              <a:ea typeface="+mj-ea"/>
              <a:cs typeface="+mj-cs"/>
            </a:endParaRPr>
          </a:p>
        </p:txBody>
      </p:sp>
      <p:pic>
        <p:nvPicPr>
          <p:cNvPr id="5" name="Picture 4" descr="Computer code has 2 lines. The lines read as follows. line 1. left angle bracket label for equals double quote my date double quote right angle bracket. choose a data left angle bracket slash label right angle bracket. line 2. left angle bracket input type equals double quote data double quote name equals double quote my date double quote i d equals double quote my date double quote right angle bracket."/>
          <p:cNvPicPr>
            <a:picLocks noChangeAspect="1"/>
          </p:cNvPicPr>
          <p:nvPr/>
        </p:nvPicPr>
        <p:blipFill>
          <a:blip r:embed="rId2"/>
          <a:stretch>
            <a:fillRect/>
          </a:stretch>
        </p:blipFill>
        <p:spPr>
          <a:xfrm>
            <a:off x="485474" y="1625130"/>
            <a:ext cx="7562877" cy="1096270"/>
          </a:xfrm>
          <a:prstGeom prst="rect">
            <a:avLst/>
          </a:prstGeom>
        </p:spPr>
      </p:pic>
      <p:pic>
        <p:nvPicPr>
          <p:cNvPr id="6" name="Picture 1" descr="The web page is composed of the following three lines. Line 1, a label that reads, Choose A Date. Line 2, date form control with a label that reads, Choose a date colon followed by the control text, m m slash d d slash y y y y. A calendar for July 20 16 is displayed below the control. Line 3, contains are the Send and Reset buttons.">
            <a:extLst>
              <a:ext uri="{FF2B5EF4-FFF2-40B4-BE49-F238E27FC236}">
                <a16:creationId xmlns:a16="http://schemas.microsoft.com/office/drawing/2014/main" id="{16A71C2F-34B4-450F-8908-49D02286AF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47624" y="2871526"/>
            <a:ext cx="3838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Color Well Control</a:t>
            </a:r>
            <a:endParaRPr lang="en-US" kern="1200" spc="-50" dirty="0">
              <a:latin typeface="Times New Roman" panose="02020603050405020304" pitchFamily="18" charset="0"/>
              <a:ea typeface="+mj-ea"/>
              <a:cs typeface="+mj-cs"/>
            </a:endParaRPr>
          </a:p>
        </p:txBody>
      </p:sp>
      <p:pic>
        <p:nvPicPr>
          <p:cNvPr id="7" name="Picture 6" descr="Computer code has 2 lines. The lines read as follows. line 1. left angle bracket label for equals double quote my color double quote right angle bracket. choose a color colon left angle bracket slash label. line 2. left angle bracket input type equals double quote color double quote, name equals double quote my color double quote, i d equals double quote my color double quote right angle bracket."/>
          <p:cNvPicPr>
            <a:picLocks noChangeAspect="1"/>
          </p:cNvPicPr>
          <p:nvPr/>
        </p:nvPicPr>
        <p:blipFill>
          <a:blip r:embed="rId2"/>
          <a:stretch>
            <a:fillRect/>
          </a:stretch>
        </p:blipFill>
        <p:spPr>
          <a:xfrm>
            <a:off x="854073" y="1627188"/>
            <a:ext cx="7435854" cy="1022511"/>
          </a:xfrm>
          <a:prstGeom prst="rect">
            <a:avLst/>
          </a:prstGeom>
        </p:spPr>
      </p:pic>
      <p:pic>
        <p:nvPicPr>
          <p:cNvPr id="5" name="Picture 1" descr="The web page is composed of the following three lines. Line 1, a label that reads, Choose A Color. Line 2, color well form control with a label that reads, Choose a color colon followed by the form from which the color black has been selected. The standard color dialog box is displayed below the control. Line 3, contains are the Send and Reset buttons.">
            <a:extLst>
              <a:ext uri="{FF2B5EF4-FFF2-40B4-BE49-F238E27FC236}">
                <a16:creationId xmlns:a16="http://schemas.microsoft.com/office/drawing/2014/main" id="{FF17C033-D1C7-4EBE-B026-E190056CC1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7381" y="2806354"/>
            <a:ext cx="4109238" cy="334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defRPr/>
            </a:pPr>
            <a:r>
              <a:rPr lang="en-US" kern="1200" spc="-50" dirty="0">
                <a:latin typeface="Times New Roman" panose="02020603050405020304" pitchFamily="18" charset="0"/>
                <a:ea typeface="+mj-ea"/>
                <a:cs typeface="+mj-cs"/>
              </a:rPr>
              <a:t>Practice </a:t>
            </a:r>
            <a:r>
              <a:rPr lang="en-US" kern="1200" spc="-50" dirty="0" smtClean="0">
                <a:latin typeface="Times New Roman" panose="02020603050405020304" pitchFamily="18" charset="0"/>
                <a:ea typeface="+mj-ea"/>
                <a:cs typeface="+mj-cs"/>
              </a:rPr>
              <a:t>with </a:t>
            </a:r>
            <a:r>
              <a:rPr lang="en-US" kern="1200" spc="-50" dirty="0">
                <a:latin typeface="Times New Roman" panose="02020603050405020304" pitchFamily="18" charset="0"/>
                <a:ea typeface="+mj-ea"/>
                <a:cs typeface="+mj-cs"/>
              </a:rPr>
              <a:t>an H</a:t>
            </a:r>
            <a:r>
              <a:rPr lang="en-US" sz="100" kern="1200" spc="-50" dirty="0">
                <a:latin typeface="Times New Roman" panose="02020603050405020304" pitchFamily="18" charset="0"/>
                <a:ea typeface="+mj-ea"/>
                <a:cs typeface="+mj-cs"/>
              </a:rPr>
              <a:t> </a:t>
            </a:r>
            <a:r>
              <a:rPr lang="en-US" kern="1200" spc="-50" dirty="0">
                <a:latin typeface="Times New Roman" panose="02020603050405020304" pitchFamily="18" charset="0"/>
                <a:ea typeface="+mj-ea"/>
                <a:cs typeface="+mj-cs"/>
              </a:rPr>
              <a:t>T</a:t>
            </a:r>
            <a:r>
              <a:rPr lang="en-US" sz="100" kern="1200" spc="-50" dirty="0">
                <a:latin typeface="Times New Roman" panose="02020603050405020304" pitchFamily="18" charset="0"/>
                <a:ea typeface="+mj-ea"/>
                <a:cs typeface="+mj-cs"/>
              </a:rPr>
              <a:t> </a:t>
            </a:r>
            <a:r>
              <a:rPr lang="en-US" kern="1200" spc="-50" dirty="0">
                <a:latin typeface="Times New Roman" panose="02020603050405020304" pitchFamily="18" charset="0"/>
                <a:ea typeface="+mj-ea"/>
                <a:cs typeface="+mj-cs"/>
              </a:rPr>
              <a:t>M</a:t>
            </a:r>
            <a:r>
              <a:rPr lang="en-US" sz="100" kern="1200" spc="-50" dirty="0">
                <a:latin typeface="Times New Roman" panose="02020603050405020304" pitchFamily="18" charset="0"/>
                <a:ea typeface="+mj-ea"/>
                <a:cs typeface="+mj-cs"/>
              </a:rPr>
              <a:t> </a:t>
            </a:r>
            <a:r>
              <a:rPr lang="en-US" kern="1200" spc="-50" dirty="0">
                <a:latin typeface="Times New Roman" panose="02020603050405020304" pitchFamily="18" charset="0"/>
                <a:ea typeface="+mj-ea"/>
                <a:cs typeface="+mj-cs"/>
              </a:rPr>
              <a:t>L</a:t>
            </a:r>
            <a:r>
              <a:rPr lang="en-US" sz="100" kern="1200" spc="-50" dirty="0">
                <a:latin typeface="Times New Roman" panose="02020603050405020304" pitchFamily="18" charset="0"/>
                <a:ea typeface="+mj-ea"/>
                <a:cs typeface="+mj-cs"/>
              </a:rPr>
              <a:t> </a:t>
            </a:r>
            <a:r>
              <a:rPr lang="en-US" kern="1200" spc="-50" dirty="0">
                <a:latin typeface="Times New Roman" panose="02020603050405020304" pitchFamily="18" charset="0"/>
                <a:ea typeface="+mj-ea"/>
                <a:cs typeface="+mj-cs"/>
              </a:rPr>
              <a:t>5 Form</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923299"/>
          </a:xfrm>
        </p:spPr>
        <p:txBody>
          <a:bodyPr>
            <a:spAutoFit/>
          </a:bodyPr>
          <a:lstStyle/>
          <a:p>
            <a:pPr marL="0" indent="0" eaLnBrk="1" hangingPunct="1">
              <a:spcBef>
                <a:spcPts val="1500"/>
              </a:spcBef>
              <a:buClr>
                <a:srgbClr val="007FA3"/>
              </a:buClr>
              <a:buSzPct val="100000"/>
              <a:buNone/>
              <a:defRPr/>
            </a:pPr>
            <a:r>
              <a:rPr lang="en-US" altLang="en-US" sz="2400" kern="1200" dirty="0">
                <a:latin typeface="Arial (Body)"/>
                <a:ea typeface="+mn-ea"/>
                <a:cs typeface="+mn-cs"/>
                <a:sym typeface="Arial"/>
              </a:rPr>
              <a:t>The form display and functioning varies with browser support.</a:t>
            </a:r>
          </a:p>
        </p:txBody>
      </p:sp>
      <p:pic>
        <p:nvPicPr>
          <p:cNvPr id="6" name="Picture 2" descr="The form is composed of the following 7 lines. Line 1, a label that reads, Send Us Your Comments. Line 2, a label that reads, Required fields marked by an asterisk. The first two lines have a white background, while the remaining lines have a light blue background. Line 3, a label that reads, asterisk Name colon followed by a text box containing the text, your first and last name. Line 4, a label that reads, asterisk E hyphen mail colon followed by a text box containing the text, you at your domain dot com. Line 5, a slide form control whose label reads, Rating left parenthesis 1 dash 10 right parenthesis colon followed below by the slide form. Line 6, a label that reads, asterisk Comments colon followed by a scrolling text box. Line 7, contains the Submit button.">
            <a:extLst>
              <a:ext uri="{FF2B5EF4-FFF2-40B4-BE49-F238E27FC236}">
                <a16:creationId xmlns:a16="http://schemas.microsoft.com/office/drawing/2014/main" id="{D4976BFB-4B0B-4BEC-A76D-F4AEB6C15B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7822" y="2659977"/>
            <a:ext cx="3987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3067334"/>
          </a:xfrm>
        </p:spPr>
        <p:txBody>
          <a:bodyPr/>
          <a:lstStyle/>
          <a:p>
            <a:pPr eaLnBrk="1" hangingPunct="1"/>
            <a:r>
              <a:rPr lang="en-US" altLang="en-US" sz="2400" dirty="0">
                <a:solidFill>
                  <a:schemeClr val="tx1"/>
                </a:solidFill>
                <a:latin typeface="+mn-lt"/>
                <a:cs typeface="Times New Roman" panose="02020603050405020304" pitchFamily="18" charset="0"/>
              </a:rPr>
              <a:t>This chapter introduced the use of forms on web pages</a:t>
            </a:r>
            <a:r>
              <a:rPr lang="en-US" altLang="en-US" sz="2400" dirty="0" smtClean="0">
                <a:solidFill>
                  <a:schemeClr val="tx1"/>
                </a:solidFill>
                <a:latin typeface="+mn-lt"/>
                <a:cs typeface="Times New Roman" panose="02020603050405020304" pitchFamily="18" charset="0"/>
              </a:rPr>
              <a:t>.</a:t>
            </a:r>
            <a:endParaRPr lang="en-US" altLang="en-US" sz="2400" dirty="0">
              <a:solidFill>
                <a:schemeClr val="tx1"/>
              </a:solidFill>
              <a:latin typeface="+mn-lt"/>
              <a:cs typeface="Times New Roman" panose="02020603050405020304" pitchFamily="18" charset="0"/>
            </a:endParaRPr>
          </a:p>
          <a:p>
            <a:pPr eaLnBrk="1" hangingPunct="1"/>
            <a:r>
              <a:rPr lang="en-US" altLang="en-US" sz="2400" dirty="0">
                <a:solidFill>
                  <a:schemeClr val="tx1"/>
                </a:solidFill>
                <a:latin typeface="+mn-lt"/>
                <a:cs typeface="Times New Roman" panose="02020603050405020304" pitchFamily="18" charset="0"/>
              </a:rPr>
              <a:t>You learned about how to configure form elements and provide for accessibility</a:t>
            </a:r>
            <a:r>
              <a:rPr lang="en-US" altLang="en-US" sz="2400" dirty="0" smtClean="0">
                <a:solidFill>
                  <a:schemeClr val="tx1"/>
                </a:solidFill>
                <a:latin typeface="+mn-lt"/>
                <a:cs typeface="Times New Roman" panose="02020603050405020304" pitchFamily="18" charset="0"/>
              </a:rPr>
              <a:t>.</a:t>
            </a:r>
            <a:endParaRPr lang="en-US" altLang="en-US" sz="2400" dirty="0">
              <a:solidFill>
                <a:schemeClr val="tx1"/>
              </a:solidFill>
              <a:latin typeface="+mn-lt"/>
              <a:cs typeface="Times New Roman" panose="02020603050405020304" pitchFamily="18" charset="0"/>
            </a:endParaRPr>
          </a:p>
          <a:p>
            <a:pPr eaLnBrk="1" hangingPunct="1"/>
            <a:r>
              <a:rPr lang="en-US" altLang="en-US" sz="2400" dirty="0">
                <a:solidFill>
                  <a:schemeClr val="tx1"/>
                </a:solidFill>
                <a:latin typeface="+mn-lt"/>
                <a:cs typeface="Times New Roman" panose="02020603050405020304" pitchFamily="18" charset="0"/>
              </a:rPr>
              <a:t>You also learned how to configure a form to access server-side processing</a:t>
            </a:r>
            <a:r>
              <a:rPr lang="en-US" altLang="en-US" sz="2400" dirty="0" smtClean="0">
                <a:solidFill>
                  <a:schemeClr val="tx1"/>
                </a:solidFill>
                <a:latin typeface="+mn-lt"/>
                <a:cs typeface="Times New Roman" panose="02020603050405020304" pitchFamily="18" charset="0"/>
              </a:rPr>
              <a:t>.</a:t>
            </a:r>
            <a:endParaRPr lang="en-US" altLang="en-US" sz="2400" dirty="0">
              <a:solidFill>
                <a:schemeClr val="tx1"/>
              </a:solidFill>
              <a:latin typeface="+mn-lt"/>
              <a:cs typeface="Times New Roman" panose="02020603050405020304" pitchFamily="18" charset="0"/>
            </a:endParaRPr>
          </a:p>
          <a:p>
            <a:pPr eaLnBrk="1" hangingPunct="1"/>
            <a:r>
              <a:rPr lang="en-US" altLang="en-US" sz="2400" dirty="0">
                <a:solidFill>
                  <a:schemeClr val="tx1"/>
                </a:solidFill>
                <a:latin typeface="+mn-lt"/>
                <a:cs typeface="Times New Roman" panose="02020603050405020304" pitchFamily="18" charset="0"/>
              </a:rPr>
              <a:t>In addition, you learned about new </a:t>
            </a:r>
            <a:r>
              <a:rPr lang="en-US" altLang="en-US" sz="2400" dirty="0" smtClean="0">
                <a:solidFill>
                  <a:schemeClr val="tx1"/>
                </a:solidFill>
                <a:latin typeface="+mn-lt"/>
                <a:cs typeface="Times New Roman" panose="02020603050405020304" pitchFamily="18" charset="0"/>
              </a:rPr>
              <a:t>H</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T</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M</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L</a:t>
            </a:r>
            <a:r>
              <a:rPr lang="en-US" altLang="en-US" sz="100" dirty="0" smtClean="0">
                <a:solidFill>
                  <a:schemeClr val="tx1"/>
                </a:solidFill>
                <a:latin typeface="+mn-lt"/>
                <a:cs typeface="Times New Roman" panose="02020603050405020304" pitchFamily="18" charset="0"/>
              </a:rPr>
              <a:t> </a:t>
            </a:r>
            <a:r>
              <a:rPr lang="en-US" altLang="en-US" sz="2400" dirty="0" smtClean="0">
                <a:solidFill>
                  <a:schemeClr val="tx1"/>
                </a:solidFill>
                <a:latin typeface="+mn-lt"/>
                <a:cs typeface="Times New Roman" panose="02020603050405020304" pitchFamily="18" charset="0"/>
              </a:rPr>
              <a:t>5 </a:t>
            </a:r>
            <a:r>
              <a:rPr lang="en-US" altLang="en-US" sz="2400" dirty="0">
                <a:solidFill>
                  <a:schemeClr val="tx1"/>
                </a:solidFill>
                <a:latin typeface="+mn-lt"/>
                <a:cs typeface="Times New Roman" panose="02020603050405020304" pitchFamily="18" charset="0"/>
              </a:rPr>
              <a:t>form controls</a:t>
            </a:r>
            <a:r>
              <a:rPr lang="en-US" altLang="en-US" sz="2400" dirty="0" smtClean="0">
                <a:solidFill>
                  <a:schemeClr val="tx1"/>
                </a:solidFill>
                <a:latin typeface="+mn-lt"/>
                <a:cs typeface="Times New Roman" panose="02020603050405020304" pitchFamily="18" charset="0"/>
              </a:rPr>
              <a:t>.</a:t>
            </a:r>
            <a:endParaRPr lang="en-US" altLang="en-US" sz="2400" dirty="0">
              <a:solidFill>
                <a:schemeClr val="tx1"/>
              </a:solidFill>
              <a:latin typeface="+mn-lt"/>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77827"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Two Components of Using Forms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23655"/>
          </a:xfrm>
        </p:spPr>
        <p:txBody>
          <a:bodyPr>
            <a:spAutoFit/>
          </a:bodyPr>
          <a:lstStyle/>
          <a:p>
            <a:pPr marL="432000" indent="-432000" eaLnBrk="1" fontAlgn="auto" hangingPunct="1">
              <a:buFont typeface="+mj-lt"/>
              <a:buAutoNum type="arabicPeriod"/>
              <a:tabLst/>
              <a:defRPr/>
            </a:pPr>
            <a:r>
              <a:rPr lang="en-US" sz="2400" kern="1200" dirty="0" smtClean="0">
                <a:solidFill>
                  <a:srgbClr val="000000"/>
                </a:solidFill>
                <a:latin typeface="Arial (Body)"/>
                <a:ea typeface="+mn-ea"/>
                <a:cs typeface="Times New Roman" pitchFamily="18" charset="0"/>
              </a:rPr>
              <a:t>The H</a:t>
            </a:r>
            <a:r>
              <a:rPr lang="en-US" sz="100" kern="1200" dirty="0" smtClean="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T</a:t>
            </a:r>
            <a:r>
              <a:rPr lang="en-US" sz="100" kern="1200" dirty="0" smtClean="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M</a:t>
            </a:r>
            <a:r>
              <a:rPr lang="en-US" sz="100" kern="1200" dirty="0" smtClean="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L form the web page user interface and</a:t>
            </a:r>
          </a:p>
          <a:p>
            <a:pPr marL="432000" indent="-432000" eaLnBrk="1" fontAlgn="auto" hangingPunct="1">
              <a:buFont typeface="+mj-lt"/>
              <a:buAutoNum type="arabicPeriod" startAt="2"/>
              <a:tabLst/>
              <a:defRPr/>
            </a:pPr>
            <a:r>
              <a:rPr lang="en-US" sz="2400" kern="1200" dirty="0" smtClean="0">
                <a:solidFill>
                  <a:srgbClr val="000000"/>
                </a:solidFill>
                <a:latin typeface="Arial (Body)"/>
                <a:ea typeface="+mn-ea"/>
                <a:cs typeface="Times New Roman" pitchFamily="18" charset="0"/>
              </a:rPr>
              <a:t>The </a:t>
            </a:r>
            <a:r>
              <a:rPr lang="en-US" sz="2400" kern="1200" dirty="0">
                <a:solidFill>
                  <a:srgbClr val="000000"/>
                </a:solidFill>
                <a:latin typeface="Arial (Body)"/>
                <a:ea typeface="+mn-ea"/>
                <a:cs typeface="Times New Roman" pitchFamily="18" charset="0"/>
              </a:rPr>
              <a:t>server-side </a:t>
            </a:r>
            <a:r>
              <a:rPr lang="en-US" sz="2400" kern="1200" dirty="0" smtClean="0">
                <a:solidFill>
                  <a:srgbClr val="000000"/>
                </a:solidFill>
                <a:latin typeface="Arial (Body)"/>
                <a:ea typeface="+mn-ea"/>
                <a:cs typeface="Times New Roman" pitchFamily="18" charset="0"/>
              </a:rPr>
              <a:t>processing</a:t>
            </a:r>
            <a:r>
              <a:rPr lang="en-US" sz="2400" kern="1200" dirty="0">
                <a:solidFill>
                  <a:srgbClr val="000000"/>
                </a:solidFill>
                <a:latin typeface="Arial (Body)"/>
                <a:ea typeface="+mn-ea"/>
                <a:cs typeface="Times New Roman" pitchFamily="18" charset="0"/>
              </a:rPr>
              <a:t> </a:t>
            </a:r>
            <a:r>
              <a:rPr lang="en-US" sz="2400" kern="1200" dirty="0" smtClean="0">
                <a:solidFill>
                  <a:srgbClr val="000000"/>
                </a:solidFill>
                <a:latin typeface="Arial (Body)"/>
                <a:ea typeface="+mn-ea"/>
                <a:cs typeface="Times New Roman" pitchFamily="18" charset="0"/>
              </a:rPr>
              <a:t>Server-side </a:t>
            </a:r>
            <a:r>
              <a:rPr lang="en-US" sz="2400" kern="1200" dirty="0">
                <a:solidFill>
                  <a:srgbClr val="000000"/>
                </a:solidFill>
                <a:latin typeface="Arial (Body)"/>
                <a:ea typeface="+mn-ea"/>
                <a:cs typeface="Times New Roman" pitchFamily="18" charset="0"/>
              </a:rPr>
              <a:t>processing works with the form data </a:t>
            </a:r>
            <a:r>
              <a:rPr lang="en-US" sz="2400" kern="1200" dirty="0" smtClean="0">
                <a:solidFill>
                  <a:srgbClr val="000000"/>
                </a:solidFill>
                <a:latin typeface="Arial (Body)"/>
                <a:ea typeface="+mn-ea"/>
                <a:cs typeface="Times New Roman" pitchFamily="18" charset="0"/>
              </a:rPr>
              <a:t>and sends </a:t>
            </a:r>
            <a:r>
              <a:rPr lang="en-US" sz="2400" kern="1200" dirty="0">
                <a:solidFill>
                  <a:srgbClr val="000000"/>
                </a:solidFill>
                <a:latin typeface="Arial (Body)"/>
                <a:ea typeface="+mn-ea"/>
                <a:cs typeface="Times New Roman" pitchFamily="18" charset="0"/>
              </a:rPr>
              <a:t>e-mail, writes to a text file, updates a </a:t>
            </a:r>
            <a:r>
              <a:rPr lang="en-US" sz="2400" kern="1200" dirty="0" smtClean="0">
                <a:solidFill>
                  <a:srgbClr val="000000"/>
                </a:solidFill>
                <a:latin typeface="Arial (Body)"/>
                <a:ea typeface="+mn-ea"/>
                <a:cs typeface="Times New Roman" pitchFamily="18" charset="0"/>
              </a:rPr>
              <a:t>database, or </a:t>
            </a:r>
            <a:r>
              <a:rPr lang="en-US" sz="2400" kern="1200" dirty="0">
                <a:solidFill>
                  <a:srgbClr val="000000"/>
                </a:solidFill>
                <a:latin typeface="Arial (Body)"/>
                <a:ea typeface="+mn-ea"/>
                <a:cs typeface="Times New Roman" pitchFamily="18" charset="0"/>
              </a:rPr>
              <a:t>performs some other type of processing on the server.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sz="3400" b="1" kern="1200" spc="-50" dirty="0" smtClean="0">
                <a:solidFill>
                  <a:schemeClr val="tx2"/>
                </a:solidFill>
                <a:latin typeface="Times New Roman" panose="02020603050405020304" pitchFamily="18" charset="0"/>
                <a:ea typeface="+mj-ea"/>
                <a:cs typeface="+mj-cs"/>
              </a:rPr>
              <a:t>H</a:t>
            </a:r>
            <a:r>
              <a:rPr lang="en-US" sz="100" b="1" kern="1200" spc="-50" dirty="0" smtClean="0">
                <a:solidFill>
                  <a:schemeClr val="tx2"/>
                </a:solidFill>
                <a:latin typeface="Times New Roman" panose="02020603050405020304" pitchFamily="18" charset="0"/>
                <a:ea typeface="+mj-ea"/>
                <a:cs typeface="+mj-cs"/>
              </a:rPr>
              <a:t> </a:t>
            </a:r>
            <a:r>
              <a:rPr lang="en-US" sz="3400" b="1" kern="1200" spc="-50" dirty="0" smtClean="0">
                <a:solidFill>
                  <a:schemeClr val="tx2"/>
                </a:solidFill>
                <a:latin typeface="Times New Roman" panose="02020603050405020304" pitchFamily="18" charset="0"/>
                <a:ea typeface="+mj-ea"/>
                <a:cs typeface="+mj-cs"/>
              </a:rPr>
              <a:t>T</a:t>
            </a:r>
            <a:r>
              <a:rPr lang="en-US" sz="100" b="1" kern="1200" spc="-50" dirty="0" smtClean="0">
                <a:solidFill>
                  <a:schemeClr val="tx2"/>
                </a:solidFill>
                <a:latin typeface="Times New Roman" panose="02020603050405020304" pitchFamily="18" charset="0"/>
                <a:ea typeface="+mj-ea"/>
                <a:cs typeface="+mj-cs"/>
              </a:rPr>
              <a:t> </a:t>
            </a:r>
            <a:r>
              <a:rPr lang="en-US" sz="3400" b="1" kern="1200" spc="-50" dirty="0" smtClean="0">
                <a:solidFill>
                  <a:schemeClr val="tx2"/>
                </a:solidFill>
                <a:latin typeface="Times New Roman" panose="02020603050405020304" pitchFamily="18" charset="0"/>
                <a:ea typeface="+mj-ea"/>
                <a:cs typeface="+mj-cs"/>
              </a:rPr>
              <a:t>M</a:t>
            </a:r>
            <a:r>
              <a:rPr lang="en-US" sz="100" b="1" kern="1200" spc="-50" dirty="0" smtClean="0">
                <a:solidFill>
                  <a:schemeClr val="tx2"/>
                </a:solidFill>
                <a:latin typeface="Times New Roman" panose="02020603050405020304" pitchFamily="18" charset="0"/>
                <a:ea typeface="+mj-ea"/>
                <a:cs typeface="+mj-cs"/>
              </a:rPr>
              <a:t> </a:t>
            </a:r>
            <a:r>
              <a:rPr lang="en-US" sz="3400" b="1" kern="1200" spc="-50" dirty="0" smtClean="0">
                <a:solidFill>
                  <a:schemeClr val="tx2"/>
                </a:solidFill>
                <a:latin typeface="Times New Roman" panose="02020603050405020304" pitchFamily="18" charset="0"/>
                <a:ea typeface="+mj-ea"/>
                <a:cs typeface="+mj-cs"/>
              </a:rPr>
              <a:t>L Using Forms </a:t>
            </a:r>
            <a:r>
              <a:rPr lang="en-US" sz="2000" kern="1200" spc="-50" dirty="0" smtClean="0">
                <a:solidFill>
                  <a:schemeClr val="tx2"/>
                </a:solidFill>
                <a:latin typeface="Times New Roman" panose="02020603050405020304" pitchFamily="18" charset="0"/>
                <a:ea typeface="+mj-ea"/>
                <a:cs typeface="+mj-cs"/>
              </a:rPr>
              <a:t>(1 of 2)</a:t>
            </a:r>
            <a:endParaRPr lang="en-US" sz="2000" kern="1200" spc="-50" dirty="0">
              <a:solidFill>
                <a:schemeClr val="tx2"/>
              </a:solidFill>
              <a:latin typeface="Times New Roman" panose="02020603050405020304" pitchFamily="18" charset="0"/>
              <a:ea typeface="+mj-ea"/>
              <a:cs typeface="+mj-cs"/>
            </a:endParaRPr>
          </a:p>
        </p:txBody>
      </p:sp>
      <p:pic>
        <p:nvPicPr>
          <p:cNvPr id="6" name="Picture 5" descr="Computer code reads, left angle bracket form right angle bracket."/>
          <p:cNvPicPr>
            <a:picLocks noChangeAspect="1"/>
          </p:cNvPicPr>
          <p:nvPr/>
        </p:nvPicPr>
        <p:blipFill>
          <a:blip r:embed="rId2"/>
          <a:stretch>
            <a:fillRect/>
          </a:stretch>
        </p:blipFill>
        <p:spPr>
          <a:xfrm>
            <a:off x="486475" y="1510409"/>
            <a:ext cx="1440834" cy="697177"/>
          </a:xfrm>
          <a:prstGeom prst="rect">
            <a:avLst/>
          </a:prstGeom>
        </p:spPr>
      </p:pic>
      <p:sp>
        <p:nvSpPr>
          <p:cNvPr id="3" name="Text Placeholder 2"/>
          <p:cNvSpPr>
            <a:spLocks noGrp="1"/>
          </p:cNvSpPr>
          <p:nvPr>
            <p:ph idx="1"/>
          </p:nvPr>
        </p:nvSpPr>
        <p:spPr>
          <a:xfrm>
            <a:off x="487680" y="2057400"/>
            <a:ext cx="8229600" cy="1115660"/>
          </a:xfrm>
        </p:spPr>
        <p:txBody>
          <a:bodyPr>
            <a:spAutoFit/>
          </a:bodyPr>
          <a:lstStyle/>
          <a:p>
            <a:pPr>
              <a:spcBef>
                <a:spcPts val="1500"/>
              </a:spcBef>
              <a:buClr>
                <a:schemeClr val="tx2"/>
              </a:buClr>
              <a:buFont typeface="Arial" panose="020B0604020202020204" pitchFamily="34" charset="0"/>
              <a:buChar char="•"/>
              <a:defRPr/>
            </a:pPr>
            <a:r>
              <a:rPr lang="en-US" altLang="en-US" sz="2400" kern="1200" dirty="0" smtClean="0">
                <a:latin typeface="Arial (Body)"/>
              </a:rPr>
              <a:t>Configures a scrolling text box</a:t>
            </a:r>
          </a:p>
          <a:p>
            <a:pPr>
              <a:spcBef>
                <a:spcPts val="1500"/>
              </a:spcBef>
              <a:buClr>
                <a:schemeClr val="tx2"/>
              </a:buClr>
              <a:buFont typeface="Arial" panose="020B0604020202020204" pitchFamily="34" charset="0"/>
              <a:buChar char="•"/>
              <a:defRPr/>
            </a:pPr>
            <a:r>
              <a:rPr lang="en-US" altLang="en-US" sz="2400" kern="1200" dirty="0" smtClean="0">
                <a:latin typeface="Arial (Body)"/>
              </a:rPr>
              <a:t>Container tag</a:t>
            </a:r>
            <a:endParaRPr lang="en-US" altLang="en-US" sz="2400" kern="1200" dirty="0">
              <a:solidFill>
                <a:srgbClr val="000000"/>
              </a:solidFill>
              <a:latin typeface="Arial (Body)"/>
            </a:endParaRPr>
          </a:p>
        </p:txBody>
      </p:sp>
      <p:pic>
        <p:nvPicPr>
          <p:cNvPr id="9" name="Picture 8" descr="Computer code reads, left angle bracket input right angle bracket."/>
          <p:cNvPicPr>
            <a:picLocks noChangeAspect="1"/>
          </p:cNvPicPr>
          <p:nvPr/>
        </p:nvPicPr>
        <p:blipFill>
          <a:blip r:embed="rId3"/>
          <a:stretch>
            <a:fillRect/>
          </a:stretch>
        </p:blipFill>
        <p:spPr>
          <a:xfrm>
            <a:off x="487680" y="3066547"/>
            <a:ext cx="1472337" cy="678357"/>
          </a:xfrm>
          <a:prstGeom prst="rect">
            <a:avLst/>
          </a:prstGeom>
        </p:spPr>
      </p:pic>
      <p:sp>
        <p:nvSpPr>
          <p:cNvPr id="5" name="Content Placeholder 4"/>
          <p:cNvSpPr>
            <a:spLocks noGrp="1"/>
          </p:cNvSpPr>
          <p:nvPr>
            <p:ph idx="14"/>
          </p:nvPr>
        </p:nvSpPr>
        <p:spPr>
          <a:xfrm>
            <a:off x="473720" y="3511048"/>
            <a:ext cx="8229600" cy="1259072"/>
          </a:xfrm>
        </p:spPr>
        <p:txBody>
          <a:bodyPr/>
          <a:lstStyle/>
          <a:p>
            <a:pPr eaLnBrk="1" fontAlgn="auto" hangingPunct="1">
              <a:spcBef>
                <a:spcPts val="600"/>
              </a:spcBef>
              <a:buClr>
                <a:schemeClr val="tx2"/>
              </a:buClr>
              <a:buFont typeface="Arial" panose="020B0604020202020204" pitchFamily="34" charset="0"/>
              <a:buChar char="•"/>
              <a:defRPr/>
            </a:pPr>
            <a:r>
              <a:rPr lang="en-US" altLang="en-US" sz="2400" kern="1200" dirty="0">
                <a:latin typeface="Arial (Body)"/>
              </a:rPr>
              <a:t>Configures a variety of form elements including text boxes, radio buttons, check boxes, and buttons</a:t>
            </a:r>
          </a:p>
          <a:p>
            <a:pPr eaLnBrk="1" fontAlgn="auto" hangingPunct="1">
              <a:spcBef>
                <a:spcPts val="600"/>
              </a:spcBef>
              <a:buClr>
                <a:schemeClr val="tx2"/>
              </a:buClr>
              <a:buFont typeface="Arial" panose="020B0604020202020204" pitchFamily="34" charset="0"/>
              <a:buChar char="•"/>
              <a:defRPr/>
            </a:pPr>
            <a:r>
              <a:rPr lang="en-US" altLang="en-US" sz="2400" kern="1200" dirty="0">
                <a:latin typeface="Arial (Body)"/>
              </a:rPr>
              <a:t>Stand alone tag</a:t>
            </a:r>
          </a:p>
        </p:txBody>
      </p:sp>
      <p:pic>
        <p:nvPicPr>
          <p:cNvPr id="11" name="Picture 10" descr="Computer code reads, left angle bracket text area right angle bracket."/>
          <p:cNvPicPr>
            <a:picLocks noChangeAspect="1"/>
          </p:cNvPicPr>
          <p:nvPr/>
        </p:nvPicPr>
        <p:blipFill>
          <a:blip r:embed="rId4"/>
          <a:stretch>
            <a:fillRect/>
          </a:stretch>
        </p:blipFill>
        <p:spPr>
          <a:xfrm>
            <a:off x="457200" y="4829605"/>
            <a:ext cx="1748481" cy="610582"/>
          </a:xfrm>
          <a:prstGeom prst="rect">
            <a:avLst/>
          </a:prstGeom>
        </p:spPr>
      </p:pic>
      <p:sp>
        <p:nvSpPr>
          <p:cNvPr id="4" name="Content Placeholder 3"/>
          <p:cNvSpPr>
            <a:spLocks noGrp="1"/>
          </p:cNvSpPr>
          <p:nvPr>
            <p:ph idx="13"/>
          </p:nvPr>
        </p:nvSpPr>
        <p:spPr>
          <a:xfrm>
            <a:off x="473720" y="5306443"/>
            <a:ext cx="8229600" cy="1064859"/>
          </a:xfrm>
        </p:spPr>
        <p:txBody>
          <a:bodyPr/>
          <a:lstStyle/>
          <a:p>
            <a:pPr marL="256032" indent="-256032" eaLnBrk="1" fontAlgn="auto" hangingPunct="1">
              <a:spcBef>
                <a:spcPts val="1500"/>
              </a:spcBef>
              <a:buClr>
                <a:schemeClr val="tx2"/>
              </a:buClr>
              <a:buFont typeface="Arial" panose="020B0604020202020204" pitchFamily="34" charset="0"/>
              <a:buChar char="•"/>
              <a:defRPr/>
            </a:pPr>
            <a:r>
              <a:rPr lang="en-US" altLang="en-US" sz="2400" kern="1200" dirty="0">
                <a:latin typeface="Arial (Body)"/>
              </a:rPr>
              <a:t>Contains the form elements on a web page</a:t>
            </a:r>
          </a:p>
          <a:p>
            <a:pPr marL="256032" indent="-256032" eaLnBrk="1" fontAlgn="auto" hangingPunct="1">
              <a:spcBef>
                <a:spcPts val="1500"/>
              </a:spcBef>
              <a:buClr>
                <a:schemeClr val="tx2"/>
              </a:buClr>
              <a:buFont typeface="Arial" panose="020B0604020202020204" pitchFamily="34" charset="0"/>
              <a:buChar char="•"/>
              <a:defRPr/>
            </a:pPr>
            <a:r>
              <a:rPr lang="en-US" altLang="en-US" sz="2400" kern="1200" dirty="0">
                <a:latin typeface="Arial (Body)"/>
              </a:rPr>
              <a:t>Container tag</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kern="1200" spc="-50" dirty="0">
                <a:latin typeface="Times New Roman" panose="02020603050405020304" pitchFamily="18" charset="0"/>
              </a:rPr>
              <a:t>H</a:t>
            </a:r>
            <a:r>
              <a:rPr lang="en-US" sz="100" kern="1200" spc="-50" dirty="0">
                <a:latin typeface="Times New Roman" panose="02020603050405020304" pitchFamily="18" charset="0"/>
              </a:rPr>
              <a:t> </a:t>
            </a:r>
            <a:r>
              <a:rPr lang="en-US" kern="1200" spc="-50" dirty="0">
                <a:latin typeface="Times New Roman" panose="02020603050405020304" pitchFamily="18" charset="0"/>
              </a:rPr>
              <a:t>T</a:t>
            </a:r>
            <a:r>
              <a:rPr lang="en-US" sz="100" kern="1200" spc="-50" dirty="0">
                <a:latin typeface="Times New Roman" panose="02020603050405020304" pitchFamily="18" charset="0"/>
              </a:rPr>
              <a:t> </a:t>
            </a:r>
            <a:r>
              <a:rPr lang="en-US" kern="1200" spc="-50" dirty="0">
                <a:latin typeface="Times New Roman" panose="02020603050405020304" pitchFamily="18" charset="0"/>
              </a:rPr>
              <a:t>M</a:t>
            </a:r>
            <a:r>
              <a:rPr lang="en-US" sz="100" kern="1200" spc="-50" dirty="0">
                <a:latin typeface="Times New Roman" panose="02020603050405020304" pitchFamily="18" charset="0"/>
              </a:rPr>
              <a:t> </a:t>
            </a:r>
            <a:r>
              <a:rPr lang="en-US" kern="1200" spc="-50" dirty="0">
                <a:latin typeface="Times New Roman" panose="02020603050405020304" pitchFamily="18" charset="0"/>
              </a:rPr>
              <a:t>L Using Forms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kern="1200" spc="-50" dirty="0">
              <a:latin typeface="Times New Roman" panose="02020603050405020304" pitchFamily="18" charset="0"/>
              <a:ea typeface="+mj-ea"/>
            </a:endParaRPr>
          </a:p>
        </p:txBody>
      </p:sp>
      <p:pic>
        <p:nvPicPr>
          <p:cNvPr id="5" name="Picture 4" descr="Computer code reads, left angle bracket select right angle bracket."/>
          <p:cNvPicPr>
            <a:picLocks noChangeAspect="1"/>
          </p:cNvPicPr>
          <p:nvPr/>
        </p:nvPicPr>
        <p:blipFill>
          <a:blip r:embed="rId3"/>
          <a:stretch>
            <a:fillRect/>
          </a:stretch>
        </p:blipFill>
        <p:spPr>
          <a:xfrm>
            <a:off x="457200" y="1548218"/>
            <a:ext cx="1524132" cy="640135"/>
          </a:xfrm>
          <a:prstGeom prst="rect">
            <a:avLst/>
          </a:prstGeom>
        </p:spPr>
      </p:pic>
      <p:sp>
        <p:nvSpPr>
          <p:cNvPr id="3" name="Text Placeholder 2"/>
          <p:cNvSpPr>
            <a:spLocks noGrp="1"/>
          </p:cNvSpPr>
          <p:nvPr>
            <p:ph type="body" idx="1"/>
          </p:nvPr>
        </p:nvSpPr>
        <p:spPr>
          <a:xfrm>
            <a:off x="457200" y="2044619"/>
            <a:ext cx="8229600" cy="1036321"/>
          </a:xfrm>
        </p:spPr>
        <p:txBody>
          <a:bodyPr/>
          <a:lstStyle/>
          <a:p>
            <a:pPr eaLnBrk="1" fontAlgn="auto" hangingPunct="1">
              <a:buFont typeface="Arial" panose="020B0604020202020204" pitchFamily="34" charset="0"/>
              <a:buChar char="•"/>
              <a:defRPr/>
            </a:pPr>
            <a:r>
              <a:rPr lang="en-US" altLang="en-US" sz="2400" kern="1200" dirty="0" smtClean="0">
                <a:solidFill>
                  <a:srgbClr val="000000"/>
                </a:solidFill>
                <a:latin typeface="Arial (Body)"/>
                <a:ea typeface="+mn-ea"/>
              </a:rPr>
              <a:t>Configures a </a:t>
            </a:r>
            <a:r>
              <a:rPr lang="en-US" altLang="en-US" sz="2400" kern="1200" dirty="0">
                <a:solidFill>
                  <a:srgbClr val="000000"/>
                </a:solidFill>
                <a:latin typeface="Arial (Body)"/>
                <a:ea typeface="+mn-ea"/>
              </a:rPr>
              <a:t>select box (drop down list)</a:t>
            </a:r>
          </a:p>
          <a:p>
            <a:pPr eaLnBrk="1" fontAlgn="auto" hangingPunct="1">
              <a:buFont typeface="Arial" panose="020B0604020202020204" pitchFamily="34" charset="0"/>
              <a:buChar char="•"/>
              <a:defRPr/>
            </a:pPr>
            <a:r>
              <a:rPr lang="en-US" altLang="en-US" sz="2400" kern="1200" dirty="0">
                <a:solidFill>
                  <a:srgbClr val="000000"/>
                </a:solidFill>
                <a:latin typeface="Arial (Body)"/>
                <a:ea typeface="+mn-ea"/>
              </a:rPr>
              <a:t>Container </a:t>
            </a:r>
            <a:r>
              <a:rPr lang="en-US" altLang="en-US" sz="2400" kern="1200" dirty="0" smtClean="0">
                <a:solidFill>
                  <a:srgbClr val="000000"/>
                </a:solidFill>
                <a:latin typeface="Arial (Body)"/>
                <a:ea typeface="+mn-ea"/>
              </a:rPr>
              <a:t>tag</a:t>
            </a:r>
            <a:endParaRPr lang="en-US" altLang="en-US" sz="2400" kern="1200" dirty="0">
              <a:solidFill>
                <a:srgbClr val="000000"/>
              </a:solidFill>
              <a:latin typeface="Arial (Body)"/>
              <a:ea typeface="+mn-ea"/>
            </a:endParaRPr>
          </a:p>
        </p:txBody>
      </p:sp>
      <p:pic>
        <p:nvPicPr>
          <p:cNvPr id="6" name="Picture 5" descr="Computer code reads, left angle bracket option right angle bracket."/>
          <p:cNvPicPr>
            <a:picLocks noChangeAspect="1"/>
          </p:cNvPicPr>
          <p:nvPr/>
        </p:nvPicPr>
        <p:blipFill>
          <a:blip r:embed="rId4"/>
          <a:stretch>
            <a:fillRect/>
          </a:stretch>
        </p:blipFill>
        <p:spPr>
          <a:xfrm>
            <a:off x="457200" y="3119701"/>
            <a:ext cx="1560711" cy="640135"/>
          </a:xfrm>
          <a:prstGeom prst="rect">
            <a:avLst/>
          </a:prstGeom>
        </p:spPr>
      </p:pic>
      <p:sp>
        <p:nvSpPr>
          <p:cNvPr id="4" name="Text Placeholder 3"/>
          <p:cNvSpPr>
            <a:spLocks noGrp="1"/>
          </p:cNvSpPr>
          <p:nvPr>
            <p:ph type="body" idx="2"/>
          </p:nvPr>
        </p:nvSpPr>
        <p:spPr>
          <a:xfrm>
            <a:off x="457200" y="3739605"/>
            <a:ext cx="8229600" cy="990599"/>
          </a:xfrm>
        </p:spPr>
        <p:txBody>
          <a:bodyPr/>
          <a:lstStyle/>
          <a:p>
            <a:pPr eaLnBrk="1" fontAlgn="auto" hangingPunct="1">
              <a:buFont typeface="Arial" panose="020B0604020202020204" pitchFamily="34" charset="0"/>
              <a:buChar char="•"/>
              <a:defRPr/>
            </a:pPr>
            <a:r>
              <a:rPr lang="en-US" altLang="en-US" sz="2400" kern="1200" dirty="0" smtClean="0">
                <a:solidFill>
                  <a:srgbClr val="000000"/>
                </a:solidFill>
                <a:latin typeface="Arial (Body)"/>
              </a:rPr>
              <a:t>Configures </a:t>
            </a:r>
            <a:r>
              <a:rPr lang="en-US" altLang="en-US" sz="2400" kern="1200" dirty="0">
                <a:solidFill>
                  <a:srgbClr val="000000"/>
                </a:solidFill>
                <a:latin typeface="Arial (Body)"/>
              </a:rPr>
              <a:t>an option in the select box</a:t>
            </a:r>
          </a:p>
          <a:p>
            <a:pPr eaLnBrk="1" fontAlgn="auto" hangingPunct="1">
              <a:buFont typeface="Arial" panose="020B0604020202020204" pitchFamily="34" charset="0"/>
              <a:buChar char="•"/>
              <a:defRPr/>
            </a:pPr>
            <a:r>
              <a:rPr lang="en-US" altLang="en-US" sz="2400" kern="1200" dirty="0">
                <a:solidFill>
                  <a:srgbClr val="000000"/>
                </a:solidFill>
                <a:latin typeface="Arial (Body)"/>
              </a:rPr>
              <a:t>Container </a:t>
            </a:r>
            <a:r>
              <a:rPr lang="en-US" altLang="en-US" sz="2400" kern="1200" dirty="0" smtClean="0">
                <a:solidFill>
                  <a:srgbClr val="000000"/>
                </a:solidFill>
                <a:latin typeface="Arial (Body)"/>
              </a:rPr>
              <a:t>tag</a:t>
            </a:r>
            <a:endParaRPr lang="en-US" altLang="en-US" sz="2400" kern="1200" dirty="0">
              <a:solidFill>
                <a:srgbClr val="000000"/>
              </a:solidFill>
              <a:latin typeface="Arial (Bod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Sample Form 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endParaRPr lang="en-US" kern="1200" spc="-50" dirty="0">
              <a:latin typeface="Times New Roman" panose="02020603050405020304" pitchFamily="18" charset="0"/>
              <a:ea typeface="+mj-ea"/>
              <a:cs typeface="+mj-cs"/>
            </a:endParaRPr>
          </a:p>
        </p:txBody>
      </p:sp>
      <p:pic>
        <p:nvPicPr>
          <p:cNvPr id="5" name="Picture 4" descr="Computer code has 5 lines. the lines read as follows. line 1. left angle bracket form right angle bracket. line 2, indented once. e hyphen mail colon left angle bracket input type equals double quote text double quote name equals double quote email double quote i d equals double quote email double quote right angle bracket left angle bracket b r right angle bracket. line 3, indented once. input type equals double quote submit double quote right angle bracket. line 4, indented once. left angle bracket input type equals double quote reset double quote right angle bracket. line 5. left angle bracket slash form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46" y="1622678"/>
            <a:ext cx="8167709" cy="1692404"/>
          </a:xfrm>
          <a:prstGeom prst="rect">
            <a:avLst/>
          </a:prstGeom>
        </p:spPr>
      </p:pic>
      <p:pic>
        <p:nvPicPr>
          <p:cNvPr id="6" name="Picture 1" descr="An error message displayed in the Firefox browser. The form is composed of the following three lines. Line 1, a label that reads, Join Our Newsletter. Line 2, a label that reads, E hyphen mail colon followed by a text box. Line 3, a button that reads, Sign Me Up exclamation point. Surrounding the text box is a red rectangle and a below it is an error message that reads, Please fill out this field.">
            <a:extLst>
              <a:ext uri="{FF2B5EF4-FFF2-40B4-BE49-F238E27FC236}">
                <a16:creationId xmlns:a16="http://schemas.microsoft.com/office/drawing/2014/main" id="{575997D7-5022-4333-9F30-83C0545312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5580" y="3481850"/>
            <a:ext cx="3472839" cy="260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9025</TotalTime>
  <Words>1928</Words>
  <Application>Microsoft Office PowerPoint</Application>
  <PresentationFormat>On-screen Show (4:3)</PresentationFormat>
  <Paragraphs>305</Paragraphs>
  <Slides>58</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58</vt:i4>
      </vt:variant>
    </vt:vector>
  </HeadingPairs>
  <TitlesOfParts>
    <vt:vector size="67" baseType="lpstr">
      <vt:lpstr>ＭＳ Ｐゴシック</vt:lpstr>
      <vt:lpstr>Arial</vt:lpstr>
      <vt:lpstr>Arial (Body)</vt:lpstr>
      <vt:lpstr>Gill Sans MT</vt:lpstr>
      <vt:lpstr>Noto Sans Symbols</vt:lpstr>
      <vt:lpstr>Times New Roman</vt:lpstr>
      <vt:lpstr>Verdana</vt:lpstr>
      <vt:lpstr>508 Lecture</vt:lpstr>
      <vt:lpstr>1_508 Lecture</vt:lpstr>
      <vt:lpstr>Web Development &amp; Design Foundations with H T M L 5</vt:lpstr>
      <vt:lpstr>Learning Objectives (1 of 2)</vt:lpstr>
      <vt:lpstr>Learning Objectives (2 of 2)</vt:lpstr>
      <vt:lpstr>Overview of Forms (1 of 2)</vt:lpstr>
      <vt:lpstr>Overview of Forms (2 of 2)</vt:lpstr>
      <vt:lpstr>Two Components of Using Forms</vt:lpstr>
      <vt:lpstr>H T M L Using Forms (1 of 2)</vt:lpstr>
      <vt:lpstr>H T M L Using Forms (2 of 2)</vt:lpstr>
      <vt:lpstr>Sample Form H T M L</vt:lpstr>
      <vt:lpstr>H T M L Form Element</vt:lpstr>
      <vt:lpstr>Input Text Box</vt:lpstr>
      <vt:lpstr>Textarea Scrolling Text Box</vt:lpstr>
      <vt:lpstr>Input Submit Button (1 of 2)</vt:lpstr>
      <vt:lpstr>Input Submit Button (2 of 2)</vt:lpstr>
      <vt:lpstr>Input Reset Button</vt:lpstr>
      <vt:lpstr>Hands-On Practice</vt:lpstr>
      <vt:lpstr>Input Password Box</vt:lpstr>
      <vt:lpstr>Input Check Box</vt:lpstr>
      <vt:lpstr>Input Radio Button (1 of 2)</vt:lpstr>
      <vt:lpstr>Input Radio Button (2 of 2)</vt:lpstr>
      <vt:lpstr>Input Hidden Form Data</vt:lpstr>
      <vt:lpstr>Select List (1 of 2)</vt:lpstr>
      <vt:lpstr>Select List (2 of 2)</vt:lpstr>
      <vt:lpstr>Options in a Select List</vt:lpstr>
      <vt:lpstr>Checkpoint 9.1 (1 of 2)</vt:lpstr>
      <vt:lpstr>Checkpoint 9.1 (2 of 2)</vt:lpstr>
      <vt:lpstr>Input Image Button (1 of 2)</vt:lpstr>
      <vt:lpstr>Input Image Button (2 of 2)</vt:lpstr>
      <vt:lpstr>Button Element (1 of 2)</vt:lpstr>
      <vt:lpstr>Button Element (2 of 2)</vt:lpstr>
      <vt:lpstr>Accessibility &amp; Forms</vt:lpstr>
      <vt:lpstr>Label Element</vt:lpstr>
      <vt:lpstr>Fieldset and Legend Elements (1 of 2)</vt:lpstr>
      <vt:lpstr>Fieldset and Legend Elements (2 of 2)</vt:lpstr>
      <vt:lpstr>Tabindex Attribute</vt:lpstr>
      <vt:lpstr>Accesskey Attribute</vt:lpstr>
      <vt:lpstr>Checkpoint 9.2</vt:lpstr>
      <vt:lpstr>Using C S S to Style a Form</vt:lpstr>
      <vt:lpstr>Server-Side Processing</vt:lpstr>
      <vt:lpstr>C G I Common Gateway Interface</vt:lpstr>
      <vt:lpstr>Server-Side Scripting</vt:lpstr>
      <vt:lpstr>Steps in Utilizing Server-Side Processing</vt:lpstr>
      <vt:lpstr>Common Uses of Server-Side Scripting</vt:lpstr>
      <vt:lpstr>Sending Information to a Server-Side Script</vt:lpstr>
      <vt:lpstr>Sources of Free Server-Side Processing</vt:lpstr>
      <vt:lpstr>Server-Side Scripting Technologies</vt:lpstr>
      <vt:lpstr>Checkpoint 9.3</vt:lpstr>
      <vt:lpstr>H T M L 5: Email Text Box</vt:lpstr>
      <vt:lpstr>H T M L 5: Telephone Number Text Box</vt:lpstr>
      <vt:lpstr>H T M L 5: Search Text Box</vt:lpstr>
      <vt:lpstr>H T M L 5: Datalist Control</vt:lpstr>
      <vt:lpstr>H T M L 5: Slider Control</vt:lpstr>
      <vt:lpstr>H T M L 5: Spinner Control</vt:lpstr>
      <vt:lpstr>H T M L 5: Calendar Control</vt:lpstr>
      <vt:lpstr>H T M L 5: Color Well Control</vt:lpstr>
      <vt:lpstr>Practice with an H T M L 5 Form</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M, CMurugan (Cognizant)</cp:lastModifiedBy>
  <cp:revision>1466</cp:revision>
  <dcterms:modified xsi:type="dcterms:W3CDTF">2018-03-15T07:42:43Z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