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4"/>
  </p:notesMasterIdLst>
  <p:handoutMasterIdLst>
    <p:handoutMasterId r:id="rId55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>
      <p:cViewPr varScale="1">
        <p:scale>
          <a:sx n="97" d="100"/>
          <a:sy n="97" d="100"/>
        </p:scale>
        <p:origin x="6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8A8A48-AF59-4637-BB87-005E8ADCD47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078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7765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9872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890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490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90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9339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3105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4697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1547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52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3979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0289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0665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0435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9874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9782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2729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0192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7087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261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887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5797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1510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8386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6942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41521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3284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8009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3127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9369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73635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281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01790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3541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0179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8386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92144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7697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84234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894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14977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03248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509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57988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20420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20554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01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052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321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026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636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006"/>
            <a:ext cx="7315200" cy="369332"/>
          </a:xfrm>
        </p:spPr>
        <p:txBody>
          <a:bodyPr lIns="0" tIns="0" rIns="0" bIns="0">
            <a:spAutoFit/>
          </a:bodyPr>
          <a:lstStyle>
            <a:lvl1pPr algn="l"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7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8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9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0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1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2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3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2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4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5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6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7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8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9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20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21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22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3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Document23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24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Word_97_-_2003_Document25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26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27.doc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Word_97_-_2003_Document28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4.doc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Word_97_-_2003_Document29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Word_97_-_2003_Document30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Document31.doc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Word_97_-_2003_Document32.doc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51.emf"/><Relationship Id="rId4" Type="http://schemas.openxmlformats.org/officeDocument/2006/relationships/oleObject" Target="../embeddings/Microsoft_Word_97_-_2003_Document33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4.emf"/><Relationship Id="rId4" Type="http://schemas.openxmlformats.org/officeDocument/2006/relationships/oleObject" Target="../embeddings/Microsoft_Word_97_-_2003_Document34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5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547363"/>
              </p:ext>
            </p:extLst>
          </p:nvPr>
        </p:nvGraphicFramePr>
        <p:xfrm>
          <a:off x="914400" y="1604963"/>
          <a:ext cx="7226300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7301323" imgH="3152377" progId="Word.Document.8">
                  <p:embed/>
                </p:oleObj>
              </mc:Choice>
              <mc:Fallback>
                <p:oleObj name="Document" r:id="rId4" imgW="7301323" imgH="31523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4963"/>
                        <a:ext cx="7226300" cy="310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5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protocols that web applications depend upon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7430"/>
          <a:ext cx="7301323" cy="136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Document" r:id="rId4" imgW="7301323" imgH="1367170" progId="Word.Document.8">
                  <p:embed/>
                </p:oleObj>
              </mc:Choice>
              <mc:Fallback>
                <p:oleObj name="Document" r:id="rId4" imgW="7301323" imgH="13671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430"/>
                        <a:ext cx="7301323" cy="1367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dynamic web pages are processed with PHP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-505388" y="1219200"/>
          <a:ext cx="850638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Visio" r:id="rId4" imgW="7420320" imgH="3057120" progId="Visio.Drawing.11">
                  <p:embed/>
                </p:oleObj>
              </mc:Choice>
              <mc:Fallback>
                <p:oleObj name="Visio" r:id="rId4" imgW="7420320" imgH="30571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5388" y="1219200"/>
                        <a:ext cx="850638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9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81169"/>
          <a:ext cx="7301323" cy="410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Document" r:id="rId4" imgW="7301323" imgH="4100431" progId="Word.Document.8">
                  <p:embed/>
                </p:oleObj>
              </mc:Choice>
              <mc:Fallback>
                <p:oleObj name="Document" r:id="rId4" imgW="7301323" imgH="41004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81169"/>
                        <a:ext cx="7301323" cy="4100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1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browsers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699435"/>
              </p:ext>
            </p:extLst>
          </p:nvPr>
        </p:nvGraphicFramePr>
        <p:xfrm>
          <a:off x="914400" y="1066800"/>
          <a:ext cx="7226300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Document" r:id="rId4" imgW="7301323" imgH="3708679" progId="Word.Document.8">
                  <p:embed/>
                </p:oleObj>
              </mc:Choice>
              <mc:Fallback>
                <p:oleObj name="Document" r:id="rId4" imgW="7301323" imgH="37086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26300" cy="357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9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Server-side languages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113314"/>
              </p:ext>
            </p:extLst>
          </p:nvPr>
        </p:nvGraphicFramePr>
        <p:xfrm>
          <a:off x="914400" y="1066800"/>
          <a:ext cx="7280275" cy="466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Document" r:id="rId4" imgW="7301323" imgH="4688779" progId="Word.Document.8">
                  <p:embed/>
                </p:oleObj>
              </mc:Choice>
              <mc:Fallback>
                <p:oleObj name="Document" r:id="rId4" imgW="7301323" imgH="46887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80275" cy="466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Highlights in the history of PHP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27336"/>
              </p:ext>
            </p:extLst>
          </p:nvPr>
        </p:nvGraphicFramePr>
        <p:xfrm>
          <a:off x="914400" y="1147763"/>
          <a:ext cx="7521575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Document" r:id="rId4" imgW="7534043" imgH="3900594" progId="Word.Document.8">
                  <p:embed/>
                </p:oleObj>
              </mc:Choice>
              <mc:Fallback>
                <p:oleObj name="Document" r:id="rId4" imgW="7534043" imgH="39005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521575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4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Highlights in the history of MySQL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450435"/>
              </p:ext>
            </p:extLst>
          </p:nvPr>
        </p:nvGraphicFramePr>
        <p:xfrm>
          <a:off x="914400" y="959630"/>
          <a:ext cx="7521575" cy="516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Document" r:id="rId4" imgW="7534043" imgH="5184229" progId="Word.Document.8">
                  <p:embed/>
                </p:oleObj>
              </mc:Choice>
              <mc:Fallback>
                <p:oleObj name="Document" r:id="rId4" imgW="7534043" imgH="51842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59630"/>
                        <a:ext cx="7521575" cy="516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4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MySQL notes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97646"/>
              </p:ext>
            </p:extLst>
          </p:nvPr>
        </p:nvGraphicFramePr>
        <p:xfrm>
          <a:off x="914400" y="1147763"/>
          <a:ext cx="7226300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Document" r:id="rId4" imgW="7301323" imgH="4856209" progId="Word.Document.8">
                  <p:embed/>
                </p:oleObj>
              </mc:Choice>
              <mc:Fallback>
                <p:oleObj name="Document" r:id="rId4" imgW="7301323" imgH="48562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479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6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first page of an application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0182" name="Picture 6" descr="C:\Users\Ray\Documents\PHP Manuscript\Chapters 1-14\Chapter 01\1-6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7146"/>
            <a:ext cx="6477000" cy="31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second page (display_discount.php)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1206" name="Picture 6" descr="C:\Users\Ray\Documents\PHP Manuscript\Chapters 1-14\Chapter 01\1-6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5120"/>
            <a:ext cx="6324600" cy="30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078372"/>
          <a:ext cx="7301323" cy="364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4" imgW="7301323" imgH="3646028" progId="Word.Document.8">
                  <p:embed/>
                </p:oleObj>
              </mc:Choice>
              <mc:Fallback>
                <p:oleObj name="Document" r:id="rId4" imgW="7301323" imgH="36460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8372"/>
                        <a:ext cx="7301323" cy="3646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HTML file (index.html)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0275" cy="522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Document" r:id="rId4" imgW="7301323" imgH="5252642" progId="Word.Document.8">
                  <p:embed/>
                </p:oleObj>
              </mc:Choice>
              <mc:Fallback>
                <p:oleObj name="Document" r:id="rId4" imgW="7301323" imgH="52526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522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7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HTML file (index.html)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220788"/>
          <a:ext cx="7443500" cy="409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Document" r:id="rId4" imgW="7443500" imgH="4097190" progId="Word.Document.8">
                  <p:embed/>
                </p:oleObj>
              </mc:Choice>
              <mc:Fallback>
                <p:oleObj name="Document" r:id="rId4" imgW="7443500" imgH="40971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20788"/>
                        <a:ext cx="7443500" cy="409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4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CSS file (main.css)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918716"/>
              </p:ext>
            </p:extLst>
          </p:nvPr>
        </p:nvGraphicFramePr>
        <p:xfrm>
          <a:off x="915193" y="992187"/>
          <a:ext cx="7313613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Document" r:id="rId4" imgW="7301323" imgH="5258763" progId="Word.Document.8">
                  <p:embed/>
                </p:oleObj>
              </mc:Choice>
              <mc:Fallback>
                <p:oleObj name="Document" r:id="rId4" imgW="7301323" imgH="52587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193" y="992187"/>
                        <a:ext cx="7313613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0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CSS file (main.css)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7763"/>
          <a:ext cx="7280275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Document" r:id="rId4" imgW="7301323" imgH="5236079" progId="Word.Document.8">
                  <p:embed/>
                </p:oleObj>
              </mc:Choice>
              <mc:Fallback>
                <p:oleObj name="Document" r:id="rId4" imgW="7301323" imgH="52360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80275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2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PHP file (display_discount.php)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443500" cy="521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Document" r:id="rId4" imgW="7443500" imgH="5215915" progId="Word.Document.8">
                  <p:embed/>
                </p:oleObj>
              </mc:Choice>
              <mc:Fallback>
                <p:oleObj name="Document" r:id="rId4" imgW="7443500" imgH="52159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443500" cy="5215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1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PHP file (display_discount.php)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526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Document" r:id="rId4" imgW="7301323" imgH="5261643" progId="Word.Document.8">
                  <p:embed/>
                </p:oleObj>
              </mc:Choice>
              <mc:Fallback>
                <p:oleObj name="Document" r:id="rId4" imgW="7301323" imgH="52616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5261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4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PHP file (display_discount.php)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6313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Document" r:id="rId4" imgW="7352536" imgH="3938761" progId="Word.Document.8">
                  <p:embed/>
                </p:oleObj>
              </mc:Choice>
              <mc:Fallback>
                <p:oleObj name="Document" r:id="rId4" imgW="7352536" imgH="39387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6313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9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Notepad++ with three tabs open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52" y="1162656"/>
            <a:ext cx="6265715" cy="48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open files in Notepad++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00084"/>
              </p:ext>
            </p:extLst>
          </p:nvPr>
        </p:nvGraphicFramePr>
        <p:xfrm>
          <a:off x="914400" y="1093788"/>
          <a:ext cx="7153275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Document" r:id="rId4" imgW="7301323" imgH="4008974" progId="Word.Document.8">
                  <p:embed/>
                </p:oleObj>
              </mc:Choice>
              <mc:Fallback>
                <p:oleObj name="Document" r:id="rId4" imgW="7301323" imgH="40089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93788"/>
                        <a:ext cx="7153275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6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close the current file in Notepad++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928945"/>
              </p:ext>
            </p:extLst>
          </p:nvPr>
        </p:nvGraphicFramePr>
        <p:xfrm>
          <a:off x="914400" y="1111250"/>
          <a:ext cx="72263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Document" r:id="rId4" imgW="7301323" imgH="2931297" progId="Word.Document.8">
                  <p:embed/>
                </p:oleObj>
              </mc:Choice>
              <mc:Fallback>
                <p:oleObj name="Document" r:id="rId4" imgW="7301323" imgH="29312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1250"/>
                        <a:ext cx="72263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7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29054"/>
              </p:ext>
            </p:extLst>
          </p:nvPr>
        </p:nvGraphicFramePr>
        <p:xfrm>
          <a:off x="914400" y="1066800"/>
          <a:ext cx="7280275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4" imgW="7301323" imgH="5142822" progId="Word.Document.8">
                  <p:embed/>
                </p:oleObj>
              </mc:Choice>
              <mc:Fallback>
                <p:oleObj name="Document" r:id="rId4" imgW="7301323" imgH="51428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80275" cy="511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2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change the Notepad++ style for comments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9883"/>
          <a:ext cx="7301323" cy="304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Document" r:id="rId4" imgW="7301323" imgH="3041117" progId="Word.Document.8">
                  <p:embed/>
                </p:oleObj>
              </mc:Choice>
              <mc:Fallback>
                <p:oleObj name="Document" r:id="rId4" imgW="7301323" imgH="30411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9883"/>
                        <a:ext cx="7301323" cy="3041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7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XAMPP control panel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77910"/>
            <a:ext cx="6858000" cy="461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start the XAMPP control panel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649952"/>
              </p:ext>
            </p:extLst>
          </p:nvPr>
        </p:nvGraphicFramePr>
        <p:xfrm>
          <a:off x="914400" y="1066800"/>
          <a:ext cx="73215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Document" r:id="rId4" imgW="7301323" imgH="2667368" progId="Word.Document.8">
                  <p:embed/>
                </p:oleObj>
              </mc:Choice>
              <mc:Fallback>
                <p:oleObj name="Document" r:id="rId4" imgW="7301323" imgH="26673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2155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3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XAMPP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284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Document" r:id="rId4" imgW="7301323" imgH="2841280" progId="Word.Document.8">
                  <p:embed/>
                </p:oleObj>
              </mc:Choice>
              <mc:Fallback>
                <p:oleObj name="Document" r:id="rId4" imgW="7301323" imgH="2841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841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5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directories for a PHP app on a local server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>
            <p:extLst/>
          </p:nvPr>
        </p:nvGraphicFramePr>
        <p:xfrm>
          <a:off x="1325562" y="1193800"/>
          <a:ext cx="6370638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Visio" r:id="rId4" imgW="3181680" imgH="1383120" progId="Visio.Drawing.11">
                  <p:embed/>
                </p:oleObj>
              </mc:Choice>
              <mc:Fallback>
                <p:oleObj name="Visio" r:id="rId4" imgW="3181680" imgH="13831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2" y="1193800"/>
                        <a:ext cx="6370638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8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structure for book_apps and ex_starts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216025"/>
            <a:ext cx="4854575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deploy a PHP application on a local server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469685"/>
              </p:ext>
            </p:extLst>
          </p:nvPr>
        </p:nvGraphicFramePr>
        <p:xfrm>
          <a:off x="914400" y="1103954"/>
          <a:ext cx="7301323" cy="483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Document" r:id="rId4" imgW="7301323" imgH="4841086" progId="Word.Document.8">
                  <p:embed/>
                </p:oleObj>
              </mc:Choice>
              <mc:Fallback>
                <p:oleObj name="Document" r:id="rId4" imgW="7301323" imgH="48410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3954"/>
                        <a:ext cx="7301323" cy="4839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7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an HTTP URL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98630"/>
              </p:ext>
            </p:extLst>
          </p:nvPr>
        </p:nvGraphicFramePr>
        <p:xfrm>
          <a:off x="914400" y="1963450"/>
          <a:ext cx="7226300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Document" r:id="rId4" imgW="7301323" imgH="2652246" progId="Word.Document.8">
                  <p:embed/>
                </p:oleObj>
              </mc:Choice>
              <mc:Fallback>
                <p:oleObj name="Document" r:id="rId4" imgW="7301323" imgH="26522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63450"/>
                        <a:ext cx="7226300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086107"/>
            <a:ext cx="6315551" cy="7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Requesting pages from an Internet web server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276449"/>
              </p:ext>
            </p:extLst>
          </p:nvPr>
        </p:nvGraphicFramePr>
        <p:xfrm>
          <a:off x="914400" y="1143000"/>
          <a:ext cx="728027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Document" r:id="rId4" imgW="7301323" imgH="3961445" progId="Word.Document.8">
                  <p:embed/>
                </p:oleObj>
              </mc:Choice>
              <mc:Fallback>
                <p:oleObj name="Document" r:id="rId4" imgW="7301323" imgH="39614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index of the apps in the book_apps directory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71" y="1219200"/>
            <a:ext cx="6342857" cy="3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505239"/>
              </p:ext>
            </p:extLst>
          </p:nvPr>
        </p:nvGraphicFramePr>
        <p:xfrm>
          <a:off x="914400" y="1066800"/>
          <a:ext cx="731361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ocument" r:id="rId4" imgW="7301323" imgH="1633979" progId="Word.Document.8">
                  <p:embed/>
                </p:oleObj>
              </mc:Choice>
              <mc:Fallback>
                <p:oleObj name="Document" r:id="rId4" imgW="7301323" imgH="16339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1361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0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Product Discount application in Chrome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19" y="1219200"/>
            <a:ext cx="6752381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error displayed in Chrome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19" y="1248181"/>
            <a:ext cx="6752381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test a PHP page for the first time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563757"/>
              </p:ext>
            </p:extLst>
          </p:nvPr>
        </p:nvGraphicFramePr>
        <p:xfrm>
          <a:off x="914400" y="1147763"/>
          <a:ext cx="740410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Document" r:id="rId4" imgW="7422416" imgH="3815259" progId="Word.Document.8">
                  <p:embed/>
                </p:oleObj>
              </mc:Choice>
              <mc:Fallback>
                <p:oleObj name="Document" r:id="rId4" imgW="7422416" imgH="38152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404100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5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source code for a PHP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550476" cy="48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How to view the source code for a page</a:t>
            </a:r>
            <a:br>
              <a:rPr lang="en-US" dirty="0" smtClean="0"/>
            </a:br>
            <a:r>
              <a:rPr lang="en-US" dirty="0" smtClean="0"/>
              <a:t>in Chrome and Firefox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297637"/>
              </p:ext>
            </p:extLst>
          </p:nvPr>
        </p:nvGraphicFramePr>
        <p:xfrm>
          <a:off x="914400" y="1295400"/>
          <a:ext cx="7091363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Document" r:id="rId4" imgW="7241153" imgH="3891593" progId="Word.Document.8">
                  <p:embed/>
                </p:oleObj>
              </mc:Choice>
              <mc:Fallback>
                <p:oleObj name="Document" r:id="rId4" imgW="7241153" imgH="38915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091363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8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NetBeans with three files in a project open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858000" cy="47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work with NetBeans projects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003605"/>
              </p:ext>
            </p:extLst>
          </p:nvPr>
        </p:nvGraphicFramePr>
        <p:xfrm>
          <a:off x="914400" y="1116013"/>
          <a:ext cx="7280275" cy="467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Document" r:id="rId4" imgW="7301323" imgH="4697780" progId="Word.Document.8">
                  <p:embed/>
                </p:oleObj>
              </mc:Choice>
              <mc:Fallback>
                <p:oleObj name="Document" r:id="rId4" imgW="7301323" imgH="4697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6013"/>
                        <a:ext cx="7280275" cy="467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5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NetBeans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80201"/>
              </p:ext>
            </p:extLst>
          </p:nvPr>
        </p:nvGraphicFramePr>
        <p:xfrm>
          <a:off x="914400" y="1130300"/>
          <a:ext cx="7261225" cy="525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Document" r:id="rId4" imgW="7267375" imgH="5273886" progId="Word.Document.8">
                  <p:embed/>
                </p:oleObj>
              </mc:Choice>
              <mc:Fallback>
                <p:oleObj name="Document" r:id="rId4" imgW="7267375" imgH="52738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0300"/>
                        <a:ext cx="7261225" cy="525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6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90" y="1143000"/>
            <a:ext cx="6771619" cy="47345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Auto-completion and error marking in NetBeans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9" name="Line 82"/>
          <p:cNvCxnSpPr>
            <a:cxnSpLocks noChangeShapeType="1"/>
          </p:cNvCxnSpPr>
          <p:nvPr/>
        </p:nvCxnSpPr>
        <p:spPr bwMode="auto">
          <a:xfrm>
            <a:off x="5834893" y="3541039"/>
            <a:ext cx="1009650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83"/>
          <p:cNvCxnSpPr>
            <a:cxnSpLocks noChangeShapeType="1"/>
          </p:cNvCxnSpPr>
          <p:nvPr/>
        </p:nvCxnSpPr>
        <p:spPr bwMode="auto">
          <a:xfrm>
            <a:off x="5834893" y="3760114"/>
            <a:ext cx="100965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85"/>
          <p:cNvCxnSpPr>
            <a:cxnSpLocks noChangeShapeType="1"/>
          </p:cNvCxnSpPr>
          <p:nvPr/>
        </p:nvCxnSpPr>
        <p:spPr bwMode="auto">
          <a:xfrm flipV="1">
            <a:off x="2583825" y="3227984"/>
            <a:ext cx="507365" cy="1257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85"/>
          <p:cNvCxnSpPr>
            <a:cxnSpLocks noChangeShapeType="1"/>
          </p:cNvCxnSpPr>
          <p:nvPr/>
        </p:nvCxnSpPr>
        <p:spPr bwMode="auto">
          <a:xfrm flipH="1">
            <a:off x="2802901" y="2667024"/>
            <a:ext cx="288289" cy="2027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189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edit a PHP file with NetBeans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275498"/>
              </p:ext>
            </p:extLst>
          </p:nvPr>
        </p:nvGraphicFramePr>
        <p:xfrm>
          <a:off x="914400" y="1103313"/>
          <a:ext cx="7226300" cy="523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Document" r:id="rId4" imgW="7301323" imgH="5299810" progId="Word.Document.8">
                  <p:embed/>
                </p:oleObj>
              </mc:Choice>
              <mc:Fallback>
                <p:oleObj name="Document" r:id="rId4" imgW="7301323" imgH="5299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3313"/>
                        <a:ext cx="7226300" cy="523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8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333500" y="1146175"/>
          <a:ext cx="681990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Visio" r:id="rId4" imgW="5109851" imgH="4572304" progId="Visio.Drawing.11">
                  <p:embed/>
                </p:oleObj>
              </mc:Choice>
              <mc:Fallback>
                <p:oleObj name="Visio" r:id="rId4" imgW="5109851" imgH="457230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0" y="1146175"/>
                        <a:ext cx="6819900" cy="60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architecture of a web application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dialog box for starting a new project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73333" cy="3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dialog box for configuring a project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2" y="1219200"/>
            <a:ext cx="7019048" cy="3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check the run configuration for a project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24763"/>
              </p:ext>
            </p:extLst>
          </p:nvPr>
        </p:nvGraphicFramePr>
        <p:xfrm>
          <a:off x="914400" y="1130300"/>
          <a:ext cx="72263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Document" r:id="rId4" imgW="7301323" imgH="4612445" progId="Word.Document.8">
                  <p:embed/>
                </p:oleObj>
              </mc:Choice>
              <mc:Fallback>
                <p:oleObj name="Document" r:id="rId4" imgW="7301323" imgH="46124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0300"/>
                        <a:ext cx="7226300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0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architecture of the Internet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376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41437" y="1143000"/>
          <a:ext cx="6278563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Visio" r:id="rId4" imgW="6278760" imgH="3566160" progId="Visio.Drawing.11">
                  <p:embed/>
                </p:oleObj>
              </mc:Choice>
              <mc:Fallback>
                <p:oleObj name="Visio" r:id="rId4" imgW="6278760" imgH="35661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1437" y="1143000"/>
                        <a:ext cx="6278563" cy="356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5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81169"/>
          <a:ext cx="7301323" cy="410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Document" r:id="rId4" imgW="7301323" imgH="4100431" progId="Word.Document.8">
                  <p:embed/>
                </p:oleObj>
              </mc:Choice>
              <mc:Fallback>
                <p:oleObj name="Document" r:id="rId4" imgW="7301323" imgH="41004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81169"/>
                        <a:ext cx="7301323" cy="4100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0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static web pages are processed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473369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Visio" r:id="rId4" imgW="3997157" imgH="1102680" progId="Visio.Drawing.11">
                  <p:embed/>
                </p:oleObj>
              </mc:Choice>
              <mc:Fallback>
                <p:oleObj name="Visio" r:id="rId4" imgW="3997157" imgH="11026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73369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1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HTTP request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DD49EE53-6127-4D8C-B4C6-F63A87B426A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98738"/>
              </p:ext>
            </p:extLst>
          </p:nvPr>
        </p:nvGraphicFramePr>
        <p:xfrm>
          <a:off x="914400" y="1111250"/>
          <a:ext cx="7226300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Document" r:id="rId4" imgW="7301323" imgH="4609564" progId="Word.Document.8">
                  <p:embed/>
                </p:oleObj>
              </mc:Choice>
              <mc:Fallback>
                <p:oleObj name="Document" r:id="rId4" imgW="7301323" imgH="46095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1250"/>
                        <a:ext cx="7226300" cy="455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9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259</TotalTime>
  <Words>1463</Words>
  <Application>Microsoft Office PowerPoint</Application>
  <PresentationFormat>On-screen Show (4:3)</PresentationFormat>
  <Paragraphs>261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Arial Narrow</vt:lpstr>
      <vt:lpstr>Times New Roman</vt:lpstr>
      <vt:lpstr>Master slides_with_titles_logo</vt:lpstr>
      <vt:lpstr>Document</vt:lpstr>
      <vt:lpstr>Visio</vt:lpstr>
      <vt:lpstr>Microsoft Word 97 - 2003 Document</vt:lpstr>
      <vt:lpstr>Chapter 1</vt:lpstr>
      <vt:lpstr>Objectives</vt:lpstr>
      <vt:lpstr>Objectives (continued)</vt:lpstr>
      <vt:lpstr>Objectives (continued)</vt:lpstr>
      <vt:lpstr>The architecture of a web application</vt:lpstr>
      <vt:lpstr>The architecture of the Internet</vt:lpstr>
      <vt:lpstr>Key terms</vt:lpstr>
      <vt:lpstr>How static web pages are processed</vt:lpstr>
      <vt:lpstr>A simple HTTP request</vt:lpstr>
      <vt:lpstr>Two protocols that web applications depend upon</vt:lpstr>
      <vt:lpstr>How dynamic web pages are processed with PHP</vt:lpstr>
      <vt:lpstr>Key terms</vt:lpstr>
      <vt:lpstr>Web browsers</vt:lpstr>
      <vt:lpstr>Server-side languages</vt:lpstr>
      <vt:lpstr>Highlights in the history of PHP</vt:lpstr>
      <vt:lpstr>Highlights in the history of MySQL</vt:lpstr>
      <vt:lpstr>MySQL notes</vt:lpstr>
      <vt:lpstr>The first page of an application</vt:lpstr>
      <vt:lpstr>The second page (display_discount.php)</vt:lpstr>
      <vt:lpstr>The HTML file (index.html)</vt:lpstr>
      <vt:lpstr>The HTML file (index.html) (continued)</vt:lpstr>
      <vt:lpstr>The CSS file (main.css)</vt:lpstr>
      <vt:lpstr>The CSS file (main.css) (continued)</vt:lpstr>
      <vt:lpstr>The PHP file (display_discount.php)</vt:lpstr>
      <vt:lpstr>The PHP file (display_discount.php) (continued)</vt:lpstr>
      <vt:lpstr>The PHP file (display_discount.php) (continued)</vt:lpstr>
      <vt:lpstr>Notepad++ with three tabs open</vt:lpstr>
      <vt:lpstr>How to open files in Notepad++</vt:lpstr>
      <vt:lpstr>How to close the current file in Notepad++</vt:lpstr>
      <vt:lpstr>How to change the Notepad++ style for comments</vt:lpstr>
      <vt:lpstr>The XAMPP control panel</vt:lpstr>
      <vt:lpstr>How to start the XAMPP control panel</vt:lpstr>
      <vt:lpstr>About XAMPP</vt:lpstr>
      <vt:lpstr>The directories for a PHP app on a local server</vt:lpstr>
      <vt:lpstr>The structure for book_apps and ex_starts</vt:lpstr>
      <vt:lpstr>How to deploy a PHP application on a local server</vt:lpstr>
      <vt:lpstr>The components of an HTTP URL</vt:lpstr>
      <vt:lpstr>Requesting pages from an Internet web server</vt:lpstr>
      <vt:lpstr>An index of the apps in the book_apps directory</vt:lpstr>
      <vt:lpstr>The Product Discount application in Chrome</vt:lpstr>
      <vt:lpstr>An error displayed in Chrome</vt:lpstr>
      <vt:lpstr>How to test a PHP page for the first time</vt:lpstr>
      <vt:lpstr>The source code for a PHP page</vt:lpstr>
      <vt:lpstr>How to view the source code for a page in Chrome and Firefox</vt:lpstr>
      <vt:lpstr>NetBeans with three files in a project open</vt:lpstr>
      <vt:lpstr>How to work with NetBeans projects</vt:lpstr>
      <vt:lpstr>About NetBeans</vt:lpstr>
      <vt:lpstr>Auto-completion and error marking in NetBeans</vt:lpstr>
      <vt:lpstr>How to edit a PHP file with NetBeans</vt:lpstr>
      <vt:lpstr>The dialog box for starting a new project</vt:lpstr>
      <vt:lpstr>The dialog box for configuring a project</vt:lpstr>
      <vt:lpstr>How to check the run configuration for a project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Anne Boehm</dc:creator>
  <cp:lastModifiedBy>Anne Boehm</cp:lastModifiedBy>
  <cp:revision>28</cp:revision>
  <cp:lastPrinted>2016-01-14T23:03:16Z</cp:lastPrinted>
  <dcterms:created xsi:type="dcterms:W3CDTF">2017-08-15T19:37:41Z</dcterms:created>
  <dcterms:modified xsi:type="dcterms:W3CDTF">2017-09-21T19:05:48Z</dcterms:modified>
</cp:coreProperties>
</file>