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71"/>
  </p:notesMasterIdLst>
  <p:handoutMasterIdLst>
    <p:handoutMasterId r:id="rId72"/>
  </p:handoutMasterIdLst>
  <p:sldIdLst>
    <p:sldId id="325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89" r:id="rId37"/>
    <p:sldId id="390" r:id="rId38"/>
    <p:sldId id="391" r:id="rId39"/>
    <p:sldId id="392" r:id="rId40"/>
    <p:sldId id="360" r:id="rId41"/>
    <p:sldId id="361" r:id="rId42"/>
    <p:sldId id="362" r:id="rId43"/>
    <p:sldId id="363" r:id="rId44"/>
    <p:sldId id="364" r:id="rId45"/>
    <p:sldId id="365" r:id="rId46"/>
    <p:sldId id="366" r:id="rId47"/>
    <p:sldId id="393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75" r:id="rId57"/>
    <p:sldId id="376" r:id="rId58"/>
    <p:sldId id="377" r:id="rId59"/>
    <p:sldId id="378" r:id="rId60"/>
    <p:sldId id="379" r:id="rId61"/>
    <p:sldId id="380" r:id="rId62"/>
    <p:sldId id="381" r:id="rId63"/>
    <p:sldId id="382" r:id="rId64"/>
    <p:sldId id="383" r:id="rId65"/>
    <p:sldId id="384" r:id="rId66"/>
    <p:sldId id="385" r:id="rId67"/>
    <p:sldId id="386" r:id="rId68"/>
    <p:sldId id="387" r:id="rId69"/>
    <p:sldId id="388" r:id="rId7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1" autoAdjust="0"/>
  </p:normalViewPr>
  <p:slideViewPr>
    <p:cSldViewPr>
      <p:cViewPr varScale="1">
        <p:scale>
          <a:sx n="97" d="100"/>
          <a:sy n="97" d="100"/>
        </p:scale>
        <p:origin x="15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66D83E-9AA0-4E3C-A10A-060C5C0830BE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0233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769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8916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9499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80602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6574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2565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3462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6640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6416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10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3886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7801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3265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0097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301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4821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05367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4655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57978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30141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986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15700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244776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33001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18478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75731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26973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41744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59665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80167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52490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7242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82492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91631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72740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24164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56799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51085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59898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99180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89743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98960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5585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28286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86480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99145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01958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46742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33460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2676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26754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77955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09156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9499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934974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996528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34524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51442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816380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3407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5529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21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533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430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 smtClean="0"/>
          </a:p>
          <a:p>
            <a:pPr algn="r">
              <a:defRPr/>
            </a:pPr>
            <a:r>
              <a:rPr lang="en-US" sz="900" dirty="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endParaRPr lang="en-US" altLang="en-US" dirty="0" smtClean="0"/>
          </a:p>
          <a:p>
            <a:pPr algn="r"/>
            <a:r>
              <a:rPr lang="en-US" altLang="en-US" sz="900" dirty="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‹#›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41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0006"/>
            <a:ext cx="7315200" cy="369332"/>
          </a:xfrm>
        </p:spPr>
        <p:txBody>
          <a:bodyPr lIns="0" tIns="0" rIns="0" bIns="0">
            <a:spAutoFit/>
          </a:bodyPr>
          <a:lstStyle>
            <a:lvl1pPr algn="l">
              <a:defRPr sz="24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9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C2,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73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9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10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11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12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13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4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15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16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7.doc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18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Word_97_-_2003_Document2.doc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_-_2003_Document19.doc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Word_97_-_2003_Document20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Word_97_-_2003_Document21.doc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Word_97_-_2003_Document22.doc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Word_97_-_2003_Document23.doc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Word_97_-_2003_Document24.doc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Word_97_-_2003_Document25.doc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Word_97_-_2003_Document26.doc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1.emf"/><Relationship Id="rId4" Type="http://schemas.openxmlformats.org/officeDocument/2006/relationships/oleObject" Target="../embeddings/Microsoft_Word_97_-_2003_Document27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3.doc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Word_97_-_2003_Document28.doc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3.emf"/><Relationship Id="rId4" Type="http://schemas.openxmlformats.org/officeDocument/2006/relationships/oleObject" Target="../embeddings/Microsoft_Word_97_-_2003_Document29.doc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4.emf"/><Relationship Id="rId4" Type="http://schemas.openxmlformats.org/officeDocument/2006/relationships/oleObject" Target="../embeddings/Microsoft_Word_97_-_2003_Document30.doc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Word_97_-_2003_Document31.doc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6.emf"/><Relationship Id="rId4" Type="http://schemas.openxmlformats.org/officeDocument/2006/relationships/oleObject" Target="../embeddings/Microsoft_Word_97_-_2003_Document32.doc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7.emf"/><Relationship Id="rId4" Type="http://schemas.openxmlformats.org/officeDocument/2006/relationships/oleObject" Target="../embeddings/Microsoft_Word_97_-_2003_Document33.doc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4.doc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4.emf"/><Relationship Id="rId4" Type="http://schemas.openxmlformats.org/officeDocument/2006/relationships/oleObject" Target="../embeddings/Microsoft_Word_97_-_2003_Document34.doc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5.emf"/><Relationship Id="rId4" Type="http://schemas.openxmlformats.org/officeDocument/2006/relationships/oleObject" Target="../embeddings/Microsoft_Word_97_-_2003_Document35.doc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6.emf"/><Relationship Id="rId4" Type="http://schemas.openxmlformats.org/officeDocument/2006/relationships/oleObject" Target="../embeddings/Microsoft_Word_97_-_2003_Document36.doc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47.emf"/><Relationship Id="rId4" Type="http://schemas.openxmlformats.org/officeDocument/2006/relationships/oleObject" Target="../embeddings/Microsoft_Word_97_-_2003_Document37.doc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48.emf"/><Relationship Id="rId4" Type="http://schemas.openxmlformats.org/officeDocument/2006/relationships/oleObject" Target="../embeddings/Microsoft_Word_97_-_2003_Document38.doc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4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50.emf"/><Relationship Id="rId4" Type="http://schemas.openxmlformats.org/officeDocument/2006/relationships/oleObject" Target="../embeddings/Microsoft_Word_97_-_2003_Document39.doc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51.emf"/><Relationship Id="rId4" Type="http://schemas.openxmlformats.org/officeDocument/2006/relationships/oleObject" Target="../embeddings/Microsoft_Word_97_-_2003_Document40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5.doc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52.emf"/><Relationship Id="rId4" Type="http://schemas.openxmlformats.org/officeDocument/2006/relationships/oleObject" Target="../embeddings/Microsoft_Word_97_-_2003_Document41.doc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53.emf"/><Relationship Id="rId4" Type="http://schemas.openxmlformats.org/officeDocument/2006/relationships/oleObject" Target="../embeddings/Microsoft_Word_97_-_2003_Document42.doc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54.emf"/><Relationship Id="rId4" Type="http://schemas.openxmlformats.org/officeDocument/2006/relationships/oleObject" Target="../embeddings/Microsoft_Word_97_-_2003_Document43.doc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55.emf"/><Relationship Id="rId4" Type="http://schemas.openxmlformats.org/officeDocument/2006/relationships/oleObject" Target="../embeddings/Microsoft_Word_97_-_2003_Document44.doc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56.emf"/><Relationship Id="rId4" Type="http://schemas.openxmlformats.org/officeDocument/2006/relationships/oleObject" Target="../embeddings/Microsoft_Word_97_-_2003_Document45.doc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57.emf"/><Relationship Id="rId4" Type="http://schemas.openxmlformats.org/officeDocument/2006/relationships/oleObject" Target="../embeddings/Microsoft_Word_97_-_2003_Document46.doc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58.emf"/><Relationship Id="rId4" Type="http://schemas.openxmlformats.org/officeDocument/2006/relationships/oleObject" Target="../embeddings/Microsoft_Word_97_-_2003_Document47.doc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59.emf"/><Relationship Id="rId4" Type="http://schemas.openxmlformats.org/officeDocument/2006/relationships/oleObject" Target="../embeddings/Microsoft_Word_97_-_2003_Document48.doc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6.doc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63.emf"/><Relationship Id="rId4" Type="http://schemas.openxmlformats.org/officeDocument/2006/relationships/oleObject" Target="../embeddings/Microsoft_Word_97_-_2003_Document49.doc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64.emf"/><Relationship Id="rId4" Type="http://schemas.openxmlformats.org/officeDocument/2006/relationships/oleObject" Target="../embeddings/Microsoft_Word_97_-_2003_Document50.doc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65.emf"/><Relationship Id="rId4" Type="http://schemas.openxmlformats.org/officeDocument/2006/relationships/oleObject" Target="../embeddings/Microsoft_Word_97_-_2003_Document51.doc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66.emf"/><Relationship Id="rId4" Type="http://schemas.openxmlformats.org/officeDocument/2006/relationships/oleObject" Target="../embeddings/Microsoft_Word_97_-_2003_Document52.doc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67.emf"/><Relationship Id="rId4" Type="http://schemas.openxmlformats.org/officeDocument/2006/relationships/oleObject" Target="../embeddings/Microsoft_Word_97_-_2003_Document53.doc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68.emf"/><Relationship Id="rId4" Type="http://schemas.openxmlformats.org/officeDocument/2006/relationships/oleObject" Target="../embeddings/Microsoft_Word_97_-_2003_Document54.doc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69.emf"/><Relationship Id="rId5" Type="http://schemas.openxmlformats.org/officeDocument/2006/relationships/oleObject" Target="../embeddings/Microsoft_Word_97_-_2003_Document55.doc"/><Relationship Id="rId4" Type="http://schemas.openxmlformats.org/officeDocument/2006/relationships/hyperlink" Target="http://php.net/docs.php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71.emf"/><Relationship Id="rId4" Type="http://schemas.openxmlformats.org/officeDocument/2006/relationships/oleObject" Target="../embeddings/Microsoft_Word_97_-_2003_Document56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7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8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842377"/>
              </p:ext>
            </p:extLst>
          </p:nvPr>
        </p:nvGraphicFramePr>
        <p:xfrm>
          <a:off x="914400" y="1604963"/>
          <a:ext cx="7226300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4" imgW="7301323" imgH="2390118" progId="Word.Document.8">
                  <p:embed/>
                </p:oleObj>
              </mc:Choice>
              <mc:Fallback>
                <p:oleObj name="Document" r:id="rId4" imgW="7301323" imgH="23901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4963"/>
                        <a:ext cx="7226300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02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six PHP data types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066800"/>
          <a:ext cx="7301323" cy="2827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Document" r:id="rId4" imgW="7301323" imgH="2827598" progId="Word.Document.8">
                  <p:embed/>
                </p:oleObj>
              </mc:Choice>
              <mc:Fallback>
                <p:oleObj name="Document" r:id="rId4" imgW="7301323" imgH="282759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301323" cy="28275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37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values (whole numbers)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681654"/>
              </p:ext>
            </p:extLst>
          </p:nvPr>
        </p:nvGraphicFramePr>
        <p:xfrm>
          <a:off x="914400" y="1114425"/>
          <a:ext cx="731520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Document" r:id="rId4" imgW="7301323" imgH="4456896" progId="Word.Document.8">
                  <p:embed/>
                </p:oleObj>
              </mc:Choice>
              <mc:Fallback>
                <p:oleObj name="Document" r:id="rId4" imgW="7301323" imgH="44568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4425"/>
                        <a:ext cx="7315200" cy="444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2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values that use scientific notation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7763"/>
          <a:ext cx="7280275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Document" r:id="rId4" imgW="7301323" imgH="1341246" progId="Word.Document.8">
                  <p:embed/>
                </p:oleObj>
              </mc:Choice>
              <mc:Fallback>
                <p:oleObj name="Document" r:id="rId4" imgW="7301323" imgH="13412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80275" cy="132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1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Using the assignment operator (=)</a:t>
            </a:r>
            <a:br>
              <a:rPr lang="en-US" dirty="0" smtClean="0"/>
            </a:br>
            <a:r>
              <a:rPr lang="en-US" dirty="0" smtClean="0"/>
              <a:t>as you declare a variable and assign it a value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844776"/>
              </p:ext>
            </p:extLst>
          </p:nvPr>
        </p:nvGraphicFramePr>
        <p:xfrm>
          <a:off x="907026" y="1371600"/>
          <a:ext cx="7280275" cy="321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Document" r:id="rId4" imgW="7301323" imgH="3234472" progId="Word.Document.8">
                  <p:embed/>
                </p:oleObj>
              </mc:Choice>
              <mc:Fallback>
                <p:oleObj name="Document" r:id="rId4" imgW="7301323" imgH="32344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026" y="1371600"/>
                        <a:ext cx="7280275" cy="321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73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creating variable names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>
            <p:extLst/>
          </p:nvPr>
        </p:nvGraphicFramePr>
        <p:xfrm>
          <a:off x="914400" y="1139441"/>
          <a:ext cx="7422416" cy="3051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Document" r:id="rId4" imgW="7422416" imgH="3051559" progId="Word.Document.8">
                  <p:embed/>
                </p:oleObj>
              </mc:Choice>
              <mc:Fallback>
                <p:oleObj name="Document" r:id="rId4" imgW="7422416" imgH="305155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9441"/>
                        <a:ext cx="7422416" cy="3051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2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declare a constant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01323" cy="1341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Document" r:id="rId4" imgW="7301323" imgH="1341246" progId="Word.Document.8">
                  <p:embed/>
                </p:oleObj>
              </mc:Choice>
              <mc:Fallback>
                <p:oleObj name="Document" r:id="rId4" imgW="7301323" imgH="13412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1341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2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HTML form that does an HTTP GET request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7447"/>
              </p:ext>
            </p:extLst>
          </p:nvPr>
        </p:nvGraphicFramePr>
        <p:xfrm>
          <a:off x="914400" y="1076325"/>
          <a:ext cx="7315200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Document" r:id="rId4" imgW="7301323" imgH="4115554" progId="Word.Document.8">
                  <p:embed/>
                </p:oleObj>
              </mc:Choice>
              <mc:Fallback>
                <p:oleObj name="Document" r:id="rId4" imgW="7301323" imgH="41155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76325"/>
                        <a:ext cx="7315200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95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&lt;a&gt; tag that performs an HTTP GET request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0275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Document" r:id="rId4" imgW="7301323" imgH="1274273" progId="Word.Document.8">
                  <p:embed/>
                </p:oleObj>
              </mc:Choice>
              <mc:Fallback>
                <p:oleObj name="Document" r:id="rId4" imgW="7301323" imgH="12742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0275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7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PHP page for an HTTP POST request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0979"/>
              </p:ext>
            </p:extLst>
          </p:nvPr>
        </p:nvGraphicFramePr>
        <p:xfrm>
          <a:off x="914400" y="3276600"/>
          <a:ext cx="7301323" cy="1859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Document" r:id="rId4" imgW="7301323" imgH="1859741" progId="Word.Document.8">
                  <p:embed/>
                </p:oleObj>
              </mc:Choice>
              <mc:Fallback>
                <p:oleObj name="Document" r:id="rId4" imgW="7301323" imgH="18597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76600"/>
                        <a:ext cx="7301323" cy="1859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2-5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192858" cy="2059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5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the HTTP GET method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5504"/>
          <a:ext cx="7422416" cy="2054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Document" r:id="rId4" imgW="7422416" imgH="2054896" progId="Word.Document.8">
                  <p:embed/>
                </p:oleObj>
              </mc:Choice>
              <mc:Fallback>
                <p:oleObj name="Document" r:id="rId4" imgW="7422416" imgH="20548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5504"/>
                        <a:ext cx="7422416" cy="2054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3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565882"/>
              </p:ext>
            </p:extLst>
          </p:nvPr>
        </p:nvGraphicFramePr>
        <p:xfrm>
          <a:off x="914400" y="1090613"/>
          <a:ext cx="7280275" cy="508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Document" r:id="rId4" imgW="7301323" imgH="5106455" progId="Word.Document.8">
                  <p:embed/>
                </p:oleObj>
              </mc:Choice>
              <mc:Fallback>
                <p:oleObj name="Document" r:id="rId4" imgW="7301323" imgH="510645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90613"/>
                        <a:ext cx="7280275" cy="508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66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the HTTP POST method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33019"/>
          <a:ext cx="7422416" cy="4048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Document" r:id="rId4" imgW="7422416" imgH="4048581" progId="Word.Document.8">
                  <p:embed/>
                </p:oleObj>
              </mc:Choice>
              <mc:Fallback>
                <p:oleObj name="Document" r:id="rId4" imgW="7422416" imgH="404858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3019"/>
                        <a:ext cx="7422416" cy="4048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13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The Chrome dialog box that’s displayed</a:t>
            </a:r>
            <a:br>
              <a:rPr lang="en-US" dirty="0" smtClean="0"/>
            </a:br>
            <a:r>
              <a:rPr lang="en-US" dirty="0" smtClean="0"/>
              <a:t>if the user tries to refresh a post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1213" name="Picture 13" descr="C:\Users\Joel\Documents\MMA Current\PHP revision\Manuscript\Chapter 02\2-5b_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532880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8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assign string expressions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6793"/>
          <a:ext cx="7301323" cy="418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Document" r:id="rId4" imgW="7301323" imgH="4187207" progId="Word.Document.8">
                  <p:embed/>
                </p:oleObj>
              </mc:Choice>
              <mc:Fallback>
                <p:oleObj name="Document" r:id="rId4" imgW="7301323" imgH="418720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6793"/>
                        <a:ext cx="7301323" cy="4187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4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the concatenation operator (.)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0275" cy="30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Document" r:id="rId4" imgW="7267375" imgH="3089726" progId="Word.Document.8">
                  <p:embed/>
                </p:oleObj>
              </mc:Choice>
              <mc:Fallback>
                <p:oleObj name="Document" r:id="rId4" imgW="7267375" imgH="308972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0275" cy="307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4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syntax for the echo statement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292798"/>
              </p:ext>
            </p:extLst>
          </p:nvPr>
        </p:nvGraphicFramePr>
        <p:xfrm>
          <a:off x="914400" y="1114425"/>
          <a:ext cx="731520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Document" r:id="rId4" imgW="7301323" imgH="3078924" progId="Word.Document.8">
                  <p:embed/>
                </p:oleObj>
              </mc:Choice>
              <mc:Fallback>
                <p:oleObj name="Document" r:id="rId4" imgW="7301323" imgH="30789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4425"/>
                        <a:ext cx="7315200" cy="307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89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arithmetic operators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412545"/>
              </p:ext>
            </p:extLst>
          </p:nvPr>
        </p:nvGraphicFramePr>
        <p:xfrm>
          <a:off x="914400" y="1143000"/>
          <a:ext cx="73914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Document" r:id="rId4" imgW="7390137" imgH="3280201" progId="Word.Document.8">
                  <p:embed/>
                </p:oleObj>
              </mc:Choice>
              <mc:Fallback>
                <p:oleObj name="Document" r:id="rId4" imgW="7390137" imgH="32802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914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0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simple numeric expressions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816307"/>
              </p:ext>
            </p:extLst>
          </p:nvPr>
        </p:nvGraphicFramePr>
        <p:xfrm>
          <a:off x="914400" y="1147763"/>
          <a:ext cx="7153275" cy="315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Document" r:id="rId4" imgW="7301323" imgH="3234472" progId="Word.Document.8">
                  <p:embed/>
                </p:oleObj>
              </mc:Choice>
              <mc:Fallback>
                <p:oleObj name="Document" r:id="rId4" imgW="7301323" imgH="32344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153275" cy="315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70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Statements that calculate a discount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554016"/>
              </p:ext>
            </p:extLst>
          </p:nvPr>
        </p:nvGraphicFramePr>
        <p:xfrm>
          <a:off x="914400" y="1165225"/>
          <a:ext cx="72263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Document" r:id="rId4" imgW="7301323" imgH="1502915" progId="Word.Document.8">
                  <p:embed/>
                </p:oleObj>
              </mc:Choice>
              <mc:Fallback>
                <p:oleObj name="Document" r:id="rId4" imgW="7301323" imgH="15029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65225"/>
                        <a:ext cx="7226300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77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order of precedence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754727"/>
              </p:ext>
            </p:extLst>
          </p:nvPr>
        </p:nvGraphicFramePr>
        <p:xfrm>
          <a:off x="914400" y="1157287"/>
          <a:ext cx="7397750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Document" r:id="rId4" imgW="7390137" imgH="3502721" progId="Word.Document.8">
                  <p:embed/>
                </p:oleObj>
              </mc:Choice>
              <mc:Fallback>
                <p:oleObj name="Document" r:id="rId4" imgW="7390137" imgH="350272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57287"/>
                        <a:ext cx="7397750" cy="349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5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compound assignment operators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066800"/>
          <a:ext cx="7301323" cy="225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Document" r:id="rId4" imgW="7301323" imgH="2259054" progId="Word.Document.8">
                  <p:embed/>
                </p:oleObj>
              </mc:Choice>
              <mc:Fallback>
                <p:oleObj name="Document" r:id="rId4" imgW="7301323" imgH="22590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301323" cy="2259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43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(continued)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454669"/>
              </p:ext>
            </p:extLst>
          </p:nvPr>
        </p:nvGraphicFramePr>
        <p:xfrm>
          <a:off x="914400" y="1076324"/>
          <a:ext cx="7301323" cy="464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Document" r:id="rId4" imgW="7301323" imgH="4644490" progId="Word.Document.8">
                  <p:embed/>
                </p:oleObj>
              </mc:Choice>
              <mc:Fallback>
                <p:oleObj name="Document" r:id="rId4" imgW="7301323" imgH="464449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76324"/>
                        <a:ext cx="7301323" cy="4644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8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to append string data to a variable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01323" cy="2248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Document" r:id="rId4" imgW="7301323" imgH="2248252" progId="Word.Document.8">
                  <p:embed/>
                </p:oleObj>
              </mc:Choice>
              <mc:Fallback>
                <p:oleObj name="Document" r:id="rId4" imgW="7301323" imgH="22482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2248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26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ways to increment a counter variable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33412"/>
          <a:ext cx="7301323" cy="320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Document" r:id="rId4" imgW="7301323" imgH="3209988" progId="Word.Document.8">
                  <p:embed/>
                </p:oleObj>
              </mc:Choice>
              <mc:Fallback>
                <p:oleObj name="Document" r:id="rId4" imgW="7301323" imgH="32099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3412"/>
                        <a:ext cx="7301323" cy="320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2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19587"/>
          <a:ext cx="7301323" cy="269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Document" r:id="rId4" imgW="7301323" imgH="2690413" progId="Word.Document.8">
                  <p:embed/>
                </p:oleObj>
              </mc:Choice>
              <mc:Fallback>
                <p:oleObj name="Document" r:id="rId4" imgW="7301323" imgH="269041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9587"/>
                        <a:ext cx="7301323" cy="269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86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function for formatting numbers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656358"/>
              </p:ext>
            </p:extLst>
          </p:nvPr>
        </p:nvGraphicFramePr>
        <p:xfrm>
          <a:off x="914400" y="1120775"/>
          <a:ext cx="7226300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Document" r:id="rId4" imgW="7301323" imgH="2150674" progId="Word.Document.8">
                  <p:embed/>
                </p:oleObj>
              </mc:Choice>
              <mc:Fallback>
                <p:oleObj name="Document" r:id="rId4" imgW="7301323" imgH="21506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0775"/>
                        <a:ext cx="7226300" cy="212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3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function for getting the current date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193205"/>
              </p:ext>
            </p:extLst>
          </p:nvPr>
        </p:nvGraphicFramePr>
        <p:xfrm>
          <a:off x="914400" y="1147763"/>
          <a:ext cx="7305675" cy="531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Document" r:id="rId4" imgW="7390137" imgH="5385146" progId="Word.Document.8">
                  <p:embed/>
                </p:oleObj>
              </mc:Choice>
              <mc:Fallback>
                <p:oleObj name="Document" r:id="rId4" imgW="7390137" imgH="53851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305675" cy="531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1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functions for checking variable values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826757"/>
              </p:ext>
            </p:extLst>
          </p:nvPr>
        </p:nvGraphicFramePr>
        <p:xfrm>
          <a:off x="914400" y="1120775"/>
          <a:ext cx="7226300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Document" r:id="rId4" imgW="7301323" imgH="2992148" progId="Word.Document.8">
                  <p:embed/>
                </p:oleObj>
              </mc:Choice>
              <mc:Fallback>
                <p:oleObj name="Document" r:id="rId4" imgW="7301323" imgH="29921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0775"/>
                        <a:ext cx="7226300" cy="294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7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Two functions for converting user-entered data</a:t>
            </a:r>
            <a:br>
              <a:rPr lang="en-US" dirty="0" smtClean="0"/>
            </a:br>
            <a:r>
              <a:rPr lang="en-US" dirty="0" smtClean="0"/>
              <a:t>for display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632111"/>
              </p:ext>
            </p:extLst>
          </p:nvPr>
        </p:nvGraphicFramePr>
        <p:xfrm>
          <a:off x="914400" y="1371600"/>
          <a:ext cx="736917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3" name="Document" r:id="rId3" imgW="7375702" imgH="3057680" progId="Word.Document.12">
                  <p:embed/>
                </p:oleObj>
              </mc:Choice>
              <mc:Fallback>
                <p:oleObj name="Document" r:id="rId3" imgW="7375702" imgH="30576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371600"/>
                        <a:ext cx="7369175" cy="30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715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filter_input</a:t>
            </a:r>
            <a:r>
              <a:rPr lang="en-US" dirty="0" smtClean="0"/>
              <a:t>() function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370749"/>
              </p:ext>
            </p:extLst>
          </p:nvPr>
        </p:nvGraphicFramePr>
        <p:xfrm>
          <a:off x="887412" y="1066800"/>
          <a:ext cx="7369175" cy="476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6" name="Document" r:id="rId3" imgW="7375702" imgH="4778795" progId="Word.Document.12">
                  <p:embed/>
                </p:oleObj>
              </mc:Choice>
              <mc:Fallback>
                <p:oleObj name="Document" r:id="rId3" imgW="7375702" imgH="47787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7412" y="1066800"/>
                        <a:ext cx="7369175" cy="476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0695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constants for filters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131363"/>
              </p:ext>
            </p:extLst>
          </p:nvPr>
        </p:nvGraphicFramePr>
        <p:xfrm>
          <a:off x="914400" y="1066800"/>
          <a:ext cx="7440613" cy="324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0" name="Document" r:id="rId3" imgW="7375702" imgH="3224030" progId="Word.Document.12">
                  <p:embed/>
                </p:oleObj>
              </mc:Choice>
              <mc:Fallback>
                <p:oleObj name="Document" r:id="rId3" imgW="7375702" imgH="32240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440613" cy="324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372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Statements that retrieve values</a:t>
            </a:r>
            <a:br>
              <a:rPr lang="en-US" dirty="0" smtClean="0"/>
            </a:br>
            <a:r>
              <a:rPr lang="en-US" dirty="0" smtClean="0"/>
              <a:t>from the </a:t>
            </a:r>
            <a:r>
              <a:rPr lang="en-US" dirty="0" err="1" smtClean="0"/>
              <a:t>superglobal</a:t>
            </a:r>
            <a:r>
              <a:rPr lang="en-US" dirty="0" smtClean="0"/>
              <a:t> variables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515207"/>
              </p:ext>
            </p:extLst>
          </p:nvPr>
        </p:nvGraphicFramePr>
        <p:xfrm>
          <a:off x="921544" y="1524000"/>
          <a:ext cx="7300912" cy="369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4" name="Document" r:id="rId3" imgW="7301323" imgH="3693196" progId="Word.Document.12">
                  <p:embed/>
                </p:oleObj>
              </mc:Choice>
              <mc:Fallback>
                <p:oleObj name="Document" r:id="rId3" imgW="7301323" imgH="36931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544" y="1524000"/>
                        <a:ext cx="7300912" cy="369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28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(continued)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066800"/>
          <a:ext cx="7301323" cy="4969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Document" r:id="rId4" imgW="7301323" imgH="4969270" progId="Word.Document.8">
                  <p:embed/>
                </p:oleObj>
              </mc:Choice>
              <mc:Fallback>
                <p:oleObj name="Document" r:id="rId4" imgW="7301323" imgH="49692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301323" cy="4969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44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page (index.html)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28" y="1188857"/>
            <a:ext cx="6908572" cy="414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page (</a:t>
            </a:r>
            <a:r>
              <a:rPr lang="en-US" dirty="0" err="1" smtClean="0"/>
              <a:t>product_discount.php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908572" cy="414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code for the form on the first page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0275" cy="477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Document" r:id="rId4" imgW="7301323" imgH="4792478" progId="Word.Document.8">
                  <p:embed/>
                </p:oleObj>
              </mc:Choice>
              <mc:Fallback>
                <p:oleObj name="Document" r:id="rId4" imgW="7301323" imgH="479247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0275" cy="477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19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PHP file (</a:t>
            </a:r>
            <a:r>
              <a:rPr lang="en-US" dirty="0" err="1" smtClean="0"/>
              <a:t>display_discount.php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7763"/>
          <a:ext cx="7280275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Document" r:id="rId4" imgW="7301323" imgH="4708582" progId="Word.Document.8">
                  <p:embed/>
                </p:oleObj>
              </mc:Choice>
              <mc:Fallback>
                <p:oleObj name="Document" r:id="rId4" imgW="7301323" imgH="47085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80275" cy="468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77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PHP file (</a:t>
            </a:r>
            <a:r>
              <a:rPr lang="en-US" dirty="0" err="1" smtClean="0"/>
              <a:t>display_discount.php</a:t>
            </a:r>
            <a:r>
              <a:rPr lang="en-US" dirty="0" smtClean="0"/>
              <a:t>) (continued)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60526"/>
          <a:ext cx="7301323" cy="4554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name="Document" r:id="rId4" imgW="7301323" imgH="4554474" progId="Word.Document.8">
                  <p:embed/>
                </p:oleObj>
              </mc:Choice>
              <mc:Fallback>
                <p:oleObj name="Document" r:id="rId4" imgW="7301323" imgH="45544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60526"/>
                        <a:ext cx="7301323" cy="4554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5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PHP file (</a:t>
            </a:r>
            <a:r>
              <a:rPr lang="en-US" dirty="0" err="1" smtClean="0"/>
              <a:t>display_discount.php</a:t>
            </a:r>
            <a:r>
              <a:rPr lang="en-US" dirty="0" smtClean="0"/>
              <a:t>) (continued)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546253" cy="4909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name="Document" r:id="rId4" imgW="7546253" imgH="4911299" progId="Word.Document.8">
                  <p:embed/>
                </p:oleObj>
              </mc:Choice>
              <mc:Fallback>
                <p:oleObj name="Document" r:id="rId4" imgW="7546253" imgH="491129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546253" cy="4909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relational operators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516180"/>
              </p:ext>
            </p:extLst>
          </p:nvPr>
        </p:nvGraphicFramePr>
        <p:xfrm>
          <a:off x="914400" y="1147763"/>
          <a:ext cx="7504113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Document" r:id="rId4" imgW="7535979" imgH="5444557" progId="Word.Document.8">
                  <p:embed/>
                </p:oleObj>
              </mc:Choice>
              <mc:Fallback>
                <p:oleObj name="Document" r:id="rId4" imgW="7535979" imgH="544455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504113" cy="542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84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logical operators in order of precedence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618072"/>
              </p:ext>
            </p:extLst>
          </p:nvPr>
        </p:nvGraphicFramePr>
        <p:xfrm>
          <a:off x="914400" y="1143000"/>
          <a:ext cx="7377112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" name="Document" r:id="rId3" imgW="7375702" imgH="1324683" progId="Word.Document.12">
                  <p:embed/>
                </p:oleObj>
              </mc:Choice>
              <mc:Fallback>
                <p:oleObj name="Document" r:id="rId3" imgW="7375702" imgH="13246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77112" cy="124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8784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if statement with no other clauses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485875"/>
              </p:ext>
            </p:extLst>
          </p:nvPr>
        </p:nvGraphicFramePr>
        <p:xfrm>
          <a:off x="914400" y="1110410"/>
          <a:ext cx="7301323" cy="3004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name="Document" r:id="rId4" imgW="7301323" imgH="3005830" progId="Word.Document.8">
                  <p:embed/>
                </p:oleObj>
              </mc:Choice>
              <mc:Fallback>
                <p:oleObj name="Document" r:id="rId4" imgW="7301323" imgH="300583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0410"/>
                        <a:ext cx="7301323" cy="3004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83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if statement with else if and else clauses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01323" cy="26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1" name="Document" r:id="rId4" imgW="7301323" imgH="2646125" progId="Word.Document.8">
                  <p:embed/>
                </p:oleObj>
              </mc:Choice>
              <mc:Fallback>
                <p:oleObj name="Document" r:id="rId4" imgW="7301323" imgH="26461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26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49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(continued)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203250"/>
              </p:ext>
            </p:extLst>
          </p:nvPr>
        </p:nvGraphicFramePr>
        <p:xfrm>
          <a:off x="914400" y="1076325"/>
          <a:ext cx="7404100" cy="363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Document" r:id="rId4" imgW="7422416" imgH="3647468" progId="Word.Document.8">
                  <p:embed/>
                </p:oleObj>
              </mc:Choice>
              <mc:Fallback>
                <p:oleObj name="Document" r:id="rId4" imgW="7422416" imgH="36474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76325"/>
                        <a:ext cx="7404100" cy="363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8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compound conditional expression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251454"/>
              </p:ext>
            </p:extLst>
          </p:nvPr>
        </p:nvGraphicFramePr>
        <p:xfrm>
          <a:off x="914400" y="1143000"/>
          <a:ext cx="7301323" cy="4682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5" name="Document" r:id="rId4" imgW="7301323" imgH="4685538" progId="Word.Document.8">
                  <p:embed/>
                </p:oleObj>
              </mc:Choice>
              <mc:Fallback>
                <p:oleObj name="Document" r:id="rId4" imgW="7301323" imgH="468553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4682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while loop that stores the numbers 1 through 5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01323" cy="1960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" name="Document" r:id="rId4" imgW="7301323" imgH="1960199" progId="Word.Document.8">
                  <p:embed/>
                </p:oleObj>
              </mc:Choice>
              <mc:Fallback>
                <p:oleObj name="Document" r:id="rId4" imgW="7301323" imgH="196019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1960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0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for loop that stores the numbers 1 through 5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01323" cy="1502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3" name="Document" r:id="rId4" imgW="7301323" imgH="1502915" progId="Word.Document.8">
                  <p:embed/>
                </p:oleObj>
              </mc:Choice>
              <mc:Fallback>
                <p:oleObj name="Document" r:id="rId4" imgW="7301323" imgH="15029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1502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2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A while loop that calculates the future value</a:t>
            </a:r>
            <a:br>
              <a:rPr lang="en-US" dirty="0" smtClean="0"/>
            </a:br>
            <a:r>
              <a:rPr lang="en-US" dirty="0" smtClean="0"/>
              <a:t>of a one-time investment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813316"/>
              </p:ext>
            </p:extLst>
          </p:nvPr>
        </p:nvGraphicFramePr>
        <p:xfrm>
          <a:off x="921338" y="1371600"/>
          <a:ext cx="7301323" cy="3463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8" name="Document" r:id="rId4" imgW="7301323" imgH="3463114" progId="Word.Document.8">
                  <p:embed/>
                </p:oleObj>
              </mc:Choice>
              <mc:Fallback>
                <p:oleObj name="Document" r:id="rId4" imgW="7301323" imgH="34631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338" y="1371600"/>
                        <a:ext cx="7301323" cy="3463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9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A for loop that calculates the future value</a:t>
            </a:r>
            <a:br>
              <a:rPr lang="en-US" dirty="0" smtClean="0"/>
            </a:br>
            <a:r>
              <a:rPr lang="en-US" dirty="0" smtClean="0"/>
              <a:t>of a one-time investment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856494"/>
              </p:ext>
            </p:extLst>
          </p:nvPr>
        </p:nvGraphicFramePr>
        <p:xfrm>
          <a:off x="914400" y="1371600"/>
          <a:ext cx="7301323" cy="3005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2" name="Document" r:id="rId4" imgW="7301323" imgH="3005830" progId="Word.Document.8">
                  <p:embed/>
                </p:oleObj>
              </mc:Choice>
              <mc:Fallback>
                <p:oleObj name="Document" r:id="rId4" imgW="7301323" imgH="300583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1600"/>
                        <a:ext cx="7301323" cy="3005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6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Built-in functions that pass control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030756"/>
              </p:ext>
            </p:extLst>
          </p:nvPr>
        </p:nvGraphicFramePr>
        <p:xfrm>
          <a:off x="914400" y="1069975"/>
          <a:ext cx="7013575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" name="Document" r:id="rId4" imgW="7301323" imgH="2259054" progId="Word.Document.8">
                  <p:embed/>
                </p:oleObj>
              </mc:Choice>
              <mc:Fallback>
                <p:oleObj name="Document" r:id="rId4" imgW="7301323" imgH="22590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9975"/>
                        <a:ext cx="7013575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20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include function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640546"/>
              </p:ext>
            </p:extLst>
          </p:nvPr>
        </p:nvGraphicFramePr>
        <p:xfrm>
          <a:off x="914400" y="1120775"/>
          <a:ext cx="758348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Document" r:id="rId4" imgW="7619428" imgH="3671952" progId="Word.Document.8">
                  <p:embed/>
                </p:oleObj>
              </mc:Choice>
              <mc:Fallback>
                <p:oleObj name="Document" r:id="rId4" imgW="7619428" imgH="36719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0775"/>
                        <a:ext cx="758348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3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How to pass control to another PHP file</a:t>
            </a:r>
            <a:br>
              <a:rPr lang="en-US" dirty="0" smtClean="0"/>
            </a:br>
            <a:r>
              <a:rPr lang="en-US" dirty="0" smtClean="0"/>
              <a:t>in the current directory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492233"/>
              </p:ext>
            </p:extLst>
          </p:nvPr>
        </p:nvGraphicFramePr>
        <p:xfrm>
          <a:off x="914400" y="1295400"/>
          <a:ext cx="7301323" cy="336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3" name="Document" r:id="rId4" imgW="7301323" imgH="3361215" progId="Word.Document.8">
                  <p:embed/>
                </p:oleObj>
              </mc:Choice>
              <mc:Fallback>
                <p:oleObj name="Document" r:id="rId4" imgW="7301323" imgH="33612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7301323" cy="3361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3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page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52381" cy="3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page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19" y="1219200"/>
            <a:ext cx="6752381" cy="3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PHP file that includes HTML and embedded PHP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15200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Document" r:id="rId4" imgW="7301323" imgH="4796798" progId="Word.Document.8">
                  <p:embed/>
                </p:oleObj>
              </mc:Choice>
              <mc:Fallback>
                <p:oleObj name="Document" r:id="rId4" imgW="7301323" imgH="479679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15200" cy="478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0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page with an error message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52381" cy="3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index.php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01323" cy="5324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0" name="Document" r:id="rId4" imgW="7301323" imgH="5324295" progId="Word.Document.8">
                  <p:embed/>
                </p:oleObj>
              </mc:Choice>
              <mc:Fallback>
                <p:oleObj name="Document" r:id="rId4" imgW="7301323" imgH="53242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5324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0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index.php</a:t>
            </a:r>
            <a:r>
              <a:rPr lang="en-US" dirty="0" smtClean="0"/>
              <a:t> file (continued)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0275" cy="526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4" name="Document" r:id="rId4" imgW="7301323" imgH="5284688" progId="Word.Document.8">
                  <p:embed/>
                </p:oleObj>
              </mc:Choice>
              <mc:Fallback>
                <p:oleObj name="Document" r:id="rId4" imgW="7301323" imgH="52846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0275" cy="526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7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display_results.php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16013"/>
          <a:ext cx="7280275" cy="513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8" name="Document" r:id="rId4" imgW="7301323" imgH="5153624" progId="Word.Document.8">
                  <p:embed/>
                </p:oleObj>
              </mc:Choice>
              <mc:Fallback>
                <p:oleObj name="Document" r:id="rId4" imgW="7301323" imgH="51536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6013"/>
                        <a:ext cx="7280275" cy="513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display_results.php</a:t>
            </a:r>
            <a:r>
              <a:rPr lang="en-US" dirty="0" smtClean="0"/>
              <a:t> file (continued)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5219"/>
          <a:ext cx="7301323" cy="4264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2" name="Document" r:id="rId4" imgW="7301323" imgH="4266421" progId="Word.Document.8">
                  <p:embed/>
                </p:oleObj>
              </mc:Choice>
              <mc:Fallback>
                <p:oleObj name="Document" r:id="rId4" imgW="7301323" imgH="426642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5219"/>
                        <a:ext cx="7301323" cy="4264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81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display_results.php</a:t>
            </a:r>
            <a:r>
              <a:rPr lang="en-US" dirty="0" smtClean="0"/>
              <a:t> file (continued)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093528"/>
              </p:ext>
            </p:extLst>
          </p:nvPr>
        </p:nvGraphicFramePr>
        <p:xfrm>
          <a:off x="914400" y="1147763"/>
          <a:ext cx="7226300" cy="521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6" name="Document" r:id="rId4" imgW="7301323" imgH="5286128" progId="Word.Document.8">
                  <p:embed/>
                </p:oleObj>
              </mc:Choice>
              <mc:Fallback>
                <p:oleObj name="Document" r:id="rId4" imgW="7301323" imgH="528612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26300" cy="521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09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display_results.php</a:t>
            </a:r>
            <a:r>
              <a:rPr lang="en-US" dirty="0" smtClean="0"/>
              <a:t> file (continued)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39825"/>
          <a:ext cx="7280275" cy="526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0" name="Document" r:id="rId4" imgW="7301323" imgH="5287568" progId="Word.Document.8">
                  <p:embed/>
                </p:oleObj>
              </mc:Choice>
              <mc:Fallback>
                <p:oleObj name="Document" r:id="rId4" imgW="7301323" imgH="52875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9825"/>
                        <a:ext cx="7280275" cy="526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2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URL for the PHP documentation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4210" name="Object 2">
            <a:hlinkClick r:id="rId4"/>
          </p:cNvPr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01323" cy="960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4" name="Document" r:id="rId5" imgW="7301323" imgH="960296" progId="Word.Document.8">
                  <p:embed/>
                </p:oleObj>
              </mc:Choice>
              <mc:Fallback>
                <p:oleObj name="Document" r:id="rId5" imgW="7301323" imgH="9602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960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for the </a:t>
            </a:r>
            <a:r>
              <a:rPr lang="en-US" dirty="0" err="1" smtClean="0"/>
              <a:t>isset</a:t>
            </a:r>
            <a:r>
              <a:rPr lang="en-US" dirty="0" smtClean="0"/>
              <a:t>() function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6438176" cy="486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access the PHP manual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697412"/>
              </p:ext>
            </p:extLst>
          </p:nvPr>
        </p:nvGraphicFramePr>
        <p:xfrm>
          <a:off x="914400" y="1076325"/>
          <a:ext cx="7342188" cy="526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2" name="Document" r:id="rId4" imgW="7422416" imgH="5327536" progId="Word.Document.8">
                  <p:embed/>
                </p:oleObj>
              </mc:Choice>
              <mc:Fallback>
                <p:oleObj name="Document" r:id="rId4" imgW="7422416" imgH="53275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76325"/>
                        <a:ext cx="7342188" cy="526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21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PHP file displayed in a browser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 descr="2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219200"/>
            <a:ext cx="7315200" cy="2291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9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code: comments and statements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134369"/>
              </p:ext>
            </p:extLst>
          </p:nvPr>
        </p:nvGraphicFramePr>
        <p:xfrm>
          <a:off x="914400" y="1139825"/>
          <a:ext cx="7301323" cy="5290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Document" r:id="rId4" imgW="7301323" imgH="5293689" progId="Word.Document.8">
                  <p:embed/>
                </p:oleObj>
              </mc:Choice>
              <mc:Fallback>
                <p:oleObj name="Document" r:id="rId4" imgW="7301323" imgH="529368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9825"/>
                        <a:ext cx="7301323" cy="5290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3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rules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C2, Slide </a:t>
            </a:r>
            <a:fld id="{357C281E-9A2A-4E87-A2DE-F998E49A119E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15250"/>
          <a:ext cx="7422416" cy="147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Document" r:id="rId4" imgW="7422416" imgH="1475550" progId="Word.Document.8">
                  <p:embed/>
                </p:oleObj>
              </mc:Choice>
              <mc:Fallback>
                <p:oleObj name="Document" r:id="rId4" imgW="7422416" imgH="147555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5250"/>
                        <a:ext cx="7422416" cy="147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35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_with_titles_logo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 slides_with_titles_logo.potx" id="{A566EAD1-5301-4E82-B695-AE6CEDC689A7}" vid="{1E1230F9-0392-41B6-A911-5D34D5426BD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1918</Words>
  <Application>Microsoft Office PowerPoint</Application>
  <PresentationFormat>On-screen Show (4:3)</PresentationFormat>
  <Paragraphs>346</Paragraphs>
  <Slides>69</Slides>
  <Notes>64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Arial Narrow</vt:lpstr>
      <vt:lpstr>Times New Roman</vt:lpstr>
      <vt:lpstr>Master slides_with_titles_logo</vt:lpstr>
      <vt:lpstr>Document</vt:lpstr>
      <vt:lpstr>Microsoft Word 97 - 2003 Document</vt:lpstr>
      <vt:lpstr>Chapter 2</vt:lpstr>
      <vt:lpstr>Objectives</vt:lpstr>
      <vt:lpstr>Objectives (continued)</vt:lpstr>
      <vt:lpstr>Objectives (continued)</vt:lpstr>
      <vt:lpstr>Objectives (continued)</vt:lpstr>
      <vt:lpstr>A PHP file that includes HTML and embedded PHP</vt:lpstr>
      <vt:lpstr>The PHP file displayed in a browser</vt:lpstr>
      <vt:lpstr>PHP code: comments and statements</vt:lpstr>
      <vt:lpstr>Syntax rules</vt:lpstr>
      <vt:lpstr>The six PHP data types</vt:lpstr>
      <vt:lpstr>Integer values (whole numbers)</vt:lpstr>
      <vt:lpstr>Double values that use scientific notation</vt:lpstr>
      <vt:lpstr>Using the assignment operator (=) as you declare a variable and assign it a value</vt:lpstr>
      <vt:lpstr>Rules for creating variable names</vt:lpstr>
      <vt:lpstr>How to declare a constant</vt:lpstr>
      <vt:lpstr>An HTML form that does an HTTP GET request</vt:lpstr>
      <vt:lpstr>An &lt;a&gt; tag that performs an HTTP GET request</vt:lpstr>
      <vt:lpstr>A PHP page for an HTTP POST request</vt:lpstr>
      <vt:lpstr>When to use the HTTP GET method</vt:lpstr>
      <vt:lpstr>When to use the HTTP POST method</vt:lpstr>
      <vt:lpstr>The Chrome dialog box that’s displayed if the user tries to refresh a post</vt:lpstr>
      <vt:lpstr>How to assign string expressions</vt:lpstr>
      <vt:lpstr>How to use the concatenation operator (.)</vt:lpstr>
      <vt:lpstr>The syntax for the echo statement</vt:lpstr>
      <vt:lpstr>Common arithmetic operators</vt:lpstr>
      <vt:lpstr>Some simple numeric expressions</vt:lpstr>
      <vt:lpstr>Statements that calculate a discount</vt:lpstr>
      <vt:lpstr>The order of precedence</vt:lpstr>
      <vt:lpstr>The compound assignment operators</vt:lpstr>
      <vt:lpstr>Two ways to append string data to a variable</vt:lpstr>
      <vt:lpstr>Three ways to increment a counter variable</vt:lpstr>
      <vt:lpstr>More examples</vt:lpstr>
      <vt:lpstr>A function for formatting numbers</vt:lpstr>
      <vt:lpstr>A function for getting the current date</vt:lpstr>
      <vt:lpstr>Three functions for checking variable values</vt:lpstr>
      <vt:lpstr>Two functions for converting user-entered data for display</vt:lpstr>
      <vt:lpstr>The filter_input() function</vt:lpstr>
      <vt:lpstr>Common constants for filters</vt:lpstr>
      <vt:lpstr>Statements that retrieve values from the superglobal variables</vt:lpstr>
      <vt:lpstr>The first page (index.html)</vt:lpstr>
      <vt:lpstr>The second page (product_discount.php)</vt:lpstr>
      <vt:lpstr>The code for the form on the first page</vt:lpstr>
      <vt:lpstr>The PHP file (display_discount.php)</vt:lpstr>
      <vt:lpstr>The PHP file (display_discount.php) (continued)</vt:lpstr>
      <vt:lpstr>The PHP file (display_discount.php) (continued)</vt:lpstr>
      <vt:lpstr>The relational operators</vt:lpstr>
      <vt:lpstr>The logical operators in order of precedence</vt:lpstr>
      <vt:lpstr>An if statement with no other clauses</vt:lpstr>
      <vt:lpstr>An if statement with else if and else clauses</vt:lpstr>
      <vt:lpstr>A compound conditional expression</vt:lpstr>
      <vt:lpstr>A while loop that stores the numbers 1 through 5</vt:lpstr>
      <vt:lpstr>A for loop that stores the numbers 1 through 5</vt:lpstr>
      <vt:lpstr>A while loop that calculates the future value of a one-time investment</vt:lpstr>
      <vt:lpstr>A for loop that calculates the future value of a one-time investment</vt:lpstr>
      <vt:lpstr>Built-in functions that pass control</vt:lpstr>
      <vt:lpstr>The include function</vt:lpstr>
      <vt:lpstr>How to pass control to another PHP file in the current directory</vt:lpstr>
      <vt:lpstr>The first page</vt:lpstr>
      <vt:lpstr>The second page</vt:lpstr>
      <vt:lpstr>The first page with an error message</vt:lpstr>
      <vt:lpstr>The index.php file</vt:lpstr>
      <vt:lpstr>The index.php file (continued)</vt:lpstr>
      <vt:lpstr>The display_results.php file</vt:lpstr>
      <vt:lpstr>The display_results.php file (continued)</vt:lpstr>
      <vt:lpstr>The display_results.php file (continued)</vt:lpstr>
      <vt:lpstr>The display_results.php file (continued)</vt:lpstr>
      <vt:lpstr>The URL for the PHP documentation</vt:lpstr>
      <vt:lpstr>Documentation for the isset() function</vt:lpstr>
      <vt:lpstr>How to access the PHP manual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Anne Boehm</dc:creator>
  <cp:lastModifiedBy>Anne Boehm</cp:lastModifiedBy>
  <cp:revision>21</cp:revision>
  <cp:lastPrinted>2016-01-14T23:03:16Z</cp:lastPrinted>
  <dcterms:created xsi:type="dcterms:W3CDTF">2017-08-15T21:43:28Z</dcterms:created>
  <dcterms:modified xsi:type="dcterms:W3CDTF">2017-09-21T19:05:42Z</dcterms:modified>
</cp:coreProperties>
</file>