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37"/>
  </p:notesMasterIdLst>
  <p:handoutMasterIdLst>
    <p:handoutMasterId r:id="rId38"/>
  </p:handoutMasterIdLst>
  <p:sldIdLst>
    <p:sldId id="325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59" r:id="rId35"/>
    <p:sldId id="360" r:id="rId3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20396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1" autoAdjust="0"/>
  </p:normalViewPr>
  <p:slideViewPr>
    <p:cSldViewPr>
      <p:cViewPr varScale="1">
        <p:scale>
          <a:sx n="97" d="100"/>
          <a:sy n="97" d="100"/>
        </p:scale>
        <p:origin x="15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5FE5019-07B9-4987-93E3-F3031FF22AC2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5026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6165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2922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1785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86770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4495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1669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4500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22688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330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70447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1265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023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84322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12335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2151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5024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7251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36858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06296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99060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1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08038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10751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78344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80286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57551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913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4068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1330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8851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0554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51867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358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1430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en-US" dirty="0" err="1" smtClean="0"/>
              <a:t>Murach's</a:t>
            </a:r>
            <a:r>
              <a:rPr lang="en-US" dirty="0" smtClean="0"/>
              <a:t> PHP and MySQL (3rd Ed.)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20006"/>
            <a:ext cx="7315200" cy="369332"/>
          </a:xfrm>
        </p:spPr>
        <p:txBody>
          <a:bodyPr lIns="0" tIns="0" rIns="0" bIns="0">
            <a:spAutoFit/>
          </a:bodyPr>
          <a:lstStyle>
            <a:lvl1pPr algn="l">
              <a:defRPr sz="2400"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PHP and MySQL (3rd Ed.)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7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2039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2743200" y="6248400"/>
            <a:ext cx="3657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PHP and MySQL (3rd Ed.)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76200" y="6248400"/>
            <a:ext cx="2743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5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2017, Mike Murach &amp; Associates, Inc.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C3,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0" y="6397412"/>
            <a:ext cx="1228170" cy="2319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Word_97_-_2003_Document7.doc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emf"/><Relationship Id="rId5" Type="http://schemas.openxmlformats.org/officeDocument/2006/relationships/oleObject" Target="../embeddings/Microsoft_Word_97_-_2003_Document8.doc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Word_97_-_2003_Document9.doc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Word_97_-_2003_Document10.doc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Word_97_-_2003_Document11.doc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Word_97_-_2003_Document12.doc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0.emf"/><Relationship Id="rId5" Type="http://schemas.openxmlformats.org/officeDocument/2006/relationships/oleObject" Target="../embeddings/Microsoft_Word_97_-_2003_Document13.doc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1.emf"/><Relationship Id="rId5" Type="http://schemas.openxmlformats.org/officeDocument/2006/relationships/oleObject" Target="../embeddings/Microsoft_Word_97_-_2003_Document14.doc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2.emf"/><Relationship Id="rId5" Type="http://schemas.openxmlformats.org/officeDocument/2006/relationships/oleObject" Target="../embeddings/Microsoft_Word_97_-_2003_Document15.doc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3.emf"/><Relationship Id="rId5" Type="http://schemas.openxmlformats.org/officeDocument/2006/relationships/oleObject" Target="../embeddings/Microsoft_Word_97_-_2003_Document16.doc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8.emf"/><Relationship Id="rId5" Type="http://schemas.openxmlformats.org/officeDocument/2006/relationships/oleObject" Target="../embeddings/Microsoft_Word_97_-_2003_Document17.doc"/><Relationship Id="rId4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9.emf"/><Relationship Id="rId5" Type="http://schemas.openxmlformats.org/officeDocument/2006/relationships/oleObject" Target="../embeddings/Microsoft_Word_97_-_2003_Document18.doc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20.doc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1.emf"/><Relationship Id="rId11" Type="http://schemas.openxmlformats.org/officeDocument/2006/relationships/oleObject" Target="../embeddings/Microsoft_Word_97_-_2003_Document21.doc"/><Relationship Id="rId5" Type="http://schemas.openxmlformats.org/officeDocument/2006/relationships/oleObject" Target="../embeddings/Microsoft_Word_97_-_2003_Document19.doc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1.emf"/><Relationship Id="rId5" Type="http://schemas.openxmlformats.org/officeDocument/2006/relationships/oleObject" Target="../embeddings/Microsoft_Word_97_-_2003_Document22.doc"/><Relationship Id="rId4" Type="http://schemas.openxmlformats.org/officeDocument/2006/relationships/oleObject" Target="../embeddings/oleObject2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2.emf"/><Relationship Id="rId5" Type="http://schemas.openxmlformats.org/officeDocument/2006/relationships/oleObject" Target="../embeddings/Microsoft_Word_97_-_2003_Document23.doc"/><Relationship Id="rId4" Type="http://schemas.openxmlformats.org/officeDocument/2006/relationships/oleObject" Target="../embeddings/oleObject2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Word_97_-_2003_Document4.doc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Word_97_-_2003_Document5.doc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Word_97_-_2003_Document6.doc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565972"/>
              </p:ext>
            </p:extLst>
          </p:nvPr>
        </p:nvGraphicFramePr>
        <p:xfrm>
          <a:off x="914400" y="1600200"/>
          <a:ext cx="7321550" cy="300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5" imgW="7301323" imgH="3088286" progId="Word.Document.8">
                  <p:embed/>
                </p:oleObj>
              </mc:Choice>
              <mc:Fallback>
                <p:oleObj name="Document" r:id="rId5" imgW="7301323" imgH="308828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0200"/>
                        <a:ext cx="7321550" cy="300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2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SELECT statement syntax for all columns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216272"/>
              </p:ext>
            </p:extLst>
          </p:nvPr>
        </p:nvGraphicFramePr>
        <p:xfrm>
          <a:off x="914400" y="1147763"/>
          <a:ext cx="7153275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Document" r:id="rId5" imgW="7301323" imgH="3208548" progId="Word.Document.8">
                  <p:embed/>
                </p:oleObj>
              </mc:Choice>
              <mc:Fallback>
                <p:oleObj name="Document" r:id="rId5" imgW="7301323" imgH="32085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153275" cy="31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86200"/>
            <a:ext cx="571203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syntax for selected columns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02583"/>
              </p:ext>
            </p:extLst>
          </p:nvPr>
        </p:nvGraphicFramePr>
        <p:xfrm>
          <a:off x="914400" y="1147763"/>
          <a:ext cx="7153275" cy="358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Document" r:id="rId5" imgW="7301323" imgH="3665831" progId="Word.Document.8">
                  <p:embed/>
                </p:oleObj>
              </mc:Choice>
              <mc:Fallback>
                <p:oleObj name="Document" r:id="rId5" imgW="7301323" imgH="366583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153275" cy="358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343400"/>
            <a:ext cx="314010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0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syntax that joins two tables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404571"/>
              </p:ext>
            </p:extLst>
          </p:nvPr>
        </p:nvGraphicFramePr>
        <p:xfrm>
          <a:off x="914400" y="1147763"/>
          <a:ext cx="7226300" cy="200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Document" r:id="rId5" imgW="7301323" imgH="2035093" progId="Word.Document.8">
                  <p:embed/>
                </p:oleObj>
              </mc:Choice>
              <mc:Fallback>
                <p:oleObj name="Document" r:id="rId5" imgW="7301323" imgH="203509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226300" cy="200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840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statement that gets data from two related tables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242056"/>
              </p:ext>
            </p:extLst>
          </p:nvPr>
        </p:nvGraphicFramePr>
        <p:xfrm>
          <a:off x="914400" y="1147763"/>
          <a:ext cx="7297738" cy="238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Document" r:id="rId5" imgW="7301323" imgH="2392998" progId="Word.Document.8">
                  <p:embed/>
                </p:oleObj>
              </mc:Choice>
              <mc:Fallback>
                <p:oleObj name="Document" r:id="rId5" imgW="7301323" imgH="239299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297738" cy="238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3" y="3121094"/>
            <a:ext cx="3843371" cy="68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18323"/>
          <a:ext cx="7301323" cy="2386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Document" r:id="rId5" imgW="7301323" imgH="2386877" progId="Word.Document.8">
                  <p:embed/>
                </p:oleObj>
              </mc:Choice>
              <mc:Fallback>
                <p:oleObj name="Document" r:id="rId5" imgW="7301323" imgH="23868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8323"/>
                        <a:ext cx="7301323" cy="2386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930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syntax for the INSERT statement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080223"/>
              </p:ext>
            </p:extLst>
          </p:nvPr>
        </p:nvGraphicFramePr>
        <p:xfrm>
          <a:off x="914400" y="1143000"/>
          <a:ext cx="7288213" cy="378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Document" r:id="rId5" imgW="7301323" imgH="3800136" progId="Word.Document.8">
                  <p:embed/>
                </p:oleObj>
              </mc:Choice>
              <mc:Fallback>
                <p:oleObj name="Document" r:id="rId5" imgW="7301323" imgH="380013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378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8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syntax for the UPDATE statement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913936"/>
              </p:ext>
            </p:extLst>
          </p:nvPr>
        </p:nvGraphicFramePr>
        <p:xfrm>
          <a:off x="914400" y="1147763"/>
          <a:ext cx="7226300" cy="382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Document" r:id="rId5" imgW="7301323" imgH="3880791" progId="Word.Document.8">
                  <p:embed/>
                </p:oleObj>
              </mc:Choice>
              <mc:Fallback>
                <p:oleObj name="Document" r:id="rId5" imgW="7301323" imgH="388079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226300" cy="382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93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syntax for the DELETE statement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427709"/>
              </p:ext>
            </p:extLst>
          </p:nvPr>
        </p:nvGraphicFramePr>
        <p:xfrm>
          <a:off x="914400" y="1136650"/>
          <a:ext cx="7288213" cy="296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Document" r:id="rId5" imgW="7301323" imgH="2979906" progId="Word.Document.8">
                  <p:embed/>
                </p:oleObj>
              </mc:Choice>
              <mc:Fallback>
                <p:oleObj name="Document" r:id="rId5" imgW="7301323" imgH="297990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6650"/>
                        <a:ext cx="7288213" cy="296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428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MySQL is…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21550" cy="196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Document" r:id="rId5" imgW="7301323" imgH="1995125" progId="Word.Document.8">
                  <p:embed/>
                </p:oleObj>
              </mc:Choice>
              <mc:Fallback>
                <p:oleObj name="Document" r:id="rId5" imgW="7301323" imgH="199512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21550" cy="196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74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MySQL provides…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7762"/>
          <a:ext cx="7321550" cy="273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Document" r:id="rId5" imgW="7301323" imgH="2777189" progId="Word.Document.8">
                  <p:embed/>
                </p:oleObj>
              </mc:Choice>
              <mc:Fallback>
                <p:oleObj name="Document" r:id="rId5" imgW="7301323" imgH="277718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2"/>
                        <a:ext cx="7321550" cy="273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99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extLst/>
          </p:nvPr>
        </p:nvGraphicFramePr>
        <p:xfrm>
          <a:off x="914400" y="1066800"/>
          <a:ext cx="7301323" cy="2598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r:id="rId5" imgW="7301323" imgH="2598956" progId="Word.Document.8">
                  <p:embed/>
                </p:oleObj>
              </mc:Choice>
              <mc:Fallback>
                <p:oleObj name="Document" r:id="rId5" imgW="7301323" imgH="25989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301323" cy="25989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72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command-line client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676556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3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web-based client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143000"/>
            <a:ext cx="5638800" cy="489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Welcome page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154840"/>
            <a:ext cx="6553200" cy="481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The Home and Logout buttons at the top</a:t>
            </a:r>
            <a:br>
              <a:rPr lang="en-US" dirty="0" smtClean="0"/>
            </a:br>
            <a:r>
              <a:rPr lang="en-US" dirty="0" smtClean="0"/>
              <a:t>of the sidebar on most pages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2513076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start </a:t>
            </a:r>
            <a:r>
              <a:rPr lang="en-US" dirty="0" err="1" smtClean="0"/>
              <a:t>phpMyAdmin</a:t>
            </a:r>
            <a:r>
              <a:rPr lang="en-US" dirty="0" smtClean="0"/>
              <a:t> on a local computer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767862"/>
              </p:ext>
            </p:extLst>
          </p:nvPr>
        </p:nvGraphicFramePr>
        <p:xfrm>
          <a:off x="914400" y="1147763"/>
          <a:ext cx="72263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Document" r:id="rId5" imgW="7301323" imgH="4324392" progId="Word.Document.8">
                  <p:embed/>
                </p:oleObj>
              </mc:Choice>
              <mc:Fallback>
                <p:oleObj name="Document" r:id="rId5" imgW="7301323" imgH="43243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22630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883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change your password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165490"/>
              </p:ext>
            </p:extLst>
          </p:nvPr>
        </p:nvGraphicFramePr>
        <p:xfrm>
          <a:off x="914400" y="1143000"/>
          <a:ext cx="7288213" cy="180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Document" r:id="rId5" imgW="7301323" imgH="1809331" progId="Word.Document.8">
                  <p:embed/>
                </p:oleObj>
              </mc:Choice>
              <mc:Fallback>
                <p:oleObj name="Document" r:id="rId5" imgW="7301323" imgH="180933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180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20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a SQL script that creates a database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6092350" cy="493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6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import and run a SQL script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518135"/>
              </p:ext>
            </p:extLst>
          </p:nvPr>
        </p:nvGraphicFramePr>
        <p:xfrm>
          <a:off x="914400" y="1147763"/>
          <a:ext cx="7216775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0" name="Document" r:id="rId5" imgW="7221045" imgH="1419020" progId="Word.Document.8">
                  <p:embed/>
                </p:oleObj>
              </mc:Choice>
              <mc:Fallback>
                <p:oleObj name="Document" r:id="rId5" imgW="7221045" imgH="14190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216775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440241"/>
              </p:ext>
            </p:extLst>
          </p:nvPr>
        </p:nvGraphicFramePr>
        <p:xfrm>
          <a:off x="914400" y="3785424"/>
          <a:ext cx="7269163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1" name="Document" r:id="rId8" imgW="7283273" imgH="1384093" progId="Word.Document.8">
                  <p:embed/>
                </p:oleObj>
              </mc:Choice>
              <mc:Fallback>
                <p:oleObj name="Document" r:id="rId8" imgW="7283273" imgH="138409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785424"/>
                        <a:ext cx="7269163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881298"/>
              </p:ext>
            </p:extLst>
          </p:nvPr>
        </p:nvGraphicFramePr>
        <p:xfrm>
          <a:off x="950913" y="2133600"/>
          <a:ext cx="7313909" cy="586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2" name="Document" r:id="rId11" imgW="7313909" imgH="586907" progId="Word.Document.8">
                  <p:embed/>
                </p:oleObj>
              </mc:Choice>
              <mc:Fallback>
                <p:oleObj name="Document" r:id="rId11" imgW="7313909" imgH="58690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2133600"/>
                        <a:ext cx="7313909" cy="586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30" y="2686640"/>
            <a:ext cx="6485714" cy="1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4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databases tree and the Databases tab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2082857" cy="2588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19200"/>
            <a:ext cx="5082857" cy="41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6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The Structure tab for the my_guitar_shop1 database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900334" cy="201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2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057275"/>
          <a:ext cx="7288213" cy="534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Document" r:id="rId5" imgW="7301323" imgH="5362462" progId="Word.Document.8">
                  <p:embed/>
                </p:oleObj>
              </mc:Choice>
              <mc:Fallback>
                <p:oleObj name="Document" r:id="rId5" imgW="7301323" imgH="536246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57275"/>
                        <a:ext cx="7288213" cy="534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69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Browse tab for the categories table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6684922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6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SQL tab with a statement ready to run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6705600" cy="472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result of the SQL statement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19" y="1143000"/>
            <a:ext cx="6671781" cy="343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5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smtClean="0"/>
              <a:t>Creating a user with limited privileges</a:t>
            </a:r>
            <a:br>
              <a:rPr lang="en-US" smtClean="0"/>
            </a:br>
            <a:r>
              <a:rPr lang="en-US" smtClean="0"/>
              <a:t>on one table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196575"/>
              </p:ext>
            </p:extLst>
          </p:nvPr>
        </p:nvGraphicFramePr>
        <p:xfrm>
          <a:off x="914400" y="1479550"/>
          <a:ext cx="7226300" cy="352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name="Document" r:id="rId5" imgW="7301323" imgH="3571494" progId="Word.Document.8">
                  <p:embed/>
                </p:oleObj>
              </mc:Choice>
              <mc:Fallback>
                <p:oleObj name="Document" r:id="rId5" imgW="7301323" imgH="357149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79550"/>
                        <a:ext cx="7226300" cy="352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450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privileges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590830"/>
              </p:ext>
            </p:extLst>
          </p:nvPr>
        </p:nvGraphicFramePr>
        <p:xfrm>
          <a:off x="914400" y="1155700"/>
          <a:ext cx="7386638" cy="310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Document" r:id="rId5" imgW="7409490" imgH="3112410" progId="Word.Document.8">
                  <p:embed/>
                </p:oleObj>
              </mc:Choice>
              <mc:Fallback>
                <p:oleObj name="Document" r:id="rId5" imgW="7409490" imgH="311241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55700"/>
                        <a:ext cx="7386638" cy="310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8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smtClean="0"/>
              <a:t>The error message that’s displayed</a:t>
            </a:r>
            <a:br>
              <a:rPr lang="en-US" smtClean="0"/>
            </a:br>
            <a:r>
              <a:rPr lang="en-US" smtClean="0"/>
              <a:t>after an UPDATE statement failed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5542" name="Picture 6" descr="3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266" y="1600200"/>
            <a:ext cx="6101334" cy="37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6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products table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3799" name="Picture 7" descr="3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77350"/>
            <a:ext cx="5987751" cy="298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3924926" y="1420101"/>
            <a:ext cx="1049377" cy="3220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Columns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1871495" y="1742201"/>
            <a:ext cx="0" cy="53514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H="1">
            <a:off x="1981200" y="1742200"/>
            <a:ext cx="2514600" cy="535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4495800" y="1742199"/>
            <a:ext cx="2377929" cy="51558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7357895" y="2743199"/>
            <a:ext cx="1148" cy="228802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7241298" y="2743200"/>
            <a:ext cx="11659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7241298" y="5031227"/>
            <a:ext cx="11659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7351003" y="3824955"/>
            <a:ext cx="11659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9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8326"/>
          <a:ext cx="7301323" cy="4338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Document" r:id="rId5" imgW="7301323" imgH="4338074" progId="Word.Document.8">
                  <p:embed/>
                </p:oleObj>
              </mc:Choice>
              <mc:Fallback>
                <p:oleObj name="Document" r:id="rId5" imgW="7301323" imgH="43380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8326"/>
                        <a:ext cx="7301323" cy="4338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719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relationship between two tables in a database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5846" name="Picture 6" descr="3-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70320"/>
            <a:ext cx="1904763" cy="103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3-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84687"/>
            <a:ext cx="5857144" cy="290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8"/>
          <p:cNvSpPr>
            <a:spLocks noChangeShapeType="1"/>
          </p:cNvSpPr>
          <p:nvPr/>
        </p:nvSpPr>
        <p:spPr bwMode="auto">
          <a:xfrm flipH="1">
            <a:off x="922537" y="2238238"/>
            <a:ext cx="9370" cy="269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 flipH="1">
            <a:off x="941278" y="2238238"/>
            <a:ext cx="121474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 flipV="1">
            <a:off x="922536" y="4676638"/>
            <a:ext cx="1973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H="1" flipV="1">
            <a:off x="922537" y="4926812"/>
            <a:ext cx="19730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>
            <a:off x="2026753" y="1442644"/>
            <a:ext cx="0" cy="127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H="1">
            <a:off x="3084753" y="5589450"/>
            <a:ext cx="0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/>
          </p:nvPr>
        </p:nvGraphicFramePr>
        <p:xfrm>
          <a:off x="914401" y="1129075"/>
          <a:ext cx="7301323" cy="199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Document" r:id="rId5" imgW="7301323" imgH="1995125" progId="Word.Document.8">
                  <p:embed/>
                </p:oleObj>
              </mc:Choice>
              <mc:Fallback>
                <p:oleObj name="Document" r:id="rId5" imgW="7301323" imgH="199512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1" y="1129075"/>
                        <a:ext cx="7301323" cy="199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542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columns of the products table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8918" name="Picture 6" descr="3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1" y="1213281"/>
            <a:ext cx="6345239" cy="158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9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MySQL data types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C3, Slide </a:t>
            </a:r>
            <a:fld id="{5885A1BD-12B5-4756-867A-57CA1C17964C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4588"/>
          <a:ext cx="7288213" cy="195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Document" r:id="rId5" imgW="7301323" imgH="1960199" progId="Word.Document.8">
                  <p:embed/>
                </p:oleObj>
              </mc:Choice>
              <mc:Fallback>
                <p:oleObj name="Document" r:id="rId5" imgW="7301323" imgH="196019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4588"/>
                        <a:ext cx="7288213" cy="195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391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s_with_titles_logo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ter slides_with_titles_logo.potx" id="{A566EAD1-5301-4E82-B695-AE6CEDC689A7}" vid="{1E1230F9-0392-41B6-A911-5D34D5426BD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slides_with_titles_logo</Template>
  <TotalTime>213</TotalTime>
  <Words>952</Words>
  <Application>Microsoft Office PowerPoint</Application>
  <PresentationFormat>On-screen Show (4:3)</PresentationFormat>
  <Paragraphs>177</Paragraphs>
  <Slides>35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Arial Narrow</vt:lpstr>
      <vt:lpstr>Courier New</vt:lpstr>
      <vt:lpstr>Times New Roman</vt:lpstr>
      <vt:lpstr>Master slides_with_titles_logo</vt:lpstr>
      <vt:lpstr>Document</vt:lpstr>
      <vt:lpstr>Chapter 3</vt:lpstr>
      <vt:lpstr>Objectives</vt:lpstr>
      <vt:lpstr>Objectives (continued)</vt:lpstr>
      <vt:lpstr>A products table</vt:lpstr>
      <vt:lpstr>Key terms</vt:lpstr>
      <vt:lpstr>The relationship between two tables in a database</vt:lpstr>
      <vt:lpstr>Key terms</vt:lpstr>
      <vt:lpstr>The columns of the products table</vt:lpstr>
      <vt:lpstr>Common MySQL data types</vt:lpstr>
      <vt:lpstr>The SELECT statement syntax for all columns</vt:lpstr>
      <vt:lpstr>The syntax for selected columns</vt:lpstr>
      <vt:lpstr>The syntax that joins two tables</vt:lpstr>
      <vt:lpstr>A statement that gets data from two related tables</vt:lpstr>
      <vt:lpstr>Key terms</vt:lpstr>
      <vt:lpstr>The syntax for the INSERT statement</vt:lpstr>
      <vt:lpstr>The syntax for the UPDATE statement</vt:lpstr>
      <vt:lpstr>The syntax for the DELETE statement</vt:lpstr>
      <vt:lpstr>MySQL is…</vt:lpstr>
      <vt:lpstr>MySQL provides…</vt:lpstr>
      <vt:lpstr>A command-line client</vt:lpstr>
      <vt:lpstr>A web-based client</vt:lpstr>
      <vt:lpstr>The Welcome page</vt:lpstr>
      <vt:lpstr>The Home and Logout buttons at the top of the sidebar on most pages</vt:lpstr>
      <vt:lpstr>How to start phpMyAdmin on a local computer</vt:lpstr>
      <vt:lpstr>How to change your password</vt:lpstr>
      <vt:lpstr>Running a SQL script that creates a database</vt:lpstr>
      <vt:lpstr>How to import and run a SQL script</vt:lpstr>
      <vt:lpstr>The databases tree and the Databases tab</vt:lpstr>
      <vt:lpstr>The Structure tab for the my_guitar_shop1 database</vt:lpstr>
      <vt:lpstr>The Browse tab for the categories table</vt:lpstr>
      <vt:lpstr>The SQL tab with a statement ready to run</vt:lpstr>
      <vt:lpstr>The result of the SQL statement</vt:lpstr>
      <vt:lpstr>Creating a user with limited privileges on one table</vt:lpstr>
      <vt:lpstr>Common privileges</vt:lpstr>
      <vt:lpstr>The error message that’s displayed after an UPDATE statement failed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Anne Boehm</dc:creator>
  <cp:lastModifiedBy>Anne Boehm</cp:lastModifiedBy>
  <cp:revision>15</cp:revision>
  <cp:lastPrinted>2016-01-14T23:03:16Z</cp:lastPrinted>
  <dcterms:created xsi:type="dcterms:W3CDTF">2017-08-16T16:26:51Z</dcterms:created>
  <dcterms:modified xsi:type="dcterms:W3CDTF">2017-10-03T23:25:38Z</dcterms:modified>
</cp:coreProperties>
</file>