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5"/>
  </p:notesMasterIdLst>
  <p:handoutMasterIdLst>
    <p:handoutMasterId r:id="rId46"/>
  </p:handoutMasterIdLst>
  <p:sldIdLst>
    <p:sldId id="325" r:id="rId2"/>
    <p:sldId id="326" r:id="rId3"/>
    <p:sldId id="327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75" d="100"/>
          <a:sy n="75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0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F0ADFB0-F0AE-4672-85F3-4269E12E7AD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143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453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52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512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99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794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103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458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553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012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205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281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9145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4583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6126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4679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633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0356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562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6051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0333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645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2643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8258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0114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444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5973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9646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5392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6189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0584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6796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591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980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03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686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058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950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271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52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6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3.emf"/><Relationship Id="rId4" Type="http://schemas.openxmlformats.org/officeDocument/2006/relationships/oleObject" Target="../embeddings/oleObject2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4.emf"/><Relationship Id="rId4" Type="http://schemas.openxmlformats.org/officeDocument/2006/relationships/oleObject" Target="../embeddings/oleObject2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5.emf"/><Relationship Id="rId4" Type="http://schemas.openxmlformats.org/officeDocument/2006/relationships/oleObject" Target="../embeddings/oleObject2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6.emf"/><Relationship Id="rId4" Type="http://schemas.openxmlformats.org/officeDocument/2006/relationships/oleObject" Target="../embeddings/oleObject3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37.emf"/><Relationship Id="rId4" Type="http://schemas.openxmlformats.org/officeDocument/2006/relationships/oleObject" Target="../embeddings/oleObject3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38.emf"/><Relationship Id="rId4" Type="http://schemas.openxmlformats.org/officeDocument/2006/relationships/oleObject" Target="../embeddings/oleObject3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40.emf"/><Relationship Id="rId4" Type="http://schemas.openxmlformats.org/officeDocument/2006/relationships/oleObject" Target="../embeddings/oleObject3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41.emf"/><Relationship Id="rId4" Type="http://schemas.openxmlformats.org/officeDocument/2006/relationships/oleObject" Target="../embeddings/oleObject35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42.emf"/><Relationship Id="rId4" Type="http://schemas.openxmlformats.org/officeDocument/2006/relationships/oleObject" Target="../embeddings/oleObject3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43.emf"/><Relationship Id="rId4" Type="http://schemas.openxmlformats.org/officeDocument/2006/relationships/oleObject" Target="../embeddings/oleObject37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44.emf"/><Relationship Id="rId4" Type="http://schemas.openxmlformats.org/officeDocument/2006/relationships/oleObject" Target="../embeddings/oleObject3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292753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7301323" imgH="2388677" progId="Word.Document.8">
                  <p:embed/>
                </p:oleObj>
              </mc:Choice>
              <mc:Fallback>
                <p:oleObj name="Document" r:id="rId4" imgW="7301323" imgH="2388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093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A method of the PDO class</a:t>
            </a:r>
            <a:br>
              <a:rPr lang="en-US" dirty="0"/>
            </a:br>
            <a:r>
              <a:rPr lang="en-US" dirty="0"/>
              <a:t>for preparing a SQL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92257"/>
              </p:ext>
            </p:extLst>
          </p:nvPr>
        </p:nvGraphicFramePr>
        <p:xfrm>
          <a:off x="914400" y="1371600"/>
          <a:ext cx="8462963" cy="555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4" imgW="7301323" imgH="4807600" progId="Word.Document.8">
                  <p:embed/>
                </p:oleObj>
              </mc:Choice>
              <mc:Fallback>
                <p:oleObj name="Document" r:id="rId4" imgW="7301323" imgH="480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8462963" cy="555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546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How to execute a SQL statement</a:t>
            </a:r>
            <a:br>
              <a:rPr lang="en-US" dirty="0"/>
            </a:br>
            <a:r>
              <a:rPr lang="en-US" dirty="0"/>
              <a:t>that doesn’t have parameters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509866"/>
              </p:ext>
            </p:extLst>
          </p:nvPr>
        </p:nvGraphicFramePr>
        <p:xfrm>
          <a:off x="914400" y="1335508"/>
          <a:ext cx="722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Document" r:id="rId4" imgW="7301323" imgH="4812281" progId="Word.Document.8">
                  <p:embed/>
                </p:oleObj>
              </mc:Choice>
              <mc:Fallback>
                <p:oleObj name="Document" r:id="rId4" imgW="7301323" imgH="48122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35508"/>
                        <a:ext cx="722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17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more methods of the </a:t>
            </a:r>
            <a:r>
              <a:rPr lang="en-US" dirty="0" err="1"/>
              <a:t>PDOStatement</a:t>
            </a:r>
            <a:r>
              <a:rPr lang="en-US" dirty="0"/>
              <a:t> class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480868"/>
              </p:ext>
            </p:extLst>
          </p:nvPr>
        </p:nvGraphicFramePr>
        <p:xfrm>
          <a:off x="914400" y="1147763"/>
          <a:ext cx="7153275" cy="470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Document" r:id="rId4" imgW="7301323" imgH="4812281" progId="Word.Document.8">
                  <p:embed/>
                </p:oleObj>
              </mc:Choice>
              <mc:Fallback>
                <p:oleObj name="Document" r:id="rId4" imgW="7301323" imgH="48122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153275" cy="470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1438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Code that uses a string index</a:t>
            </a:r>
            <a:br>
              <a:rPr lang="en-US" dirty="0"/>
            </a:br>
            <a:r>
              <a:rPr lang="en-US" dirty="0"/>
              <a:t>to access each column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230392"/>
              </p:ext>
            </p:extLst>
          </p:nvPr>
        </p:nvGraphicFramePr>
        <p:xfrm>
          <a:off x="914400" y="1314871"/>
          <a:ext cx="7288213" cy="479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Document" r:id="rId4" imgW="7301323" imgH="4815162" progId="Word.Document.8">
                  <p:embed/>
                </p:oleObj>
              </mc:Choice>
              <mc:Fallback>
                <p:oleObj name="Document" r:id="rId4" imgW="7301323" imgH="4815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14871"/>
                        <a:ext cx="7288213" cy="479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6610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5375"/>
          <a:ext cx="7288213" cy="378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Document" r:id="rId3" imgW="7301323" imgH="3800136" progId="Word.Document.8">
                  <p:embed/>
                </p:oleObj>
              </mc:Choice>
              <mc:Fallback>
                <p:oleObj name="Document" r:id="rId3" imgW="7301323" imgH="3800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375"/>
                        <a:ext cx="7288213" cy="378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90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method of the PDOStatement class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63056"/>
              </p:ext>
            </p:extLst>
          </p:nvPr>
        </p:nvGraphicFramePr>
        <p:xfrm>
          <a:off x="914400" y="1143000"/>
          <a:ext cx="7288213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Document" r:id="rId4" imgW="7301323" imgH="4877813" progId="Word.Document.8">
                  <p:embed/>
                </p:oleObj>
              </mc:Choice>
              <mc:Fallback>
                <p:oleObj name="Document" r:id="rId4" imgW="7301323" imgH="48778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86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40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How to use a </a:t>
            </a:r>
            <a:r>
              <a:rPr lang="en-US" dirty="0" err="1"/>
              <a:t>foreach</a:t>
            </a:r>
            <a:r>
              <a:rPr lang="en-US" dirty="0"/>
              <a:t> statement</a:t>
            </a:r>
            <a:br>
              <a:rPr lang="en-US" dirty="0"/>
            </a:br>
            <a:r>
              <a:rPr lang="en-US" dirty="0"/>
              <a:t>to display the result set in an HTML table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965294"/>
              </p:ext>
            </p:extLst>
          </p:nvPr>
        </p:nvGraphicFramePr>
        <p:xfrm>
          <a:off x="914400" y="1371600"/>
          <a:ext cx="7226300" cy="525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Document" r:id="rId4" imgW="7301323" imgH="5325735" progId="Word.Document.8">
                  <p:embed/>
                </p:oleObj>
              </mc:Choice>
              <mc:Fallback>
                <p:oleObj name="Document" r:id="rId4" imgW="7301323" imgH="53257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26300" cy="525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117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5374"/>
          <a:ext cx="7301323" cy="3801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Document" r:id="rId3" imgW="7301323" imgH="3801576" progId="Word.Document.8">
                  <p:embed/>
                </p:oleObj>
              </mc:Choice>
              <mc:Fallback>
                <p:oleObj name="Document" r:id="rId3" imgW="7301323" imgH="38015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374"/>
                        <a:ext cx="7301323" cy="3801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709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execute an INSERT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Document" r:id="rId4" imgW="7313400" imgH="4925796" progId="Word.Document.8">
                  <p:embed/>
                </p:oleObj>
              </mc:Choice>
              <mc:Fallback>
                <p:oleObj name="Document" r:id="rId4" imgW="7313400" imgH="49257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90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528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execute an UPDATE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Document" r:id="rId4" imgW="7301323" imgH="5368583" progId="Word.Document.8">
                  <p:embed/>
                </p:oleObj>
              </mc:Choice>
              <mc:Fallback>
                <p:oleObj name="Document" r:id="rId4" imgW="7301323" imgH="53685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4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525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009244"/>
              </p:ext>
            </p:extLst>
          </p:nvPr>
        </p:nvGraphicFramePr>
        <p:xfrm>
          <a:off x="914400" y="1103313"/>
          <a:ext cx="7342188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4" imgW="7422416" imgH="4475259" progId="Word.Document.8">
                  <p:embed/>
                </p:oleObj>
              </mc:Choice>
              <mc:Fallback>
                <p:oleObj name="Document" r:id="rId4" imgW="7422416" imgH="447525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342188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6710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execute a DELETE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3475"/>
          <a:ext cx="7288213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Document" r:id="rId4" imgW="7301323" imgH="5370023" progId="Word.Document.8">
                  <p:embed/>
                </p:oleObj>
              </mc:Choice>
              <mc:Fallback>
                <p:oleObj name="Document" r:id="rId4" imgW="7301323" imgH="53700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288213" cy="534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271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user interface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3255" name="Picture 7" descr="4-7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990" y="1143001"/>
            <a:ext cx="6643810" cy="297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455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/>
              <a:t>The user interface after the user</a:t>
            </a:r>
            <a:br>
              <a:rPr lang="en-US" dirty="0"/>
            </a:br>
            <a:r>
              <a:rPr lang="en-US" dirty="0"/>
              <a:t>selects a new category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4279" name="Picture 7" descr="4-7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643810" cy="297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730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database.php</a:t>
            </a:r>
            <a:r>
              <a:rPr lang="en-US" dirty="0"/>
              <a:t>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Document" r:id="rId4" imgW="7301323" imgH="3409824" progId="Word.Document.8">
                  <p:embed/>
                </p:oleObj>
              </mc:Choice>
              <mc:Fallback>
                <p:oleObj name="Document" r:id="rId4" imgW="7301323" imgH="3409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340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980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database_error.php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4" imgW="7301323" imgH="5024000" progId="Word.Document.8">
                  <p:embed/>
                </p:oleObj>
              </mc:Choice>
              <mc:Fallback>
                <p:oleObj name="Document" r:id="rId4" imgW="7301323" imgH="5024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45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461434"/>
              </p:ext>
            </p:extLst>
          </p:nvPr>
        </p:nvGraphicFramePr>
        <p:xfrm>
          <a:off x="914400" y="1147763"/>
          <a:ext cx="7226300" cy="516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Document" r:id="rId4" imgW="7301323" imgH="5232838" progId="Word.Document.8">
                  <p:embed/>
                </p:oleObj>
              </mc:Choice>
              <mc:Fallback>
                <p:oleObj name="Document" r:id="rId4" imgW="7301323" imgH="52328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516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6211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Document" r:id="rId4" imgW="7301323" imgH="5339418" progId="Word.Document.8">
                  <p:embed/>
                </p:oleObj>
              </mc:Choice>
              <mc:Fallback>
                <p:oleObj name="Document" r:id="rId4" imgW="7301323" imgH="53394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910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Document" r:id="rId4" imgW="7301323" imgH="5339418" progId="Word.Document.8">
                  <p:embed/>
                </p:oleObj>
              </mc:Choice>
              <mc:Fallback>
                <p:oleObj name="Document" r:id="rId4" imgW="7301323" imgH="53394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7761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9800" cy="530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Document" r:id="rId4" imgW="7301323" imgH="5331856" progId="Word.Document.8">
                  <p:embed/>
                </p:oleObj>
              </mc:Choice>
              <mc:Fallback>
                <p:oleObj name="Document" r:id="rId4" imgW="7301323" imgH="53318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9800" cy="530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1287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Document" r:id="rId4" imgW="7301323" imgH="5336537" progId="Word.Document.8">
                  <p:embed/>
                </p:oleObj>
              </mc:Choice>
              <mc:Fallback>
                <p:oleObj name="Document" r:id="rId4" imgW="7301323" imgH="5336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93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(continued)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85104"/>
              </p:ext>
            </p:extLst>
          </p:nvPr>
        </p:nvGraphicFramePr>
        <p:xfrm>
          <a:off x="914400" y="995363"/>
          <a:ext cx="7199313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Document" r:id="rId3" imgW="7232028" imgH="5351883" progId="Word.Document.12">
                  <p:embed/>
                </p:oleObj>
              </mc:Choice>
              <mc:Fallback>
                <p:oleObj name="Document" r:id="rId3" imgW="7232028" imgH="53518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95363"/>
                        <a:ext cx="7199313" cy="533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55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Product List page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1143000"/>
            <a:ext cx="6705600" cy="355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66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 Product page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43000"/>
            <a:ext cx="6751947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480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525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Document" r:id="rId4" imgW="7301323" imgH="5257323" progId="Word.Document.8">
                  <p:embed/>
                </p:oleObj>
              </mc:Choice>
              <mc:Fallback>
                <p:oleObj name="Document" r:id="rId4" imgW="7301323" imgH="5257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5257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0720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918"/>
          <a:ext cx="7301323" cy="5255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4" imgW="7301323" imgH="5255882" progId="Word.Document.8">
                  <p:embed/>
                </p:oleObj>
              </mc:Choice>
              <mc:Fallback>
                <p:oleObj name="Document" r:id="rId4" imgW="7301323" imgH="52558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918"/>
                        <a:ext cx="7301323" cy="5255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242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918"/>
          <a:ext cx="7301323" cy="5255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4" imgW="7301323" imgH="5255882" progId="Word.Document.8">
                  <p:embed/>
                </p:oleObj>
              </mc:Choice>
              <mc:Fallback>
                <p:oleObj name="Document" r:id="rId4" imgW="7301323" imgH="52558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918"/>
                        <a:ext cx="7301323" cy="5255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2163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Document" r:id="rId4" imgW="7301323" imgH="5257323" progId="Word.Document.8">
                  <p:embed/>
                </p:oleObj>
              </mc:Choice>
              <mc:Fallback>
                <p:oleObj name="Document" r:id="rId4" imgW="7301323" imgH="5257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8909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Document" r:id="rId4" imgW="7301323" imgH="5258763" progId="Word.Document.8">
                  <p:embed/>
                </p:oleObj>
              </mc:Choice>
              <mc:Fallback>
                <p:oleObj name="Document" r:id="rId4" imgW="7301323" imgH="52587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200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index.php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16013"/>
          <a:ext cx="7288213" cy="536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Document" r:id="rId4" imgW="7301323" imgH="5385146" progId="Word.Document.8">
                  <p:embed/>
                </p:oleObj>
              </mc:Choice>
              <mc:Fallback>
                <p:oleObj name="Document" r:id="rId4" imgW="7301323" imgH="5385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6013"/>
                        <a:ext cx="7288213" cy="536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8732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delete_product.php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Document" r:id="rId4" imgW="7301323" imgH="5232838" progId="Word.Document.8">
                  <p:embed/>
                </p:oleObj>
              </mc:Choice>
              <mc:Fallback>
                <p:oleObj name="Document" r:id="rId4" imgW="7301323" imgH="52328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1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4194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add_product_form.php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51206"/>
          <a:ext cx="7301323" cy="4335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Document" r:id="rId4" imgW="7301323" imgH="4335194" progId="Word.Document.8">
                  <p:embed/>
                </p:oleObj>
              </mc:Choice>
              <mc:Fallback>
                <p:oleObj name="Document" r:id="rId4" imgW="7301323" imgH="4335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51206"/>
                        <a:ext cx="7301323" cy="4335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12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syntax for creating an object from any class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034614"/>
              </p:ext>
            </p:extLst>
          </p:nvPr>
        </p:nvGraphicFramePr>
        <p:xfrm>
          <a:off x="914400" y="1143000"/>
          <a:ext cx="7321550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4" imgW="7301323" imgH="2970904" progId="Word.Document.8">
                  <p:embed/>
                </p:oleObj>
              </mc:Choice>
              <mc:Fallback>
                <p:oleObj name="Document" r:id="rId4" imgW="7301323" imgH="29709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96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9435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add_product_form.php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589838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Document" r:id="rId4" imgW="7617580" imgH="5324295" progId="Word.Document.8">
                  <p:embed/>
                </p:oleObj>
              </mc:Choice>
              <mc:Fallback>
                <p:oleObj name="Document" r:id="rId4" imgW="7617580" imgH="53242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589838" cy="529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2895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add_product_form.php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581900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Document" r:id="rId4" imgW="7619428" imgH="5316734" progId="Word.Document.8">
                  <p:embed/>
                </p:oleObj>
              </mc:Choice>
              <mc:Fallback>
                <p:oleObj name="Document" r:id="rId4" imgW="7619428" imgH="53167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581900" cy="529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3508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add_product.php file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Document" r:id="rId4" imgW="7301323" imgH="5019319" progId="Word.Document.8">
                  <p:embed/>
                </p:oleObj>
              </mc:Choice>
              <mc:Fallback>
                <p:oleObj name="Document" r:id="rId4" imgW="7301323" imgH="50193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99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1595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add_product.php file (continued)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5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Document" r:id="rId4" imgW="7301323" imgH="4778795" progId="Word.Document.8">
                  <p:embed/>
                </p:oleObj>
              </mc:Choice>
              <mc:Fallback>
                <p:oleObj name="Document" r:id="rId4" imgW="7301323" imgH="47787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5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790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connect to a MySQL database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Document" r:id="rId4" imgW="7301323" imgH="1803210" progId="Word.Document.8">
                  <p:embed/>
                </p:oleObj>
              </mc:Choice>
              <mc:Fallback>
                <p:oleObj name="Document" r:id="rId4" imgW="7301323" imgH="18032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280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087438"/>
          <a:ext cx="7288213" cy="340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Document" r:id="rId4" imgW="7301323" imgH="3424947" progId="Word.Document.8">
                  <p:embed/>
                </p:oleObj>
              </mc:Choice>
              <mc:Fallback>
                <p:oleObj name="Document" r:id="rId4" imgW="7301323" imgH="34249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7438"/>
                        <a:ext cx="7288213" cy="340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46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syntax for a try/catch statement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237995"/>
              </p:ext>
            </p:extLst>
          </p:nvPr>
        </p:nvGraphicFramePr>
        <p:xfrm>
          <a:off x="914400" y="1150938"/>
          <a:ext cx="7288213" cy="479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Document" r:id="rId4" imgW="7301323" imgH="4815162" progId="Word.Document.8">
                  <p:embed/>
                </p:oleObj>
              </mc:Choice>
              <mc:Fallback>
                <p:oleObj name="Document" r:id="rId4" imgW="7301323" imgH="4815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50938"/>
                        <a:ext cx="7288213" cy="479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185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handle a PDO exception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50076"/>
              </p:ext>
            </p:extLst>
          </p:nvPr>
        </p:nvGraphicFramePr>
        <p:xfrm>
          <a:off x="914400" y="1103313"/>
          <a:ext cx="7199313" cy="449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Document" r:id="rId4" imgW="7281217" imgH="4550153" progId="Word.Document.8">
                  <p:embed/>
                </p:oleObj>
              </mc:Choice>
              <mc:Fallback>
                <p:oleObj name="Document" r:id="rId4" imgW="7281217" imgH="45501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199313" cy="449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027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Murach's PHP and MySQL (3rd Ed.)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pPr algn="r"/>
            <a:r>
              <a:rPr lang="en-US" altLang="en-US" sz="90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E22C9BFC-9F64-4972-B00C-094B5E8ECEDF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092200"/>
          <a:ext cx="7288213" cy="378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Document" r:id="rId4" imgW="7301323" imgH="3798336" progId="Word.Document.8">
                  <p:embed/>
                </p:oleObj>
              </mc:Choice>
              <mc:Fallback>
                <p:oleObj name="Document" r:id="rId4" imgW="7301323" imgH="37983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2200"/>
                        <a:ext cx="7288213" cy="378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74350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352</TotalTime>
  <Words>1215</Words>
  <Application>Microsoft Office PowerPoint</Application>
  <PresentationFormat>On-screen Show (4:3)</PresentationFormat>
  <Paragraphs>216</Paragraphs>
  <Slides>43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Narrow</vt:lpstr>
      <vt:lpstr>Times New Roman</vt:lpstr>
      <vt:lpstr>Master slides_with_titles_logo</vt:lpstr>
      <vt:lpstr>Document</vt:lpstr>
      <vt:lpstr>Chapter 4</vt:lpstr>
      <vt:lpstr>Objectives</vt:lpstr>
      <vt:lpstr>Objectives (continued)</vt:lpstr>
      <vt:lpstr>The syntax for creating an object from any class</vt:lpstr>
      <vt:lpstr>How to connect to a MySQL database</vt:lpstr>
      <vt:lpstr>Key terms</vt:lpstr>
      <vt:lpstr>The syntax for a try/catch statement</vt:lpstr>
      <vt:lpstr>How to handle a PDO exception</vt:lpstr>
      <vt:lpstr>Key terms</vt:lpstr>
      <vt:lpstr>A method of the PDO class for preparing a SQL statement</vt:lpstr>
      <vt:lpstr>How to execute a SQL statement that doesn’t have parameters</vt:lpstr>
      <vt:lpstr>Two more methods of the PDOStatement class</vt:lpstr>
      <vt:lpstr>Code that uses a string index to access each column</vt:lpstr>
      <vt:lpstr>Key terms</vt:lpstr>
      <vt:lpstr>Another method of the PDOStatement class</vt:lpstr>
      <vt:lpstr>How to use a foreach statement to display the result set in an HTML table</vt:lpstr>
      <vt:lpstr>Key terms</vt:lpstr>
      <vt:lpstr>How to execute an INSERT statement</vt:lpstr>
      <vt:lpstr>How to execute an UPDATE statement</vt:lpstr>
      <vt:lpstr>How to execute a DELETE statement</vt:lpstr>
      <vt:lpstr>The user interface</vt:lpstr>
      <vt:lpstr>The user interface after the user selects a new category</vt:lpstr>
      <vt:lpstr>The database.php file</vt:lpstr>
      <vt:lpstr>The database_error.php file</vt:lpstr>
      <vt:lpstr>The index.php file</vt:lpstr>
      <vt:lpstr>The index.php file (continued)</vt:lpstr>
      <vt:lpstr>The index.php file (continued)</vt:lpstr>
      <vt:lpstr>The index.php file (continued)</vt:lpstr>
      <vt:lpstr>The index.php file (continued)</vt:lpstr>
      <vt:lpstr>The Product List page</vt:lpstr>
      <vt:lpstr>The Add Product page</vt:lpstr>
      <vt:lpstr>The index.php file</vt:lpstr>
      <vt:lpstr>The index.php file (continued)</vt:lpstr>
      <vt:lpstr>The index.php file (continued)</vt:lpstr>
      <vt:lpstr>The index.php file (continued)</vt:lpstr>
      <vt:lpstr>The index.php file (continued)</vt:lpstr>
      <vt:lpstr>The index.php file (continued)</vt:lpstr>
      <vt:lpstr>The delete_product.php file</vt:lpstr>
      <vt:lpstr>The add_product_form.php file</vt:lpstr>
      <vt:lpstr>The add_product_form.php file (continued)</vt:lpstr>
      <vt:lpstr>The add_product_form.php file (continued)</vt:lpstr>
      <vt:lpstr>The add_product.php file</vt:lpstr>
      <vt:lpstr>The add_product.php file (continued)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Anne Boehm</dc:creator>
  <cp:lastModifiedBy>Judy Taylor</cp:lastModifiedBy>
  <cp:revision>12</cp:revision>
  <cp:lastPrinted>2016-01-14T23:03:16Z</cp:lastPrinted>
  <dcterms:created xsi:type="dcterms:W3CDTF">2017-08-16T17:23:31Z</dcterms:created>
  <dcterms:modified xsi:type="dcterms:W3CDTF">2017-10-03T22:53:58Z</dcterms:modified>
</cp:coreProperties>
</file>