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45"/>
  </p:notesMasterIdLst>
  <p:handoutMasterIdLst>
    <p:handoutMasterId r:id="rId46"/>
  </p:handoutMasterIdLst>
  <p:sldIdLst>
    <p:sldId id="325" r:id="rId2"/>
    <p:sldId id="326" r:id="rId3"/>
    <p:sldId id="327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2" r:id="rId28"/>
    <p:sldId id="353" r:id="rId29"/>
    <p:sldId id="354" r:id="rId30"/>
    <p:sldId id="355" r:id="rId31"/>
    <p:sldId id="356" r:id="rId32"/>
    <p:sldId id="357" r:id="rId33"/>
    <p:sldId id="358" r:id="rId34"/>
    <p:sldId id="359" r:id="rId35"/>
    <p:sldId id="360" r:id="rId36"/>
    <p:sldId id="361" r:id="rId37"/>
    <p:sldId id="362" r:id="rId38"/>
    <p:sldId id="363" r:id="rId39"/>
    <p:sldId id="364" r:id="rId40"/>
    <p:sldId id="365" r:id="rId41"/>
    <p:sldId id="366" r:id="rId42"/>
    <p:sldId id="367" r:id="rId43"/>
    <p:sldId id="368" r:id="rId4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20396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21" autoAdjust="0"/>
  </p:normalViewPr>
  <p:slideViewPr>
    <p:cSldViewPr>
      <p:cViewPr varScale="1">
        <p:scale>
          <a:sx n="75" d="100"/>
          <a:sy n="75" d="100"/>
        </p:scale>
        <p:origin x="108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0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F0ADFB0-F0AE-4672-85F3-4269E12E7AD0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143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453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52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5122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89999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7943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1031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4584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5530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8012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205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2818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99145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4583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66126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84679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633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70356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562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6051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70333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645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92643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8258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30114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84442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59734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96462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53928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61892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05841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167966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591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59807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003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8686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9058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950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271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52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143000"/>
            <a:ext cx="7772400" cy="553998"/>
          </a:xfrm>
        </p:spPr>
        <p:txBody>
          <a:bodyPr lIns="0" tIns="0" rIns="0" bIns="0" anchor="t" anchorCtr="0">
            <a:spAutoFit/>
          </a:bodyPr>
          <a:lstStyle>
            <a:lvl1pPr>
              <a:defRPr sz="3600" b="1" i="0" baseline="0">
                <a:solidFill>
                  <a:srgbClr val="000099"/>
                </a:solidFill>
              </a:defRPr>
            </a:lvl1pPr>
          </a:lstStyle>
          <a:p>
            <a:r>
              <a:rPr lang="en-US" dirty="0"/>
              <a:t>Chapter number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8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20006"/>
            <a:ext cx="7315200" cy="369332"/>
          </a:xfrm>
        </p:spPr>
        <p:txBody>
          <a:bodyPr lIns="0" tIns="0" rIns="0" bIns="0">
            <a:spAutoFit/>
          </a:bodyPr>
          <a:lstStyle>
            <a:lvl1pPr algn="l">
              <a:defRPr sz="2400" b="1">
                <a:solidFill>
                  <a:srgbClr val="0000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06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2039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800" b="1" i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Murach's PHP and MySQL (3rd Ed.)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76200" y="6248400"/>
            <a:ext cx="2743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© 2017, Mike Murach &amp; Associates, Inc.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0" y="6397412"/>
            <a:ext cx="1228170" cy="231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3" r:id="rId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8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2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25.emf"/><Relationship Id="rId4" Type="http://schemas.openxmlformats.org/officeDocument/2006/relationships/oleObject" Target="../embeddings/oleObject2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26.emf"/><Relationship Id="rId4" Type="http://schemas.openxmlformats.org/officeDocument/2006/relationships/oleObject" Target="../embeddings/oleObject2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27.emf"/><Relationship Id="rId4" Type="http://schemas.openxmlformats.org/officeDocument/2006/relationships/oleObject" Target="../embeddings/oleObject2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28.emf"/><Relationship Id="rId4" Type="http://schemas.openxmlformats.org/officeDocument/2006/relationships/oleObject" Target="../embeddings/oleObject2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29.emf"/><Relationship Id="rId4" Type="http://schemas.openxmlformats.org/officeDocument/2006/relationships/oleObject" Target="../embeddings/oleObject2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30.emf"/><Relationship Id="rId4" Type="http://schemas.openxmlformats.org/officeDocument/2006/relationships/oleObject" Target="../embeddings/oleObject2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33.emf"/><Relationship Id="rId4" Type="http://schemas.openxmlformats.org/officeDocument/2006/relationships/oleObject" Target="../embeddings/oleObject27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34.emf"/><Relationship Id="rId4" Type="http://schemas.openxmlformats.org/officeDocument/2006/relationships/oleObject" Target="../embeddings/oleObject28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35.emf"/><Relationship Id="rId4" Type="http://schemas.openxmlformats.org/officeDocument/2006/relationships/oleObject" Target="../embeddings/oleObject29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5" Type="http://schemas.openxmlformats.org/officeDocument/2006/relationships/image" Target="../media/image36.emf"/><Relationship Id="rId4" Type="http://schemas.openxmlformats.org/officeDocument/2006/relationships/oleObject" Target="../embeddings/oleObject30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5" Type="http://schemas.openxmlformats.org/officeDocument/2006/relationships/image" Target="../media/image37.emf"/><Relationship Id="rId4" Type="http://schemas.openxmlformats.org/officeDocument/2006/relationships/oleObject" Target="../embeddings/oleObject31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5" Type="http://schemas.openxmlformats.org/officeDocument/2006/relationships/image" Target="../media/image38.emf"/><Relationship Id="rId4" Type="http://schemas.openxmlformats.org/officeDocument/2006/relationships/oleObject" Target="../embeddings/oleObject32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5" Type="http://schemas.openxmlformats.org/officeDocument/2006/relationships/image" Target="../media/image39.emf"/><Relationship Id="rId4" Type="http://schemas.openxmlformats.org/officeDocument/2006/relationships/oleObject" Target="../embeddings/oleObject33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5" Type="http://schemas.openxmlformats.org/officeDocument/2006/relationships/image" Target="../media/image40.emf"/><Relationship Id="rId4" Type="http://schemas.openxmlformats.org/officeDocument/2006/relationships/oleObject" Target="../embeddings/oleObject3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5" Type="http://schemas.openxmlformats.org/officeDocument/2006/relationships/image" Target="../media/image41.emf"/><Relationship Id="rId4" Type="http://schemas.openxmlformats.org/officeDocument/2006/relationships/oleObject" Target="../embeddings/oleObject35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5" Type="http://schemas.openxmlformats.org/officeDocument/2006/relationships/image" Target="../media/image42.emf"/><Relationship Id="rId4" Type="http://schemas.openxmlformats.org/officeDocument/2006/relationships/oleObject" Target="../embeddings/oleObject36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5" Type="http://schemas.openxmlformats.org/officeDocument/2006/relationships/image" Target="../media/image43.emf"/><Relationship Id="rId4" Type="http://schemas.openxmlformats.org/officeDocument/2006/relationships/oleObject" Target="../embeddings/oleObject37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5" Type="http://schemas.openxmlformats.org/officeDocument/2006/relationships/image" Target="../media/image44.emf"/><Relationship Id="rId4" Type="http://schemas.openxmlformats.org/officeDocument/2006/relationships/oleObject" Target="../embeddings/oleObject3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4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292753"/>
              </p:ext>
            </p:extLst>
          </p:nvPr>
        </p:nvGraphicFramePr>
        <p:xfrm>
          <a:off x="914400" y="1604963"/>
          <a:ext cx="7226300" cy="235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4" imgW="7301323" imgH="2388677" progId="Word.Document.8">
                  <p:embed/>
                </p:oleObj>
              </mc:Choice>
              <mc:Fallback>
                <p:oleObj name="Document" r:id="rId4" imgW="7301323" imgH="23886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04963"/>
                        <a:ext cx="7226300" cy="235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4093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/>
              <a:t>A method of the PDO class</a:t>
            </a:r>
            <a:br>
              <a:rPr lang="en-US" dirty="0"/>
            </a:br>
            <a:r>
              <a:rPr lang="en-US" dirty="0"/>
              <a:t>for preparing a SQL statement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92257"/>
              </p:ext>
            </p:extLst>
          </p:nvPr>
        </p:nvGraphicFramePr>
        <p:xfrm>
          <a:off x="914400" y="1371600"/>
          <a:ext cx="8462963" cy="555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Document" r:id="rId4" imgW="7301323" imgH="4807600" progId="Word.Document.8">
                  <p:embed/>
                </p:oleObj>
              </mc:Choice>
              <mc:Fallback>
                <p:oleObj name="Document" r:id="rId4" imgW="7301323" imgH="4807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8462963" cy="555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5546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/>
              <a:t>How to execute a SQL statement</a:t>
            </a:r>
            <a:br>
              <a:rPr lang="en-US" dirty="0"/>
            </a:br>
            <a:r>
              <a:rPr lang="en-US" dirty="0"/>
              <a:t>that doesn’t have parameters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509866"/>
              </p:ext>
            </p:extLst>
          </p:nvPr>
        </p:nvGraphicFramePr>
        <p:xfrm>
          <a:off x="914400" y="1335508"/>
          <a:ext cx="7226300" cy="475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Document" r:id="rId4" imgW="7301323" imgH="4812281" progId="Word.Document.8">
                  <p:embed/>
                </p:oleObj>
              </mc:Choice>
              <mc:Fallback>
                <p:oleObj name="Document" r:id="rId4" imgW="7301323" imgH="481228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35508"/>
                        <a:ext cx="7226300" cy="475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179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more methods of the </a:t>
            </a:r>
            <a:r>
              <a:rPr lang="en-US" dirty="0" err="1"/>
              <a:t>PDOStatement</a:t>
            </a:r>
            <a:r>
              <a:rPr lang="en-US" dirty="0"/>
              <a:t> class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480868"/>
              </p:ext>
            </p:extLst>
          </p:nvPr>
        </p:nvGraphicFramePr>
        <p:xfrm>
          <a:off x="914400" y="1147763"/>
          <a:ext cx="7153275" cy="470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Document" r:id="rId4" imgW="7301323" imgH="4812281" progId="Word.Document.8">
                  <p:embed/>
                </p:oleObj>
              </mc:Choice>
              <mc:Fallback>
                <p:oleObj name="Document" r:id="rId4" imgW="7301323" imgH="481228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153275" cy="470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1438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/>
              <a:t>Code that uses a string index</a:t>
            </a:r>
            <a:br>
              <a:rPr lang="en-US" dirty="0"/>
            </a:br>
            <a:r>
              <a:rPr lang="en-US" dirty="0"/>
              <a:t>to access each column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230392"/>
              </p:ext>
            </p:extLst>
          </p:nvPr>
        </p:nvGraphicFramePr>
        <p:xfrm>
          <a:off x="914400" y="1314871"/>
          <a:ext cx="7288213" cy="479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Document" r:id="rId4" imgW="7301323" imgH="4815162" progId="Word.Document.8">
                  <p:embed/>
                </p:oleObj>
              </mc:Choice>
              <mc:Fallback>
                <p:oleObj name="Document" r:id="rId4" imgW="7301323" imgH="481516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14871"/>
                        <a:ext cx="7288213" cy="479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6610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095375"/>
          <a:ext cx="7288213" cy="378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Document" r:id="rId3" imgW="7301323" imgH="3800136" progId="Word.Document.8">
                  <p:embed/>
                </p:oleObj>
              </mc:Choice>
              <mc:Fallback>
                <p:oleObj name="Document" r:id="rId3" imgW="7301323" imgH="38001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95375"/>
                        <a:ext cx="7288213" cy="378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2902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method of the PDOStatement class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63056"/>
              </p:ext>
            </p:extLst>
          </p:nvPr>
        </p:nvGraphicFramePr>
        <p:xfrm>
          <a:off x="914400" y="1143000"/>
          <a:ext cx="7288213" cy="486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Document" r:id="rId4" imgW="7301323" imgH="4877813" progId="Word.Document.8">
                  <p:embed/>
                </p:oleObj>
              </mc:Choice>
              <mc:Fallback>
                <p:oleObj name="Document" r:id="rId4" imgW="7301323" imgH="487781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486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5403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/>
              <a:t>How to use a </a:t>
            </a:r>
            <a:r>
              <a:rPr lang="en-US" dirty="0" err="1"/>
              <a:t>foreach</a:t>
            </a:r>
            <a:r>
              <a:rPr lang="en-US" dirty="0"/>
              <a:t> statement</a:t>
            </a:r>
            <a:br>
              <a:rPr lang="en-US" dirty="0"/>
            </a:br>
            <a:r>
              <a:rPr lang="en-US" dirty="0"/>
              <a:t>to display the result set in an HTML table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965294"/>
              </p:ext>
            </p:extLst>
          </p:nvPr>
        </p:nvGraphicFramePr>
        <p:xfrm>
          <a:off x="914400" y="1371600"/>
          <a:ext cx="7226300" cy="525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Document" r:id="rId4" imgW="7301323" imgH="5325735" progId="Word.Document.8">
                  <p:embed/>
                </p:oleObj>
              </mc:Choice>
              <mc:Fallback>
                <p:oleObj name="Document" r:id="rId4" imgW="7301323" imgH="532573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7226300" cy="525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1172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095374"/>
          <a:ext cx="7301323" cy="3801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Document" r:id="rId3" imgW="7301323" imgH="3801576" progId="Word.Document.8">
                  <p:embed/>
                </p:oleObj>
              </mc:Choice>
              <mc:Fallback>
                <p:oleObj name="Document" r:id="rId3" imgW="7301323" imgH="380157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95374"/>
                        <a:ext cx="7301323" cy="3801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709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execute an INSERT statement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490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Document" r:id="rId4" imgW="7313400" imgH="4925796" progId="Word.Document.8">
                  <p:embed/>
                </p:oleObj>
              </mc:Choice>
              <mc:Fallback>
                <p:oleObj name="Document" r:id="rId4" imgW="7313400" imgH="49257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490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9528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execute an UPDATE statement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534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Document" r:id="rId4" imgW="7301323" imgH="5368583" progId="Word.Document.8">
                  <p:embed/>
                </p:oleObj>
              </mc:Choice>
              <mc:Fallback>
                <p:oleObj name="Document" r:id="rId4" imgW="7301323" imgH="536858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534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5253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009244"/>
              </p:ext>
            </p:extLst>
          </p:nvPr>
        </p:nvGraphicFramePr>
        <p:xfrm>
          <a:off x="914400" y="1103313"/>
          <a:ext cx="7342188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Document" r:id="rId4" imgW="7422416" imgH="4475259" progId="Word.Document.8">
                  <p:embed/>
                </p:oleObj>
              </mc:Choice>
              <mc:Fallback>
                <p:oleObj name="Document" r:id="rId4" imgW="7422416" imgH="447525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03313"/>
                        <a:ext cx="7342188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6710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execute a DELETE statement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33475"/>
          <a:ext cx="7288213" cy="534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Document" r:id="rId4" imgW="7301323" imgH="5370023" progId="Word.Document.8">
                  <p:embed/>
                </p:oleObj>
              </mc:Choice>
              <mc:Fallback>
                <p:oleObj name="Document" r:id="rId4" imgW="7301323" imgH="537002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3475"/>
                        <a:ext cx="7288213" cy="534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2271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user interface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53255" name="Picture 7" descr="4-7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990" y="1143001"/>
            <a:ext cx="6643810" cy="2979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14550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/>
              <a:t>The user interface after the user</a:t>
            </a:r>
            <a:br>
              <a:rPr lang="en-US" dirty="0"/>
            </a:br>
            <a:r>
              <a:rPr lang="en-US" dirty="0"/>
              <a:t>selects a new category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54279" name="Picture 7" descr="4-7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6643810" cy="2979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37305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database.php</a:t>
            </a:r>
            <a:r>
              <a:rPr lang="en-US" dirty="0"/>
              <a:t> file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21550" cy="340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name="Document" r:id="rId4" imgW="7301323" imgH="3409824" progId="Word.Document.8">
                  <p:embed/>
                </p:oleObj>
              </mc:Choice>
              <mc:Fallback>
                <p:oleObj name="Document" r:id="rId4" imgW="7301323" imgH="340982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21550" cy="340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09803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database_error.php file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500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Document" r:id="rId4" imgW="7301323" imgH="5024000" progId="Word.Document.8">
                  <p:embed/>
                </p:oleObj>
              </mc:Choice>
              <mc:Fallback>
                <p:oleObj name="Document" r:id="rId4" imgW="7301323" imgH="50240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500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7455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index.php file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461434"/>
              </p:ext>
            </p:extLst>
          </p:nvPr>
        </p:nvGraphicFramePr>
        <p:xfrm>
          <a:off x="914400" y="1147763"/>
          <a:ext cx="7226300" cy="516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Document" r:id="rId4" imgW="7301323" imgH="5232838" progId="Word.Document.8">
                  <p:embed/>
                </p:oleObj>
              </mc:Choice>
              <mc:Fallback>
                <p:oleObj name="Document" r:id="rId4" imgW="7301323" imgH="523283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26300" cy="5164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62119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index.php file (continued)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531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Document" r:id="rId4" imgW="7301323" imgH="5339418" progId="Word.Document.8">
                  <p:embed/>
                </p:oleObj>
              </mc:Choice>
              <mc:Fallback>
                <p:oleObj name="Document" r:id="rId4" imgW="7301323" imgH="533941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531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19102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index.php file (continued)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531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Document" r:id="rId4" imgW="7301323" imgH="5339418" progId="Word.Document.8">
                  <p:embed/>
                </p:oleObj>
              </mc:Choice>
              <mc:Fallback>
                <p:oleObj name="Document" r:id="rId4" imgW="7301323" imgH="533941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531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77612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index.php file (continued)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9800" cy="530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Document" r:id="rId4" imgW="7301323" imgH="5331856" progId="Word.Document.8">
                  <p:embed/>
                </p:oleObj>
              </mc:Choice>
              <mc:Fallback>
                <p:oleObj name="Document" r:id="rId4" imgW="7301323" imgH="533185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9800" cy="530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12877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index.php file (continued)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531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Document" r:id="rId4" imgW="7301323" imgH="5336537" progId="Word.Document.8">
                  <p:embed/>
                </p:oleObj>
              </mc:Choice>
              <mc:Fallback>
                <p:oleObj name="Document" r:id="rId4" imgW="7301323" imgH="53365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531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7934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 (continued)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985104"/>
              </p:ext>
            </p:extLst>
          </p:nvPr>
        </p:nvGraphicFramePr>
        <p:xfrm>
          <a:off x="914400" y="995363"/>
          <a:ext cx="7199313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6" name="Document" r:id="rId3" imgW="7232028" imgH="5351883" progId="Word.Document.12">
                  <p:embed/>
                </p:oleObj>
              </mc:Choice>
              <mc:Fallback>
                <p:oleObj name="Document" r:id="rId3" imgW="7232028" imgH="535188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995363"/>
                        <a:ext cx="7199313" cy="533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9553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Product List page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1" y="1143000"/>
            <a:ext cx="6705600" cy="355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2661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Add Product page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143000"/>
            <a:ext cx="6751947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1480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index.php file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01323" cy="5257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Document" r:id="rId4" imgW="7301323" imgH="5257323" progId="Word.Document.8">
                  <p:embed/>
                </p:oleObj>
              </mc:Choice>
              <mc:Fallback>
                <p:oleObj name="Document" r:id="rId4" imgW="7301323" imgH="525732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01323" cy="52573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07204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index.php file (continued)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4918"/>
          <a:ext cx="7301323" cy="5255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Document" r:id="rId4" imgW="7301323" imgH="5255882" progId="Word.Document.8">
                  <p:embed/>
                </p:oleObj>
              </mc:Choice>
              <mc:Fallback>
                <p:oleObj name="Document" r:id="rId4" imgW="7301323" imgH="525588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4918"/>
                        <a:ext cx="7301323" cy="52558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12423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index.php file (continued)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4918"/>
          <a:ext cx="7301323" cy="5255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7" name="Document" r:id="rId4" imgW="7301323" imgH="5255882" progId="Word.Document.8">
                  <p:embed/>
                </p:oleObj>
              </mc:Choice>
              <mc:Fallback>
                <p:oleObj name="Document" r:id="rId4" imgW="7301323" imgH="525588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4918"/>
                        <a:ext cx="7301323" cy="52558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21636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index.php file (continued)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523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1" name="Document" r:id="rId4" imgW="7301323" imgH="5257323" progId="Word.Document.8">
                  <p:embed/>
                </p:oleObj>
              </mc:Choice>
              <mc:Fallback>
                <p:oleObj name="Document" r:id="rId4" imgW="7301323" imgH="525732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5237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78909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index.php file (continued)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523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Document" r:id="rId4" imgW="7301323" imgH="5258763" progId="Word.Document.8">
                  <p:embed/>
                </p:oleObj>
              </mc:Choice>
              <mc:Fallback>
                <p:oleObj name="Document" r:id="rId4" imgW="7301323" imgH="525876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5237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22007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index.php file (continued)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16013"/>
          <a:ext cx="7288213" cy="536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9" name="Document" r:id="rId4" imgW="7301323" imgH="5385146" progId="Word.Document.8">
                  <p:embed/>
                </p:oleObj>
              </mc:Choice>
              <mc:Fallback>
                <p:oleObj name="Document" r:id="rId4" imgW="7301323" imgH="538514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6013"/>
                        <a:ext cx="7288213" cy="536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87322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delete_product.php file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521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3" name="Document" r:id="rId4" imgW="7301323" imgH="5232838" progId="Word.Document.8">
                  <p:embed/>
                </p:oleObj>
              </mc:Choice>
              <mc:Fallback>
                <p:oleObj name="Document" r:id="rId4" imgW="7301323" imgH="523283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521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41942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add_product_form.php file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51206"/>
          <a:ext cx="7301323" cy="4335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Document" r:id="rId4" imgW="7301323" imgH="4335194" progId="Word.Document.8">
                  <p:embed/>
                </p:oleObj>
              </mc:Choice>
              <mc:Fallback>
                <p:oleObj name="Document" r:id="rId4" imgW="7301323" imgH="433519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51206"/>
                        <a:ext cx="7301323" cy="4335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4125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syntax for creating an object from any class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034614"/>
              </p:ext>
            </p:extLst>
          </p:nvPr>
        </p:nvGraphicFramePr>
        <p:xfrm>
          <a:off x="914400" y="1143000"/>
          <a:ext cx="7321550" cy="296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Document" r:id="rId4" imgW="7301323" imgH="2970904" progId="Word.Document.8">
                  <p:embed/>
                </p:oleObj>
              </mc:Choice>
              <mc:Fallback>
                <p:oleObj name="Document" r:id="rId4" imgW="7301323" imgH="29709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21550" cy="296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09435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add_product_form.php file (continued)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4754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589838" cy="529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1" name="Document" r:id="rId4" imgW="7617580" imgH="5324295" progId="Word.Document.8">
                  <p:embed/>
                </p:oleObj>
              </mc:Choice>
              <mc:Fallback>
                <p:oleObj name="Document" r:id="rId4" imgW="7617580" imgH="53242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589838" cy="529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28957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add_product_form.php file (continued)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581900" cy="529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5" name="Document" r:id="rId4" imgW="7619428" imgH="5316734" progId="Word.Document.8">
                  <p:embed/>
                </p:oleObj>
              </mc:Choice>
              <mc:Fallback>
                <p:oleObj name="Document" r:id="rId4" imgW="7619428" imgH="531673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581900" cy="529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35089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add_product.php file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6802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499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9" name="Document" r:id="rId4" imgW="7301323" imgH="5019319" progId="Word.Document.8">
                  <p:embed/>
                </p:oleObj>
              </mc:Choice>
              <mc:Fallback>
                <p:oleObj name="Document" r:id="rId4" imgW="7301323" imgH="501931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499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81595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add_product.php file (continued)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475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" name="Document" r:id="rId4" imgW="7301323" imgH="4778795" progId="Word.Document.8">
                  <p:embed/>
                </p:oleObj>
              </mc:Choice>
              <mc:Fallback>
                <p:oleObj name="Document" r:id="rId4" imgW="7301323" imgH="47787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4757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7902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connect to a MySQL database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21550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Document" r:id="rId4" imgW="7301323" imgH="1803210" progId="Word.Document.8">
                  <p:embed/>
                </p:oleObj>
              </mc:Choice>
              <mc:Fallback>
                <p:oleObj name="Document" r:id="rId4" imgW="7301323" imgH="180321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21550" cy="180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7280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087438"/>
          <a:ext cx="7288213" cy="340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Document" r:id="rId4" imgW="7301323" imgH="3424947" progId="Word.Document.8">
                  <p:embed/>
                </p:oleObj>
              </mc:Choice>
              <mc:Fallback>
                <p:oleObj name="Document" r:id="rId4" imgW="7301323" imgH="342494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87438"/>
                        <a:ext cx="7288213" cy="340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3461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syntax for a try/catch statement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237995"/>
              </p:ext>
            </p:extLst>
          </p:nvPr>
        </p:nvGraphicFramePr>
        <p:xfrm>
          <a:off x="914400" y="1150938"/>
          <a:ext cx="7288213" cy="479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Document" r:id="rId4" imgW="7301323" imgH="4815162" progId="Word.Document.8">
                  <p:embed/>
                </p:oleObj>
              </mc:Choice>
              <mc:Fallback>
                <p:oleObj name="Document" r:id="rId4" imgW="7301323" imgH="481516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50938"/>
                        <a:ext cx="7288213" cy="479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1857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handle a PDO exception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50076"/>
              </p:ext>
            </p:extLst>
          </p:nvPr>
        </p:nvGraphicFramePr>
        <p:xfrm>
          <a:off x="914400" y="1103313"/>
          <a:ext cx="7199313" cy="449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Document" r:id="rId4" imgW="7281217" imgH="4550153" progId="Word.Document.8">
                  <p:embed/>
                </p:oleObj>
              </mc:Choice>
              <mc:Fallback>
                <p:oleObj name="Document" r:id="rId4" imgW="7281217" imgH="455015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03313"/>
                        <a:ext cx="7199313" cy="449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0275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E22C9BFC-9F64-4972-B00C-094B5E8ECEDF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092200"/>
          <a:ext cx="7288213" cy="378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Document" r:id="rId4" imgW="7301323" imgH="3798336" progId="Word.Document.8">
                  <p:embed/>
                </p:oleObj>
              </mc:Choice>
              <mc:Fallback>
                <p:oleObj name="Document" r:id="rId4" imgW="7301323" imgH="37983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92200"/>
                        <a:ext cx="7288213" cy="378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743508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slides_with_titles_logo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ter slides_with_titles_logo.potx" id="{A566EAD1-5301-4E82-B695-AE6CEDC689A7}" vid="{1E1230F9-0392-41B6-A911-5D34D5426BD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slides_with_titles_logo</Template>
  <TotalTime>352</TotalTime>
  <Words>1215</Words>
  <Application>Microsoft Office PowerPoint</Application>
  <PresentationFormat>On-screen Show (4:3)</PresentationFormat>
  <Paragraphs>216</Paragraphs>
  <Slides>43</Slides>
  <Notes>40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Arial Narrow</vt:lpstr>
      <vt:lpstr>Times New Roman</vt:lpstr>
      <vt:lpstr>Master slides_with_titles_logo</vt:lpstr>
      <vt:lpstr>Document</vt:lpstr>
      <vt:lpstr>Chapter 4</vt:lpstr>
      <vt:lpstr>Objectives</vt:lpstr>
      <vt:lpstr>Objectives (continued)</vt:lpstr>
      <vt:lpstr>The syntax for creating an object from any class</vt:lpstr>
      <vt:lpstr>How to connect to a MySQL database</vt:lpstr>
      <vt:lpstr>Key terms</vt:lpstr>
      <vt:lpstr>The syntax for a try/catch statement</vt:lpstr>
      <vt:lpstr>How to handle a PDO exception</vt:lpstr>
      <vt:lpstr>Key terms</vt:lpstr>
      <vt:lpstr>A method of the PDO class for preparing a SQL statement</vt:lpstr>
      <vt:lpstr>How to execute a SQL statement that doesn’t have parameters</vt:lpstr>
      <vt:lpstr>Two more methods of the PDOStatement class</vt:lpstr>
      <vt:lpstr>Code that uses a string index to access each column</vt:lpstr>
      <vt:lpstr>Key terms</vt:lpstr>
      <vt:lpstr>Another method of the PDOStatement class</vt:lpstr>
      <vt:lpstr>How to use a foreach statement to display the result set in an HTML table</vt:lpstr>
      <vt:lpstr>Key terms</vt:lpstr>
      <vt:lpstr>How to execute an INSERT statement</vt:lpstr>
      <vt:lpstr>How to execute an UPDATE statement</vt:lpstr>
      <vt:lpstr>How to execute a DELETE statement</vt:lpstr>
      <vt:lpstr>The user interface</vt:lpstr>
      <vt:lpstr>The user interface after the user selects a new category</vt:lpstr>
      <vt:lpstr>The database.php file</vt:lpstr>
      <vt:lpstr>The database_error.php file</vt:lpstr>
      <vt:lpstr>The index.php file</vt:lpstr>
      <vt:lpstr>The index.php file (continued)</vt:lpstr>
      <vt:lpstr>The index.php file (continued)</vt:lpstr>
      <vt:lpstr>The index.php file (continued)</vt:lpstr>
      <vt:lpstr>The index.php file (continued)</vt:lpstr>
      <vt:lpstr>The Product List page</vt:lpstr>
      <vt:lpstr>The Add Product page</vt:lpstr>
      <vt:lpstr>The index.php file</vt:lpstr>
      <vt:lpstr>The index.php file (continued)</vt:lpstr>
      <vt:lpstr>The index.php file (continued)</vt:lpstr>
      <vt:lpstr>The index.php file (continued)</vt:lpstr>
      <vt:lpstr>The index.php file (continued)</vt:lpstr>
      <vt:lpstr>The index.php file (continued)</vt:lpstr>
      <vt:lpstr>The delete_product.php file</vt:lpstr>
      <vt:lpstr>The add_product_form.php file</vt:lpstr>
      <vt:lpstr>The add_product_form.php file (continued)</vt:lpstr>
      <vt:lpstr>The add_product_form.php file (continued)</vt:lpstr>
      <vt:lpstr>The add_product.php file</vt:lpstr>
      <vt:lpstr>The add_product.php file (continued)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Anne Boehm</dc:creator>
  <cp:lastModifiedBy>Judy Taylor</cp:lastModifiedBy>
  <cp:revision>12</cp:revision>
  <cp:lastPrinted>2016-01-14T23:03:16Z</cp:lastPrinted>
  <dcterms:created xsi:type="dcterms:W3CDTF">2017-08-16T17:23:31Z</dcterms:created>
  <dcterms:modified xsi:type="dcterms:W3CDTF">2017-10-03T22:53:58Z</dcterms:modified>
</cp:coreProperties>
</file>