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17"/>
  </p:notesMasterIdLst>
  <p:handoutMasterIdLst>
    <p:handoutMasterId r:id="rId18"/>
  </p:handoutMasterIdLst>
  <p:sldIdLst>
    <p:sldId id="325" r:id="rId2"/>
    <p:sldId id="326" r:id="rId3"/>
    <p:sldId id="32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20396D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21" autoAdjust="0"/>
  </p:normalViewPr>
  <p:slideViewPr>
    <p:cSldViewPr>
      <p:cViewPr varScale="1">
        <p:scale>
          <a:sx n="97" d="100"/>
          <a:sy n="97" d="100"/>
        </p:scale>
        <p:origin x="154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9/21/2017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E112FA3-607F-482B-8716-CA1228F35FF8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397579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234544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823204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868422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652309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4667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11025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44781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5506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81000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6568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39944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670741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925295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69938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1143000"/>
            <a:ext cx="7772400" cy="553998"/>
          </a:xfrm>
        </p:spPr>
        <p:txBody>
          <a:bodyPr lIns="0" tIns="0" rIns="0" bIns="0" anchor="t" anchorCtr="0">
            <a:spAutoFit/>
          </a:bodyPr>
          <a:lstStyle>
            <a:lvl1pPr>
              <a:defRPr sz="3600" b="1" i="0" baseline="0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Chapter number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 smtClean="0">
              <a:latin typeface="Times New Roman"/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C6,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38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20006"/>
            <a:ext cx="7315200" cy="369332"/>
          </a:xfrm>
        </p:spPr>
        <p:txBody>
          <a:bodyPr lIns="0" tIns="0" rIns="0" bIns="0">
            <a:spAutoFit/>
          </a:bodyPr>
          <a:lstStyle>
            <a:lvl1pPr algn="l">
              <a:defRPr sz="2400" b="1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2017,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 smtClean="0">
              <a:latin typeface="Times New Roman"/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C6,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726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rgbClr val="20396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 bwMode="auto">
          <a:xfrm>
            <a:off x="2743200" y="6248400"/>
            <a:ext cx="3657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800" b="1" i="1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Murach's PHP and MySQL (3rd Ed.)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76200" y="6248400"/>
            <a:ext cx="2743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5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© 2017, Mike Murach &amp; Associates, Inc.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 Narrow" pitchFamily="34" charset="0"/>
              </a:defRPr>
            </a:lvl1pPr>
          </a:lstStyle>
          <a:p>
            <a:pPr algn="l">
              <a:defRPr/>
            </a:pPr>
            <a:endParaRPr lang="en-US" sz="1400" dirty="0" smtClean="0">
              <a:latin typeface="Times New Roman"/>
            </a:endParaRPr>
          </a:p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C6,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30" y="6397412"/>
            <a:ext cx="1228170" cy="2319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3" r:id="rId2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1.emf"/><Relationship Id="rId5" Type="http://schemas.openxmlformats.org/officeDocument/2006/relationships/oleObject" Target="../embeddings/Microsoft_Word_97_-_2003_Document8.doc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2.emf"/><Relationship Id="rId5" Type="http://schemas.openxmlformats.org/officeDocument/2006/relationships/oleObject" Target="../embeddings/Microsoft_Word_97_-_2003_Document9.doc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Word_97_-_2003_Document2.doc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Word_97_-_2003_Document3.doc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5" Type="http://schemas.openxmlformats.org/officeDocument/2006/relationships/oleObject" Target="../embeddings/Microsoft_Word_97_-_2003_Document4.doc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emf"/><Relationship Id="rId5" Type="http://schemas.openxmlformats.org/officeDocument/2006/relationships/oleObject" Target="../embeddings/Microsoft_Word_97_-_2003_Document5.doc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emf"/><Relationship Id="rId5" Type="http://schemas.openxmlformats.org/officeDocument/2006/relationships/oleObject" Target="../embeddings/Microsoft_Word_97_-_2003_Document6.doc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0.emf"/><Relationship Id="rId5" Type="http://schemas.openxmlformats.org/officeDocument/2006/relationships/oleObject" Target="../embeddings/Microsoft_Word_97_-_2003_Document7.doc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9405527"/>
              </p:ext>
            </p:extLst>
          </p:nvPr>
        </p:nvGraphicFramePr>
        <p:xfrm>
          <a:off x="914400" y="1604963"/>
          <a:ext cx="7226300" cy="235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" r:id="rId5" imgW="7301323" imgH="2388677" progId="Word.Document.8">
                  <p:embed/>
                </p:oleObj>
              </mc:Choice>
              <mc:Fallback>
                <p:oleObj name="Document" r:id="rId5" imgW="7301323" imgH="23886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04963"/>
                        <a:ext cx="7226300" cy="235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2017, Mike Murach &amp; Associates, Inc.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altLang="en-US" sz="1400" smtClean="0">
              <a:latin typeface="Times New Roman" pitchFamily="18" charset="0"/>
            </a:endParaRPr>
          </a:p>
          <a:p>
            <a:pPr>
              <a:defRPr/>
            </a:pPr>
            <a:r>
              <a:rPr lang="en-US" altLang="en-US" smtClean="0">
                <a:solidFill>
                  <a:schemeClr val="bg1"/>
                </a:solidFill>
              </a:rPr>
              <a:t>C6, Slide </a:t>
            </a:r>
            <a:fld id="{3B4C5722-573E-41F3-BA9F-9BC170D14F10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25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096094"/>
              </p:ext>
            </p:extLst>
          </p:nvPr>
        </p:nvGraphicFramePr>
        <p:xfrm>
          <a:off x="914400" y="1143000"/>
          <a:ext cx="7422416" cy="16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Document" r:id="rId5" imgW="7422416" imgH="1647662" progId="Word.Document.8">
                  <p:embed/>
                </p:oleObj>
              </mc:Choice>
              <mc:Fallback>
                <p:oleObj name="Document" r:id="rId5" imgW="7422416" imgH="164766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422416" cy="16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values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2017, Mike Murach &amp; Associates, Inc.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altLang="en-US" sz="1400" smtClean="0">
              <a:latin typeface="Times New Roman" pitchFamily="18" charset="0"/>
            </a:endParaRPr>
          </a:p>
          <a:p>
            <a:pPr>
              <a:defRPr/>
            </a:pPr>
            <a:r>
              <a:rPr lang="en-US" altLang="en-US" smtClean="0">
                <a:solidFill>
                  <a:schemeClr val="bg1"/>
                </a:solidFill>
              </a:rPr>
              <a:t>C6, Slide </a:t>
            </a:r>
            <a:fld id="{3B4C5722-573E-41F3-BA9F-9BC170D14F10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67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56451"/>
              </p:ext>
            </p:extLst>
          </p:nvPr>
        </p:nvGraphicFramePr>
        <p:xfrm>
          <a:off x="914400" y="1371600"/>
          <a:ext cx="7301323" cy="3996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Document" r:id="rId5" imgW="7301323" imgH="3999612" progId="Word.Document.8">
                  <p:embed/>
                </p:oleObj>
              </mc:Choice>
              <mc:Fallback>
                <p:oleObj name="Document" r:id="rId5" imgW="7301323" imgH="399961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371600"/>
                        <a:ext cx="7301323" cy="39967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35340"/>
            <a:ext cx="7315200" cy="738664"/>
          </a:xfrm>
        </p:spPr>
        <p:txBody>
          <a:bodyPr/>
          <a:lstStyle/>
          <a:p>
            <a:r>
              <a:rPr lang="en-US" dirty="0" smtClean="0"/>
              <a:t>PHP with echo statements</a:t>
            </a:r>
            <a:br>
              <a:rPr lang="en-US" dirty="0" smtClean="0"/>
            </a:br>
            <a:r>
              <a:rPr lang="en-US" dirty="0" smtClean="0"/>
              <a:t>that trace the execution of the code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2017, Mike Murach &amp; Associates, Inc.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altLang="en-US" sz="1400" smtClean="0">
              <a:latin typeface="Times New Roman" pitchFamily="18" charset="0"/>
            </a:endParaRPr>
          </a:p>
          <a:p>
            <a:pPr>
              <a:defRPr/>
            </a:pPr>
            <a:r>
              <a:rPr lang="en-US" altLang="en-US" smtClean="0">
                <a:solidFill>
                  <a:schemeClr val="bg1"/>
                </a:solidFill>
              </a:rPr>
              <a:t>C6, Slide </a:t>
            </a:r>
            <a:fld id="{3B4C5722-573E-41F3-BA9F-9BC170D14F10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82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171575"/>
            <a:ext cx="6494463" cy="461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data displayed in a browser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2017, Mike Murach &amp; Associates, Inc.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altLang="en-US" sz="1400" smtClean="0">
              <a:latin typeface="Times New Roman" pitchFamily="18" charset="0"/>
            </a:endParaRPr>
          </a:p>
          <a:p>
            <a:pPr>
              <a:defRPr/>
            </a:pPr>
            <a:r>
              <a:rPr lang="en-US" altLang="en-US" smtClean="0">
                <a:solidFill>
                  <a:schemeClr val="bg1"/>
                </a:solidFill>
              </a:rPr>
              <a:t>C6, Slide </a:t>
            </a:r>
            <a:fld id="{3B4C5722-573E-41F3-BA9F-9BC170D14F10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71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code editor window with a breakpoint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2017, Mike Murach &amp; Associates, Inc.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altLang="en-US" sz="1400" smtClean="0">
              <a:latin typeface="Times New Roman" pitchFamily="18" charset="0"/>
            </a:endParaRPr>
          </a:p>
          <a:p>
            <a:pPr>
              <a:defRPr/>
            </a:pPr>
            <a:r>
              <a:rPr lang="en-US" altLang="en-US" smtClean="0">
                <a:solidFill>
                  <a:schemeClr val="bg1"/>
                </a:solidFill>
              </a:rPr>
              <a:t>C6, Slide </a:t>
            </a:r>
            <a:fld id="{3B4C5722-573E-41F3-BA9F-9BC170D14F10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13</a:t>
            </a:fld>
            <a:endParaRPr lang="en-US" alt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271" y="1066800"/>
            <a:ext cx="5950729" cy="4996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08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debugging session with variables displayed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2017, Mike Murach &amp; Associates, Inc.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altLang="en-US" sz="1400" smtClean="0">
              <a:latin typeface="Times New Roman" pitchFamily="18" charset="0"/>
            </a:endParaRPr>
          </a:p>
          <a:p>
            <a:pPr>
              <a:defRPr/>
            </a:pPr>
            <a:r>
              <a:rPr lang="en-US" altLang="en-US" smtClean="0">
                <a:solidFill>
                  <a:schemeClr val="bg1"/>
                </a:solidFill>
              </a:rPr>
              <a:t>C6, Slide </a:t>
            </a:r>
            <a:fld id="{3B4C5722-573E-41F3-BA9F-9BC170D14F10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14</a:t>
            </a:fld>
            <a:endParaRPr lang="en-US" altLang="en-US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652" y="1143000"/>
            <a:ext cx="7271800" cy="4453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47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debugging session with a stack trace displayed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2017, Mike Murach &amp; Associates, Inc.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altLang="en-US" sz="1400" smtClean="0">
              <a:latin typeface="Times New Roman" pitchFamily="18" charset="0"/>
            </a:endParaRPr>
          </a:p>
          <a:p>
            <a:pPr>
              <a:defRPr/>
            </a:pPr>
            <a:r>
              <a:rPr lang="en-US" altLang="en-US" smtClean="0">
                <a:solidFill>
                  <a:schemeClr val="bg1"/>
                </a:solidFill>
              </a:rPr>
              <a:t>C6, Slide </a:t>
            </a:r>
            <a:fld id="{3B4C5722-573E-41F3-BA9F-9BC170D14F10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15</a:t>
            </a:fld>
            <a:endParaRPr lang="en-US" altLang="en-US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066800"/>
            <a:ext cx="6934199" cy="490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03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8478588"/>
              </p:ext>
            </p:extLst>
          </p:nvPr>
        </p:nvGraphicFramePr>
        <p:xfrm>
          <a:off x="921774" y="1066800"/>
          <a:ext cx="7321550" cy="268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Document" r:id="rId5" imgW="7301323" imgH="2679611" progId="Word.Document.8">
                  <p:embed/>
                </p:oleObj>
              </mc:Choice>
              <mc:Fallback>
                <p:oleObj name="Document" r:id="rId5" imgW="7301323" imgH="267961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1774" y="1066800"/>
                        <a:ext cx="7321550" cy="268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2017, Mike Murach &amp; Associates, Inc.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altLang="en-US" sz="1400" smtClean="0">
              <a:latin typeface="Times New Roman" pitchFamily="18" charset="0"/>
            </a:endParaRPr>
          </a:p>
          <a:p>
            <a:pPr>
              <a:defRPr/>
            </a:pPr>
            <a:r>
              <a:rPr lang="en-US" altLang="en-US" smtClean="0">
                <a:solidFill>
                  <a:schemeClr val="bg1"/>
                </a:solidFill>
              </a:rPr>
              <a:t>C6, Slide </a:t>
            </a:r>
            <a:fld id="{3B4C5722-573E-41F3-BA9F-9BC170D14F10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42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0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9627430"/>
              </p:ext>
            </p:extLst>
          </p:nvPr>
        </p:nvGraphicFramePr>
        <p:xfrm>
          <a:off x="908050" y="1026209"/>
          <a:ext cx="7321550" cy="238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Document" r:id="rId5" imgW="7301323" imgH="2383997" progId="Word.Document.8">
                  <p:embed/>
                </p:oleObj>
              </mc:Choice>
              <mc:Fallback>
                <p:oleObj name="Document" r:id="rId5" imgW="7301323" imgH="238399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8050" y="1026209"/>
                        <a:ext cx="7321550" cy="238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(continued)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2017, Mike Murach &amp; Associates, Inc.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altLang="en-US" sz="1400" smtClean="0">
              <a:latin typeface="Times New Roman" pitchFamily="18" charset="0"/>
            </a:endParaRPr>
          </a:p>
          <a:p>
            <a:pPr>
              <a:defRPr/>
            </a:pPr>
            <a:r>
              <a:rPr lang="en-US" altLang="en-US" smtClean="0">
                <a:solidFill>
                  <a:schemeClr val="bg1"/>
                </a:solidFill>
              </a:rPr>
              <a:t>C6, Slide </a:t>
            </a:r>
            <a:fld id="{3B4C5722-573E-41F3-BA9F-9BC170D14F10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4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19200"/>
            <a:ext cx="6494463" cy="324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Discount application with a logic error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2017, Mike Murach &amp; Associates, Inc.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altLang="en-US" sz="1400" smtClean="0">
              <a:latin typeface="Times New Roman" pitchFamily="18" charset="0"/>
            </a:endParaRPr>
          </a:p>
          <a:p>
            <a:pPr>
              <a:defRPr/>
            </a:pPr>
            <a:r>
              <a:rPr lang="en-US" altLang="en-US" smtClean="0">
                <a:solidFill>
                  <a:schemeClr val="bg1"/>
                </a:solidFill>
              </a:rPr>
              <a:t>C6, Slide </a:t>
            </a:r>
            <a:fld id="{3B4C5722-573E-41F3-BA9F-9BC170D14F10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47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715291"/>
              </p:ext>
            </p:extLst>
          </p:nvPr>
        </p:nvGraphicFramePr>
        <p:xfrm>
          <a:off x="914400" y="1066800"/>
          <a:ext cx="7342188" cy="405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Document" r:id="rId5" imgW="7422416" imgH="4109433" progId="Word.Document.8">
                  <p:embed/>
                </p:oleObj>
              </mc:Choice>
              <mc:Fallback>
                <p:oleObj name="Document" r:id="rId5" imgW="7422416" imgH="410943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66800"/>
                        <a:ext cx="7342188" cy="405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goal of testing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2017, Mike Murach &amp; Associates, Inc.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altLang="en-US" sz="1400" smtClean="0">
              <a:latin typeface="Times New Roman" pitchFamily="18" charset="0"/>
            </a:endParaRPr>
          </a:p>
          <a:p>
            <a:pPr>
              <a:defRPr/>
            </a:pPr>
            <a:r>
              <a:rPr lang="en-US" altLang="en-US" smtClean="0">
                <a:solidFill>
                  <a:schemeClr val="bg1"/>
                </a:solidFill>
              </a:rPr>
              <a:t>C6, Slide </a:t>
            </a:r>
            <a:fld id="{3B4C5722-573E-41F3-BA9F-9BC170D14F10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6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3" name="Object 6"/>
          <p:cNvGraphicFramePr>
            <a:graphicFrameLocks noChangeAspect="1"/>
          </p:cNvGraphicFramePr>
          <p:nvPr>
            <p:extLst/>
          </p:nvPr>
        </p:nvGraphicFramePr>
        <p:xfrm>
          <a:off x="914400" y="1066800"/>
          <a:ext cx="74676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Document" r:id="rId5" imgW="7422416" imgH="1608054" progId="Word.Document.8">
                  <p:embed/>
                </p:oleObj>
              </mc:Choice>
              <mc:Fallback>
                <p:oleObj name="Document" r:id="rId5" imgW="7422416" imgH="160805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66800"/>
                        <a:ext cx="7467600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three types of errors that can occur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2017, Mike Murach &amp; Associates, Inc.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altLang="en-US" sz="1400" smtClean="0">
              <a:latin typeface="Times New Roman" pitchFamily="18" charset="0"/>
            </a:endParaRPr>
          </a:p>
          <a:p>
            <a:pPr>
              <a:defRPr/>
            </a:pPr>
            <a:r>
              <a:rPr lang="en-US" altLang="en-US" smtClean="0">
                <a:solidFill>
                  <a:schemeClr val="bg1"/>
                </a:solidFill>
              </a:rPr>
              <a:t>C6, Slide </a:t>
            </a:r>
            <a:fld id="{3B4C5722-573E-41F3-BA9F-9BC170D14F10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48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7" name="Object 4"/>
          <p:cNvGraphicFramePr>
            <a:graphicFrameLocks noChangeAspect="1"/>
          </p:cNvGraphicFramePr>
          <p:nvPr>
            <p:extLst/>
          </p:nvPr>
        </p:nvGraphicFramePr>
        <p:xfrm>
          <a:off x="914400" y="1143000"/>
          <a:ext cx="7288213" cy="225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Document" r:id="rId5" imgW="7301323" imgH="2261934" progId="Word.Document.8">
                  <p:embed/>
                </p:oleObj>
              </mc:Choice>
              <mc:Fallback>
                <p:oleObj name="Document" r:id="rId5" imgW="7301323" imgH="226193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143000"/>
                        <a:ext cx="7288213" cy="225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code that contains errors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2017, Mike Murach &amp; Associates, Inc.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altLang="en-US" sz="1400" smtClean="0">
              <a:latin typeface="Times New Roman" pitchFamily="18" charset="0"/>
            </a:endParaRPr>
          </a:p>
          <a:p>
            <a:pPr>
              <a:defRPr/>
            </a:pPr>
            <a:r>
              <a:rPr lang="en-US" altLang="en-US" smtClean="0">
                <a:solidFill>
                  <a:schemeClr val="bg1"/>
                </a:solidFill>
              </a:rPr>
              <a:t>C6, Slide </a:t>
            </a:r>
            <a:fld id="{3B4C5722-573E-41F3-BA9F-9BC170D14F10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64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2" name="Picture 6" descr="06-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49350"/>
            <a:ext cx="6942138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PHP code that contains errors in NetBeans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2017, Mike Murach &amp; Associates, Inc.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altLang="en-US" sz="1400" smtClean="0">
              <a:latin typeface="Times New Roman" pitchFamily="18" charset="0"/>
            </a:endParaRPr>
          </a:p>
          <a:p>
            <a:pPr>
              <a:defRPr/>
            </a:pPr>
            <a:r>
              <a:rPr lang="en-US" altLang="en-US" smtClean="0">
                <a:solidFill>
                  <a:schemeClr val="bg1"/>
                </a:solidFill>
              </a:rPr>
              <a:t>C6, Slide </a:t>
            </a:r>
            <a:fld id="{3B4C5722-573E-41F3-BA9F-9BC170D14F10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67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1379156"/>
              </p:ext>
            </p:extLst>
          </p:nvPr>
        </p:nvGraphicFramePr>
        <p:xfrm>
          <a:off x="914400" y="1066800"/>
          <a:ext cx="7440613" cy="418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Document" r:id="rId5" imgW="7451139" imgH="4199449" progId="Word.Document.8">
                  <p:embed/>
                </p:oleObj>
              </mc:Choice>
              <mc:Fallback>
                <p:oleObj name="Document" r:id="rId5" imgW="7451139" imgH="419944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066800"/>
                        <a:ext cx="7440613" cy="418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syntax errors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Murach's PHP and MySQL (3rd Ed.)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2017, Mike Murach &amp; Associates, Inc.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altLang="en-US" sz="1400" smtClean="0">
              <a:latin typeface="Times New Roman" pitchFamily="18" charset="0"/>
            </a:endParaRPr>
          </a:p>
          <a:p>
            <a:pPr>
              <a:defRPr/>
            </a:pPr>
            <a:r>
              <a:rPr lang="en-US" altLang="en-US" smtClean="0">
                <a:solidFill>
                  <a:schemeClr val="bg1"/>
                </a:solidFill>
              </a:rPr>
              <a:t>C6, Slide </a:t>
            </a:r>
            <a:fld id="{3B4C5722-573E-41F3-BA9F-9BC170D14F10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9</a:t>
            </a:fld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21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 slides_with_titles_logo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ter slides_with_titles_logo.potx" id="{A566EAD1-5301-4E82-B695-AE6CEDC689A7}" vid="{1E1230F9-0392-41B6-A911-5D34D5426BD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slides_with_titles_logo</Template>
  <TotalTime>36</TotalTime>
  <Words>407</Words>
  <Application>Microsoft Office PowerPoint</Application>
  <PresentationFormat>On-screen Show (4:3)</PresentationFormat>
  <Paragraphs>76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Narrow</vt:lpstr>
      <vt:lpstr>Times New Roman</vt:lpstr>
      <vt:lpstr>Master slides_with_titles_logo</vt:lpstr>
      <vt:lpstr>Document</vt:lpstr>
      <vt:lpstr>Chapter 6</vt:lpstr>
      <vt:lpstr>Objectives</vt:lpstr>
      <vt:lpstr>Objectives (continued)</vt:lpstr>
      <vt:lpstr>The Discount application with a logic error</vt:lpstr>
      <vt:lpstr>The goal of testing</vt:lpstr>
      <vt:lpstr>The three types of errors that can occur</vt:lpstr>
      <vt:lpstr>PHP code that contains errors</vt:lpstr>
      <vt:lpstr>The PHP code that contains errors in NetBeans</vt:lpstr>
      <vt:lpstr>Common syntax errors</vt:lpstr>
      <vt:lpstr>Problems with values</vt:lpstr>
      <vt:lpstr>PHP with echo statements that trace the execution of the code</vt:lpstr>
      <vt:lpstr>The data displayed in a browser</vt:lpstr>
      <vt:lpstr>A code editor window with a breakpoint</vt:lpstr>
      <vt:lpstr>A debugging session with variables displayed</vt:lpstr>
      <vt:lpstr>A debugging session with a stack trace displayed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Boehm</dc:creator>
  <cp:lastModifiedBy>Anne Boehm</cp:lastModifiedBy>
  <cp:revision>8</cp:revision>
  <cp:lastPrinted>2016-01-14T23:03:16Z</cp:lastPrinted>
  <dcterms:created xsi:type="dcterms:W3CDTF">2017-08-17T18:48:59Z</dcterms:created>
  <dcterms:modified xsi:type="dcterms:W3CDTF">2017-09-21T18:52:20Z</dcterms:modified>
</cp:coreProperties>
</file>