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9" r:id="rId1"/>
  </p:sldMasterIdLst>
  <p:notesMasterIdLst>
    <p:notesMasterId r:id="rId17"/>
  </p:notesMasterIdLst>
  <p:handoutMasterIdLst>
    <p:handoutMasterId r:id="rId18"/>
  </p:handoutMasterIdLst>
  <p:sldIdLst>
    <p:sldId id="325" r:id="rId2"/>
    <p:sldId id="326" r:id="rId3"/>
    <p:sldId id="327" r:id="rId4"/>
    <p:sldId id="328" r:id="rId5"/>
    <p:sldId id="329" r:id="rId6"/>
    <p:sldId id="330" r:id="rId7"/>
    <p:sldId id="331" r:id="rId8"/>
    <p:sldId id="332" r:id="rId9"/>
    <p:sldId id="333" r:id="rId10"/>
    <p:sldId id="334" r:id="rId11"/>
    <p:sldId id="335" r:id="rId12"/>
    <p:sldId id="336" r:id="rId13"/>
    <p:sldId id="337" r:id="rId14"/>
    <p:sldId id="338" r:id="rId15"/>
    <p:sldId id="339" r:id="rId16"/>
  </p:sldIdLst>
  <p:sldSz cx="9144000" cy="6858000" type="screen4x3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99"/>
    <a:srgbClr val="20396D"/>
    <a:srgbClr val="00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87" autoAdjust="0"/>
    <p:restoredTop sz="86421" autoAdjust="0"/>
  </p:normalViewPr>
  <p:slideViewPr>
    <p:cSldViewPr>
      <p:cViewPr varScale="1">
        <p:scale>
          <a:sx n="97" d="100"/>
          <a:sy n="97" d="100"/>
        </p:scale>
        <p:origin x="1548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0938" y="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94633A84-D730-4DB1-B585-7559B92CE5D8}" type="datetimeFigureOut">
              <a:rPr lang="en-US"/>
              <a:pPr>
                <a:defRPr/>
              </a:pPr>
              <a:t>9/21/2017</a:t>
            </a:fld>
            <a:endParaRPr lang="en-US"/>
          </a:p>
        </p:txBody>
      </p:sp>
      <p:sp>
        <p:nvSpPr>
          <p:cNvPr id="2765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967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0938" y="8829967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1C669EC8-97E7-4C24-A864-1853E75085D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898575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2560" y="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53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32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4720" y="4415790"/>
            <a:ext cx="5140960" cy="4183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532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58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32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2560" y="883158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82C5A2EE-74B4-4329-B2EC-6DFE0575EDC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245560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CE112FA3-607F-482B-8716-CA1228F35FF8}" type="slidenum">
              <a:rPr lang="en-US" altLang="en-US" sz="1200" smtClean="0"/>
              <a:pPr/>
              <a:t>1</a:t>
            </a:fld>
            <a:endParaRPr lang="en-US" altLang="en-US" sz="1200" smtClean="0"/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13975793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72345440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18232045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68684227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56523092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046672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7110257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94478152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13550625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18100084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59656830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93994420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96707410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19252958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8699383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pter Numb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85800" y="1143000"/>
            <a:ext cx="7772400" cy="553998"/>
          </a:xfrm>
        </p:spPr>
        <p:txBody>
          <a:bodyPr lIns="0" tIns="0" rIns="0" bIns="0" anchor="t" anchorCtr="0">
            <a:spAutoFit/>
          </a:bodyPr>
          <a:lstStyle>
            <a:lvl1pPr>
              <a:defRPr sz="3600" b="1" i="0" baseline="0">
                <a:solidFill>
                  <a:srgbClr val="000099"/>
                </a:solidFill>
              </a:defRPr>
            </a:lvl1pPr>
          </a:lstStyle>
          <a:p>
            <a:r>
              <a:rPr lang="en-US" dirty="0" smtClean="0"/>
              <a:t>Chapter number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800"/>
            </a:lvl1pPr>
          </a:lstStyle>
          <a:p>
            <a:pPr>
              <a:defRPr/>
            </a:pPr>
            <a:r>
              <a:rPr lang="en-US" smtClean="0"/>
              <a:t>Murach's PHP and MySQL (3rd Ed.)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2017, Mike Murach &amp; Associates, Inc.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 dirty="0" smtClean="0">
              <a:latin typeface="Times New Roman"/>
            </a:endParaRPr>
          </a:p>
          <a:p>
            <a:pPr>
              <a:defRPr/>
            </a:pPr>
            <a:r>
              <a:rPr lang="en-US" dirty="0" smtClean="0">
                <a:solidFill>
                  <a:schemeClr val="bg1"/>
                </a:solidFill>
              </a:rPr>
              <a:t>C6,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73870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20006"/>
            <a:ext cx="7315200" cy="369332"/>
          </a:xfrm>
        </p:spPr>
        <p:txBody>
          <a:bodyPr lIns="0" tIns="0" rIns="0" bIns="0">
            <a:spAutoFit/>
          </a:bodyPr>
          <a:lstStyle>
            <a:lvl1pPr algn="l">
              <a:defRPr sz="2400" b="1">
                <a:solidFill>
                  <a:srgbClr val="000099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Murach's PHP and MySQL (3rd Ed.)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2017, Mike Murach &amp; Associates, Inc.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 dirty="0" smtClean="0">
              <a:latin typeface="Times New Roman"/>
            </a:endParaRPr>
          </a:p>
          <a:p>
            <a:pPr>
              <a:defRPr/>
            </a:pPr>
            <a:r>
              <a:rPr lang="en-US" dirty="0" smtClean="0">
                <a:solidFill>
                  <a:schemeClr val="bg1"/>
                </a:solidFill>
              </a:rPr>
              <a:t>C6,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17260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 bwMode="auto">
          <a:xfrm>
            <a:off x="0" y="6172200"/>
            <a:ext cx="9144000" cy="685800"/>
          </a:xfrm>
          <a:prstGeom prst="rect">
            <a:avLst/>
          </a:prstGeom>
          <a:solidFill>
            <a:srgbClr val="20396D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7" name="Date Placeholder 1"/>
          <p:cNvSpPr>
            <a:spLocks noGrp="1"/>
          </p:cNvSpPr>
          <p:nvPr>
            <p:ph type="dt" sz="half" idx="2"/>
          </p:nvPr>
        </p:nvSpPr>
        <p:spPr bwMode="auto">
          <a:xfrm>
            <a:off x="2743200" y="6248400"/>
            <a:ext cx="36576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800" b="1" i="1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en-US" smtClean="0"/>
              <a:t>Murach's PHP and MySQL (3rd Ed.)</a:t>
            </a:r>
            <a:endParaRPr lang="en-US" dirty="0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3"/>
          </p:nvPr>
        </p:nvSpPr>
        <p:spPr bwMode="auto">
          <a:xfrm>
            <a:off x="76200" y="6248400"/>
            <a:ext cx="27432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500">
                <a:solidFill>
                  <a:schemeClr val="bg1"/>
                </a:solidFill>
                <a:latin typeface="Arial Narrow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© 2017, Mike Murach &amp; Associates, Inc.</a:t>
            </a:r>
            <a:endParaRPr lang="en-US" dirty="0"/>
          </a:p>
        </p:txBody>
      </p:sp>
      <p:sp>
        <p:nvSpPr>
          <p:cNvPr id="9" name="Slide Number Placeholder 3"/>
          <p:cNvSpPr>
            <a:spLocks noGrp="1"/>
          </p:cNvSpPr>
          <p:nvPr>
            <p:ph type="sldNum" sz="quarter" idx="4"/>
          </p:nvPr>
        </p:nvSpPr>
        <p:spPr bwMode="auto">
          <a:xfrm>
            <a:off x="6629400" y="6248400"/>
            <a:ext cx="19050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900">
                <a:latin typeface="Arial Narrow" pitchFamily="34" charset="0"/>
              </a:defRPr>
            </a:lvl1pPr>
          </a:lstStyle>
          <a:p>
            <a:pPr algn="l">
              <a:defRPr/>
            </a:pPr>
            <a:endParaRPr lang="en-US" sz="1400" dirty="0" smtClean="0">
              <a:latin typeface="Times New Roman"/>
            </a:endParaRPr>
          </a:p>
          <a:p>
            <a:pPr>
              <a:defRPr/>
            </a:pPr>
            <a:r>
              <a:rPr lang="en-US" dirty="0" smtClean="0">
                <a:solidFill>
                  <a:schemeClr val="bg1"/>
                </a:solidFill>
              </a:rPr>
              <a:t>C6,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6830" y="6397412"/>
            <a:ext cx="1228170" cy="231988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3" r:id="rId2"/>
  </p:sldLayoutIdLst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emf"/><Relationship Id="rId5" Type="http://schemas.openxmlformats.org/officeDocument/2006/relationships/oleObject" Target="../embeddings/Microsoft_Word_97_-_2003_Document1.doc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11.emf"/><Relationship Id="rId5" Type="http://schemas.openxmlformats.org/officeDocument/2006/relationships/oleObject" Target="../embeddings/Microsoft_Word_97_-_2003_Document8.doc"/><Relationship Id="rId4" Type="http://schemas.openxmlformats.org/officeDocument/2006/relationships/oleObject" Target="../embeddings/oleObject8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12.emf"/><Relationship Id="rId5" Type="http://schemas.openxmlformats.org/officeDocument/2006/relationships/oleObject" Target="../embeddings/Microsoft_Word_97_-_2003_Document9.doc"/><Relationship Id="rId4" Type="http://schemas.openxmlformats.org/officeDocument/2006/relationships/oleObject" Target="../embeddings/oleObject9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3.emf"/><Relationship Id="rId5" Type="http://schemas.openxmlformats.org/officeDocument/2006/relationships/oleObject" Target="../embeddings/Microsoft_Word_97_-_2003_Document2.doc"/><Relationship Id="rId4" Type="http://schemas.openxmlformats.org/officeDocument/2006/relationships/oleObject" Target="../embeddings/oleObject2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4.emf"/><Relationship Id="rId5" Type="http://schemas.openxmlformats.org/officeDocument/2006/relationships/oleObject" Target="../embeddings/Microsoft_Word_97_-_2003_Document3.doc"/><Relationship Id="rId4" Type="http://schemas.openxmlformats.org/officeDocument/2006/relationships/oleObject" Target="../embeddings/oleObject3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6.emf"/><Relationship Id="rId5" Type="http://schemas.openxmlformats.org/officeDocument/2006/relationships/oleObject" Target="../embeddings/Microsoft_Word_97_-_2003_Document4.doc"/><Relationship Id="rId4" Type="http://schemas.openxmlformats.org/officeDocument/2006/relationships/oleObject" Target="../embeddings/oleObject4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7.emf"/><Relationship Id="rId5" Type="http://schemas.openxmlformats.org/officeDocument/2006/relationships/oleObject" Target="../embeddings/Microsoft_Word_97_-_2003_Document5.doc"/><Relationship Id="rId4" Type="http://schemas.openxmlformats.org/officeDocument/2006/relationships/oleObject" Target="../embeddings/oleObject5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8.emf"/><Relationship Id="rId5" Type="http://schemas.openxmlformats.org/officeDocument/2006/relationships/oleObject" Target="../embeddings/Microsoft_Word_97_-_2003_Document6.doc"/><Relationship Id="rId4" Type="http://schemas.openxmlformats.org/officeDocument/2006/relationships/oleObject" Target="../embeddings/oleObject6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10.emf"/><Relationship Id="rId5" Type="http://schemas.openxmlformats.org/officeDocument/2006/relationships/oleObject" Target="../embeddings/Microsoft_Word_97_-_2003_Document7.doc"/><Relationship Id="rId4" Type="http://schemas.openxmlformats.org/officeDocument/2006/relationships/oleObject" Target="../embeddings/oleObject7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53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79405527"/>
              </p:ext>
            </p:extLst>
          </p:nvPr>
        </p:nvGraphicFramePr>
        <p:xfrm>
          <a:off x="914400" y="1604963"/>
          <a:ext cx="7226300" cy="23574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3" name="Document" r:id="rId5" imgW="7301323" imgH="2388677" progId="Word.Document.8">
                  <p:embed/>
                </p:oleObj>
              </mc:Choice>
              <mc:Fallback>
                <p:oleObj name="Document" r:id="rId5" imgW="7301323" imgH="2388677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1604963"/>
                        <a:ext cx="7226300" cy="23574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Chapter 6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Murach's PHP and MySQL (3rd Ed.)</a:t>
            </a:r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© 2017, Mike Murach &amp; Associates, Inc.</a:t>
            </a:r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altLang="en-US" sz="1400" smtClean="0">
              <a:latin typeface="Times New Roman" pitchFamily="18" charset="0"/>
            </a:endParaRPr>
          </a:p>
          <a:p>
            <a:pPr>
              <a:defRPr/>
            </a:pPr>
            <a:r>
              <a:rPr lang="en-US" altLang="en-US" smtClean="0">
                <a:solidFill>
                  <a:schemeClr val="bg1"/>
                </a:solidFill>
              </a:rPr>
              <a:t>C6, Slide </a:t>
            </a:r>
            <a:fld id="{3B4C5722-573E-41F3-BA9F-9BC170D14F10}" type="slidenum">
              <a:rPr lang="en-US" altLang="en-US" smtClean="0">
                <a:solidFill>
                  <a:schemeClr val="bg1"/>
                </a:solidFill>
              </a:rPr>
              <a:pPr>
                <a:defRPr/>
              </a:pPr>
              <a:t>1</a:t>
            </a:fld>
            <a:endParaRPr lang="en-US" alt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4253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269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58096094"/>
              </p:ext>
            </p:extLst>
          </p:nvPr>
        </p:nvGraphicFramePr>
        <p:xfrm>
          <a:off x="914400" y="1143000"/>
          <a:ext cx="7422416" cy="16476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0" name="Document" r:id="rId5" imgW="7422416" imgH="1647662" progId="Word.Document.8">
                  <p:embed/>
                </p:oleObj>
              </mc:Choice>
              <mc:Fallback>
                <p:oleObj name="Document" r:id="rId5" imgW="7422416" imgH="1647662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1143000"/>
                        <a:ext cx="7422416" cy="16476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Problems with values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Murach's PHP and MySQL (3rd Ed.)</a:t>
            </a:r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© 2017, Mike Murach &amp; Associates, Inc.</a:t>
            </a:r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altLang="en-US" sz="1400" smtClean="0">
              <a:latin typeface="Times New Roman" pitchFamily="18" charset="0"/>
            </a:endParaRPr>
          </a:p>
          <a:p>
            <a:pPr>
              <a:defRPr/>
            </a:pPr>
            <a:r>
              <a:rPr lang="en-US" altLang="en-US" smtClean="0">
                <a:solidFill>
                  <a:schemeClr val="bg1"/>
                </a:solidFill>
              </a:rPr>
              <a:t>C6, Slide </a:t>
            </a:r>
            <a:fld id="{3B4C5722-573E-41F3-BA9F-9BC170D14F10}" type="slidenum">
              <a:rPr lang="en-US" altLang="en-US" smtClean="0">
                <a:solidFill>
                  <a:schemeClr val="bg1"/>
                </a:solidFill>
              </a:rPr>
              <a:pPr>
                <a:defRPr/>
              </a:pPr>
              <a:t>10</a:t>
            </a:fld>
            <a:endParaRPr lang="en-US" alt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7674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293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2456451"/>
              </p:ext>
            </p:extLst>
          </p:nvPr>
        </p:nvGraphicFramePr>
        <p:xfrm>
          <a:off x="914400" y="1371600"/>
          <a:ext cx="7301323" cy="399673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74" name="Document" r:id="rId5" imgW="7301323" imgH="3999612" progId="Word.Document.8">
                  <p:embed/>
                </p:oleObj>
              </mc:Choice>
              <mc:Fallback>
                <p:oleObj name="Document" r:id="rId5" imgW="7301323" imgH="3999612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1371600"/>
                        <a:ext cx="7301323" cy="399673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35340"/>
            <a:ext cx="7315200" cy="738664"/>
          </a:xfrm>
        </p:spPr>
        <p:txBody>
          <a:bodyPr/>
          <a:lstStyle/>
          <a:p>
            <a:r>
              <a:rPr lang="en-US" dirty="0" smtClean="0"/>
              <a:t>PHP with echo statements</a:t>
            </a:r>
            <a:br>
              <a:rPr lang="en-US" dirty="0" smtClean="0"/>
            </a:br>
            <a:r>
              <a:rPr lang="en-US" dirty="0" smtClean="0"/>
              <a:t>that trace the execution of the code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Murach's PHP and MySQL (3rd Ed.)</a:t>
            </a:r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© 2017, Mike Murach &amp; Associates, Inc.</a:t>
            </a:r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altLang="en-US" sz="1400" smtClean="0">
              <a:latin typeface="Times New Roman" pitchFamily="18" charset="0"/>
            </a:endParaRPr>
          </a:p>
          <a:p>
            <a:pPr>
              <a:defRPr/>
            </a:pPr>
            <a:r>
              <a:rPr lang="en-US" altLang="en-US" smtClean="0">
                <a:solidFill>
                  <a:schemeClr val="bg1"/>
                </a:solidFill>
              </a:rPr>
              <a:t>C6, Slide </a:t>
            </a:r>
            <a:fld id="{3B4C5722-573E-41F3-BA9F-9BC170D14F10}" type="slidenum">
              <a:rPr lang="en-US" altLang="en-US" smtClean="0">
                <a:solidFill>
                  <a:schemeClr val="bg1"/>
                </a:solidFill>
              </a:rPr>
              <a:pPr>
                <a:defRPr/>
              </a:pPr>
              <a:t>11</a:t>
            </a:fld>
            <a:endParaRPr lang="en-US" alt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0826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8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1171575"/>
            <a:ext cx="6494463" cy="4619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data displayed in a browser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Murach's PHP and MySQL (3rd Ed.)</a:t>
            </a:r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© 2017, Mike Murach &amp; Associates, Inc.</a:t>
            </a:r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altLang="en-US" sz="1400" smtClean="0">
              <a:latin typeface="Times New Roman" pitchFamily="18" charset="0"/>
            </a:endParaRPr>
          </a:p>
          <a:p>
            <a:pPr>
              <a:defRPr/>
            </a:pPr>
            <a:r>
              <a:rPr lang="en-US" altLang="en-US" smtClean="0">
                <a:solidFill>
                  <a:schemeClr val="bg1"/>
                </a:solidFill>
              </a:rPr>
              <a:t>C6, Slide </a:t>
            </a:r>
            <a:fld id="{3B4C5722-573E-41F3-BA9F-9BC170D14F10}" type="slidenum">
              <a:rPr lang="en-US" altLang="en-US" smtClean="0">
                <a:solidFill>
                  <a:schemeClr val="bg1"/>
                </a:solidFill>
              </a:rPr>
              <a:pPr>
                <a:defRPr/>
              </a:pPr>
              <a:t>12</a:t>
            </a:fld>
            <a:endParaRPr lang="en-US" alt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3715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code editor window with a breakpoint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Murach's PHP and MySQL (3rd Ed.)</a:t>
            </a:r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© 2017, Mike Murach &amp; Associates, Inc.</a:t>
            </a:r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altLang="en-US" sz="1400" smtClean="0">
              <a:latin typeface="Times New Roman" pitchFamily="18" charset="0"/>
            </a:endParaRPr>
          </a:p>
          <a:p>
            <a:pPr>
              <a:defRPr/>
            </a:pPr>
            <a:r>
              <a:rPr lang="en-US" altLang="en-US" smtClean="0">
                <a:solidFill>
                  <a:schemeClr val="bg1"/>
                </a:solidFill>
              </a:rPr>
              <a:t>C6, Slide </a:t>
            </a:r>
            <a:fld id="{3B4C5722-573E-41F3-BA9F-9BC170D14F10}" type="slidenum">
              <a:rPr lang="en-US" altLang="en-US" smtClean="0">
                <a:solidFill>
                  <a:schemeClr val="bg1"/>
                </a:solidFill>
              </a:rPr>
              <a:pPr>
                <a:defRPr/>
              </a:pPr>
              <a:t>13</a:t>
            </a:fld>
            <a:endParaRPr lang="en-US" altLang="en-US" dirty="0">
              <a:solidFill>
                <a:schemeClr val="bg1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88271" y="1066800"/>
            <a:ext cx="5950729" cy="49965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8089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debugging session with variables displayed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Murach's PHP and MySQL (3rd Ed.)</a:t>
            </a:r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© 2017, Mike Murach &amp; Associates, Inc.</a:t>
            </a:r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altLang="en-US" sz="1400" smtClean="0">
              <a:latin typeface="Times New Roman" pitchFamily="18" charset="0"/>
            </a:endParaRPr>
          </a:p>
          <a:p>
            <a:pPr>
              <a:defRPr/>
            </a:pPr>
            <a:r>
              <a:rPr lang="en-US" altLang="en-US" smtClean="0">
                <a:solidFill>
                  <a:schemeClr val="bg1"/>
                </a:solidFill>
              </a:rPr>
              <a:t>C6, Slide </a:t>
            </a:r>
            <a:fld id="{3B4C5722-573E-41F3-BA9F-9BC170D14F10}" type="slidenum">
              <a:rPr lang="en-US" altLang="en-US" smtClean="0">
                <a:solidFill>
                  <a:schemeClr val="bg1"/>
                </a:solidFill>
              </a:rPr>
              <a:pPr>
                <a:defRPr/>
              </a:pPr>
              <a:t>14</a:t>
            </a:fld>
            <a:endParaRPr lang="en-US" altLang="en-US" dirty="0">
              <a:solidFill>
                <a:schemeClr val="bg1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652" y="1143000"/>
            <a:ext cx="7271800" cy="44532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9474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debugging session with a stack trace displayed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Murach's PHP and MySQL (3rd Ed.)</a:t>
            </a:r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© 2017, Mike Murach &amp; Associates, Inc.</a:t>
            </a:r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altLang="en-US" sz="1400" smtClean="0">
              <a:latin typeface="Times New Roman" pitchFamily="18" charset="0"/>
            </a:endParaRPr>
          </a:p>
          <a:p>
            <a:pPr>
              <a:defRPr/>
            </a:pPr>
            <a:r>
              <a:rPr lang="en-US" altLang="en-US" smtClean="0">
                <a:solidFill>
                  <a:schemeClr val="bg1"/>
                </a:solidFill>
              </a:rPr>
              <a:t>C6, Slide </a:t>
            </a:r>
            <a:fld id="{3B4C5722-573E-41F3-BA9F-9BC170D14F10}" type="slidenum">
              <a:rPr lang="en-US" altLang="en-US" smtClean="0">
                <a:solidFill>
                  <a:schemeClr val="bg1"/>
                </a:solidFill>
              </a:rPr>
              <a:pPr>
                <a:defRPr/>
              </a:pPr>
              <a:t>15</a:t>
            </a:fld>
            <a:endParaRPr lang="en-US" altLang="en-US" dirty="0">
              <a:solidFill>
                <a:schemeClr val="bg1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000" y="1066800"/>
            <a:ext cx="6934199" cy="49048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1033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077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78478588"/>
              </p:ext>
            </p:extLst>
          </p:nvPr>
        </p:nvGraphicFramePr>
        <p:xfrm>
          <a:off x="921774" y="1066800"/>
          <a:ext cx="7321550" cy="2687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7" name="Document" r:id="rId5" imgW="7301323" imgH="2679611" progId="Word.Document.8">
                  <p:embed/>
                </p:oleObj>
              </mc:Choice>
              <mc:Fallback>
                <p:oleObj name="Document" r:id="rId5" imgW="7301323" imgH="2679611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21774" y="1066800"/>
                        <a:ext cx="7321550" cy="26876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Murach's PHP and MySQL (3rd Ed.)</a:t>
            </a:r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© 2017, Mike Murach &amp; Associates, Inc.</a:t>
            </a:r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altLang="en-US" sz="1400" smtClean="0">
              <a:latin typeface="Times New Roman" pitchFamily="18" charset="0"/>
            </a:endParaRPr>
          </a:p>
          <a:p>
            <a:pPr>
              <a:defRPr/>
            </a:pPr>
            <a:r>
              <a:rPr lang="en-US" altLang="en-US" smtClean="0">
                <a:solidFill>
                  <a:schemeClr val="bg1"/>
                </a:solidFill>
              </a:rPr>
              <a:t>C6, Slide </a:t>
            </a:r>
            <a:fld id="{3B4C5722-573E-41F3-BA9F-9BC170D14F10}" type="slidenum">
              <a:rPr lang="en-US" altLang="en-US" smtClean="0">
                <a:solidFill>
                  <a:schemeClr val="bg1"/>
                </a:solidFill>
              </a:rPr>
              <a:pPr>
                <a:defRPr/>
              </a:pPr>
              <a:t>2</a:t>
            </a:fld>
            <a:endParaRPr lang="en-US" alt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9427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101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89627430"/>
              </p:ext>
            </p:extLst>
          </p:nvPr>
        </p:nvGraphicFramePr>
        <p:xfrm>
          <a:off x="908050" y="1026209"/>
          <a:ext cx="7321550" cy="2386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2" name="Document" r:id="rId5" imgW="7301323" imgH="2383997" progId="Word.Document.8">
                  <p:embed/>
                </p:oleObj>
              </mc:Choice>
              <mc:Fallback>
                <p:oleObj name="Document" r:id="rId5" imgW="7301323" imgH="2383997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08050" y="1026209"/>
                        <a:ext cx="7321550" cy="23860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Objectives (continued)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Murach's PHP and MySQL (3rd Ed.)</a:t>
            </a:r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© 2017, Mike Murach &amp; Associates, Inc.</a:t>
            </a:r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altLang="en-US" sz="1400" smtClean="0">
              <a:latin typeface="Times New Roman" pitchFamily="18" charset="0"/>
            </a:endParaRPr>
          </a:p>
          <a:p>
            <a:pPr>
              <a:defRPr/>
            </a:pPr>
            <a:r>
              <a:rPr lang="en-US" altLang="en-US" smtClean="0">
                <a:solidFill>
                  <a:schemeClr val="bg1"/>
                </a:solidFill>
              </a:rPr>
              <a:t>C6, Slide </a:t>
            </a:r>
            <a:fld id="{3B4C5722-573E-41F3-BA9F-9BC170D14F10}" type="slidenum">
              <a:rPr lang="en-US" altLang="en-US" smtClean="0">
                <a:solidFill>
                  <a:schemeClr val="bg1"/>
                </a:solidFill>
              </a:rPr>
              <a:pPr>
                <a:defRPr/>
              </a:pPr>
              <a:t>3</a:t>
            </a:fld>
            <a:endParaRPr lang="en-US" alt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640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6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1219200"/>
            <a:ext cx="6494463" cy="324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Discount application with a logic error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Murach's PHP and MySQL (3rd Ed.)</a:t>
            </a:r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© 2017, Mike Murach &amp; Associates, Inc.</a:t>
            </a:r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altLang="en-US" sz="1400" smtClean="0">
              <a:latin typeface="Times New Roman" pitchFamily="18" charset="0"/>
            </a:endParaRPr>
          </a:p>
          <a:p>
            <a:pPr>
              <a:defRPr/>
            </a:pPr>
            <a:r>
              <a:rPr lang="en-US" altLang="en-US" smtClean="0">
                <a:solidFill>
                  <a:schemeClr val="bg1"/>
                </a:solidFill>
              </a:rPr>
              <a:t>C6, Slide </a:t>
            </a:r>
            <a:fld id="{3B4C5722-573E-41F3-BA9F-9BC170D14F10}" type="slidenum">
              <a:rPr lang="en-US" altLang="en-US" smtClean="0">
                <a:solidFill>
                  <a:schemeClr val="bg1"/>
                </a:solidFill>
              </a:rPr>
              <a:pPr>
                <a:defRPr/>
              </a:pPr>
              <a:t>4</a:t>
            </a:fld>
            <a:endParaRPr lang="en-US" alt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7473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149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38715291"/>
              </p:ext>
            </p:extLst>
          </p:nvPr>
        </p:nvGraphicFramePr>
        <p:xfrm>
          <a:off x="914400" y="1066800"/>
          <a:ext cx="7342188" cy="4051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0" name="Document" r:id="rId5" imgW="7422416" imgH="4109433" progId="Word.Document.8">
                  <p:embed/>
                </p:oleObj>
              </mc:Choice>
              <mc:Fallback>
                <p:oleObj name="Document" r:id="rId5" imgW="7422416" imgH="4109433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1066800"/>
                        <a:ext cx="7342188" cy="4051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goal of testing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Murach's PHP and MySQL (3rd Ed.)</a:t>
            </a:r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© 2017, Mike Murach &amp; Associates, Inc.</a:t>
            </a:r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altLang="en-US" sz="1400" smtClean="0">
              <a:latin typeface="Times New Roman" pitchFamily="18" charset="0"/>
            </a:endParaRPr>
          </a:p>
          <a:p>
            <a:pPr>
              <a:defRPr/>
            </a:pPr>
            <a:r>
              <a:rPr lang="en-US" altLang="en-US" smtClean="0">
                <a:solidFill>
                  <a:schemeClr val="bg1"/>
                </a:solidFill>
              </a:rPr>
              <a:t>C6, Slide </a:t>
            </a:r>
            <a:fld id="{3B4C5722-573E-41F3-BA9F-9BC170D14F10}" type="slidenum">
              <a:rPr lang="en-US" altLang="en-US" smtClean="0">
                <a:solidFill>
                  <a:schemeClr val="bg1"/>
                </a:solidFill>
              </a:rPr>
              <a:pPr>
                <a:defRPr/>
              </a:pPr>
              <a:t>5</a:t>
            </a:fld>
            <a:endParaRPr lang="en-US" alt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068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173" name="Object 6"/>
          <p:cNvGraphicFramePr>
            <a:graphicFrameLocks noChangeAspect="1"/>
          </p:cNvGraphicFramePr>
          <p:nvPr>
            <p:extLst/>
          </p:nvPr>
        </p:nvGraphicFramePr>
        <p:xfrm>
          <a:off x="914400" y="1066800"/>
          <a:ext cx="7467600" cy="160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4" name="Document" r:id="rId5" imgW="7422416" imgH="1608054" progId="Word.Document.8">
                  <p:embed/>
                </p:oleObj>
              </mc:Choice>
              <mc:Fallback>
                <p:oleObj name="Document" r:id="rId5" imgW="7422416" imgH="1608054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1066800"/>
                        <a:ext cx="7467600" cy="1600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three types of errors that can occur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Murach's PHP and MySQL (3rd Ed.)</a:t>
            </a:r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© 2017, Mike Murach &amp; Associates, Inc.</a:t>
            </a:r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altLang="en-US" sz="1400" smtClean="0">
              <a:latin typeface="Times New Roman" pitchFamily="18" charset="0"/>
            </a:endParaRPr>
          </a:p>
          <a:p>
            <a:pPr>
              <a:defRPr/>
            </a:pPr>
            <a:r>
              <a:rPr lang="en-US" altLang="en-US" smtClean="0">
                <a:solidFill>
                  <a:schemeClr val="bg1"/>
                </a:solidFill>
              </a:rPr>
              <a:t>C6, Slide </a:t>
            </a:r>
            <a:fld id="{3B4C5722-573E-41F3-BA9F-9BC170D14F10}" type="slidenum">
              <a:rPr lang="en-US" altLang="en-US" smtClean="0">
                <a:solidFill>
                  <a:schemeClr val="bg1"/>
                </a:solidFill>
              </a:rPr>
              <a:pPr>
                <a:defRPr/>
              </a:pPr>
              <a:t>6</a:t>
            </a:fld>
            <a:endParaRPr lang="en-US" alt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8489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197" name="Object 4"/>
          <p:cNvGraphicFramePr>
            <a:graphicFrameLocks noChangeAspect="1"/>
          </p:cNvGraphicFramePr>
          <p:nvPr>
            <p:extLst/>
          </p:nvPr>
        </p:nvGraphicFramePr>
        <p:xfrm>
          <a:off x="914400" y="1143000"/>
          <a:ext cx="7288213" cy="2254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8" name="Document" r:id="rId5" imgW="7301323" imgH="2261934" progId="Word.Document.8">
                  <p:embed/>
                </p:oleObj>
              </mc:Choice>
              <mc:Fallback>
                <p:oleObj name="Document" r:id="rId5" imgW="7301323" imgH="2261934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1143000"/>
                        <a:ext cx="7288213" cy="2254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PHP code that contains errors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Murach's PHP and MySQL (3rd Ed.)</a:t>
            </a:r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© 2017, Mike Murach &amp; Associates, Inc.</a:t>
            </a:r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altLang="en-US" sz="1400" smtClean="0">
              <a:latin typeface="Times New Roman" pitchFamily="18" charset="0"/>
            </a:endParaRPr>
          </a:p>
          <a:p>
            <a:pPr>
              <a:defRPr/>
            </a:pPr>
            <a:r>
              <a:rPr lang="en-US" altLang="en-US" smtClean="0">
                <a:solidFill>
                  <a:schemeClr val="bg1"/>
                </a:solidFill>
              </a:rPr>
              <a:t>C6, Slide </a:t>
            </a:r>
            <a:fld id="{3B4C5722-573E-41F3-BA9F-9BC170D14F10}" type="slidenum">
              <a:rPr lang="en-US" altLang="en-US" smtClean="0">
                <a:solidFill>
                  <a:schemeClr val="bg1"/>
                </a:solidFill>
              </a:rPr>
              <a:pPr>
                <a:defRPr/>
              </a:pPr>
              <a:t>7</a:t>
            </a:fld>
            <a:endParaRPr lang="en-US" alt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5648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22" name="Picture 6" descr="06-0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1149350"/>
            <a:ext cx="6942138" cy="3781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PHP code that contains errors in NetBeans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Murach's PHP and MySQL (3rd Ed.)</a:t>
            </a:r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© 2017, Mike Murach &amp; Associates, Inc.</a:t>
            </a:r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altLang="en-US" sz="1400" smtClean="0">
              <a:latin typeface="Times New Roman" pitchFamily="18" charset="0"/>
            </a:endParaRPr>
          </a:p>
          <a:p>
            <a:pPr>
              <a:defRPr/>
            </a:pPr>
            <a:r>
              <a:rPr lang="en-US" altLang="en-US" smtClean="0">
                <a:solidFill>
                  <a:schemeClr val="bg1"/>
                </a:solidFill>
              </a:rPr>
              <a:t>C6, Slide </a:t>
            </a:r>
            <a:fld id="{3B4C5722-573E-41F3-BA9F-9BC170D14F10}" type="slidenum">
              <a:rPr lang="en-US" altLang="en-US" smtClean="0">
                <a:solidFill>
                  <a:schemeClr val="bg1"/>
                </a:solidFill>
              </a:rPr>
              <a:pPr>
                <a:defRPr/>
              </a:pPr>
              <a:t>8</a:t>
            </a:fld>
            <a:endParaRPr lang="en-US" alt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2672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45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41379156"/>
              </p:ext>
            </p:extLst>
          </p:nvPr>
        </p:nvGraphicFramePr>
        <p:xfrm>
          <a:off x="914400" y="1066800"/>
          <a:ext cx="7440613" cy="4186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6" name="Document" r:id="rId5" imgW="7451139" imgH="4199449" progId="Word.Document.8">
                  <p:embed/>
                </p:oleObj>
              </mc:Choice>
              <mc:Fallback>
                <p:oleObj name="Document" r:id="rId5" imgW="7451139" imgH="4199449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1066800"/>
                        <a:ext cx="7440613" cy="41862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Common syntax errors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Murach's PHP and MySQL (3rd Ed.)</a:t>
            </a:r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© 2017, Mike Murach &amp; Associates, Inc.</a:t>
            </a:r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altLang="en-US" sz="1400" smtClean="0">
              <a:latin typeface="Times New Roman" pitchFamily="18" charset="0"/>
            </a:endParaRPr>
          </a:p>
          <a:p>
            <a:pPr>
              <a:defRPr/>
            </a:pPr>
            <a:r>
              <a:rPr lang="en-US" altLang="en-US" smtClean="0">
                <a:solidFill>
                  <a:schemeClr val="bg1"/>
                </a:solidFill>
              </a:rPr>
              <a:t>C6, Slide </a:t>
            </a:r>
            <a:fld id="{3B4C5722-573E-41F3-BA9F-9BC170D14F10}" type="slidenum">
              <a:rPr lang="en-US" altLang="en-US" smtClean="0">
                <a:solidFill>
                  <a:schemeClr val="bg1"/>
                </a:solidFill>
              </a:rPr>
              <a:pPr>
                <a:defRPr/>
              </a:pPr>
              <a:t>9</a:t>
            </a:fld>
            <a:endParaRPr lang="en-US" alt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3217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aster slides_with_titles_logo">
  <a:themeElements>
    <a:clrScheme name="Master slides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Master slide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 slides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ster slides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 slides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 slides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 slides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 slides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aster slides_with_titles_logo.potx" id="{A566EAD1-5301-4E82-B695-AE6CEDC689A7}" vid="{1E1230F9-0392-41B6-A911-5D34D5426BD1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Master slides_with_titles_logo</Template>
  <TotalTime>36</TotalTime>
  <Words>407</Words>
  <Application>Microsoft Office PowerPoint</Application>
  <PresentationFormat>On-screen Show (4:3)</PresentationFormat>
  <Paragraphs>76</Paragraphs>
  <Slides>15</Slides>
  <Notes>15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Arial</vt:lpstr>
      <vt:lpstr>Arial Narrow</vt:lpstr>
      <vt:lpstr>Times New Roman</vt:lpstr>
      <vt:lpstr>Master slides_with_titles_logo</vt:lpstr>
      <vt:lpstr>Document</vt:lpstr>
      <vt:lpstr>Chapter 6</vt:lpstr>
      <vt:lpstr>Objectives</vt:lpstr>
      <vt:lpstr>Objectives (continued)</vt:lpstr>
      <vt:lpstr>The Discount application with a logic error</vt:lpstr>
      <vt:lpstr>The goal of testing</vt:lpstr>
      <vt:lpstr>The three types of errors that can occur</vt:lpstr>
      <vt:lpstr>PHP code that contains errors</vt:lpstr>
      <vt:lpstr>The PHP code that contains errors in NetBeans</vt:lpstr>
      <vt:lpstr>Common syntax errors</vt:lpstr>
      <vt:lpstr>Problems with values</vt:lpstr>
      <vt:lpstr>PHP with echo statements that trace the execution of the code</vt:lpstr>
      <vt:lpstr>The data displayed in a browser</vt:lpstr>
      <vt:lpstr>A code editor window with a breakpoint</vt:lpstr>
      <vt:lpstr>A debugging session with variables displayed</vt:lpstr>
      <vt:lpstr>A debugging session with a stack trace displayed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Anne Boehm</dc:creator>
  <cp:lastModifiedBy>Anne Boehm</cp:lastModifiedBy>
  <cp:revision>8</cp:revision>
  <cp:lastPrinted>2016-01-14T23:03:16Z</cp:lastPrinted>
  <dcterms:created xsi:type="dcterms:W3CDTF">2017-08-17T18:48:59Z</dcterms:created>
  <dcterms:modified xsi:type="dcterms:W3CDTF">2017-09-21T18:52:20Z</dcterms:modified>
</cp:coreProperties>
</file>