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6"/>
  </p:notesMasterIdLst>
  <p:handoutMasterIdLst>
    <p:handoutMasterId r:id="rId27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4" r:id="rId20"/>
    <p:sldId id="343" r:id="rId21"/>
    <p:sldId id="345" r:id="rId22"/>
    <p:sldId id="346" r:id="rId23"/>
    <p:sldId id="347" r:id="rId24"/>
    <p:sldId id="348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52" autoAdjust="0"/>
  </p:normalViewPr>
  <p:slideViewPr>
    <p:cSldViewPr>
      <p:cViewPr varScale="1">
        <p:scale>
          <a:sx n="113" d="100"/>
          <a:sy n="113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8/25/2017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01B128-6C67-43DD-8F1B-81F6DFB1A07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9420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320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4008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29429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5929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704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59141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0652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974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2894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362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52836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178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2226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3445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55913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344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062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278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1917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5876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979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9072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14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0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3.doc"/><Relationship Id="rId10" Type="http://schemas.openxmlformats.org/officeDocument/2006/relationships/image" Target="../media/image20.e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Microsoft_Word_97_-_2003_Document14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5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Microsoft_Word_97_-_2003_Document24.doc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9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0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8.doc"/><Relationship Id="rId10" Type="http://schemas.openxmlformats.org/officeDocument/2006/relationships/image" Target="../media/image12.e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Microsoft_Word_97_-_2003_Document9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71539"/>
              </p:ext>
            </p:extLst>
          </p:nvPr>
        </p:nvGraphicFramePr>
        <p:xfrm>
          <a:off x="914400" y="1595438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5" imgW="7313400" imgH="2388243" progId="Word.Document.8">
                  <p:embed/>
                </p:oleObj>
              </mc:Choice>
              <mc:Fallback>
                <p:oleObj name="Document" r:id="rId5" imgW="7313400" imgH="23882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95438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03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that accesses the array and its values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6013"/>
          <a:ext cx="7300913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Document" r:id="rId5" imgW="7301323" imgH="2475453" progId="Word.Document.8">
                  <p:embed/>
                </p:oleObj>
              </mc:Choice>
              <mc:Fallback>
                <p:oleObj name="Document" r:id="rId5" imgW="7301323" imgH="24754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6013"/>
                        <a:ext cx="7300913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79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that uses a loop to process the array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073226"/>
              </p:ext>
            </p:extLst>
          </p:nvPr>
        </p:nvGraphicFramePr>
        <p:xfrm>
          <a:off x="914400" y="1133475"/>
          <a:ext cx="7288213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5" imgW="7313400" imgH="3295977" progId="Word.Document.8">
                  <p:embed/>
                </p:oleObj>
              </mc:Choice>
              <mc:Fallback>
                <p:oleObj name="Document" r:id="rId5" imgW="7313400" imgH="32959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3475"/>
                        <a:ext cx="7288213" cy="328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5" name="Picture 5" descr="7-04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4394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18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HTML for a drop-down list</a:t>
            </a:r>
            <a:endParaRPr lang="en-US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621986"/>
              </p:ext>
            </p:extLst>
          </p:nvPr>
        </p:nvGraphicFramePr>
        <p:xfrm>
          <a:off x="914400" y="1120775"/>
          <a:ext cx="72263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Document" r:id="rId5" imgW="7313400" imgH="2159781" progId="Word.Document.8">
                  <p:embed/>
                </p:oleObj>
              </mc:Choice>
              <mc:Fallback>
                <p:oleObj name="Document" r:id="rId5" imgW="7313400" imgH="21597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263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7-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870201"/>
            <a:ext cx="3419429" cy="1243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715626"/>
              </p:ext>
            </p:extLst>
          </p:nvPr>
        </p:nvGraphicFramePr>
        <p:xfrm>
          <a:off x="914399" y="4038600"/>
          <a:ext cx="7288213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Document" r:id="rId9" imgW="7313400" imgH="2088184" progId="Word.Document.8">
                  <p:embed/>
                </p:oleObj>
              </mc:Choice>
              <mc:Fallback>
                <p:oleObj name="Document" r:id="rId9" imgW="7313400" imgH="20881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399" y="4038600"/>
                        <a:ext cx="7288213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83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list box that doesn’t allow multiple selections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023670"/>
              </p:ext>
            </p:extLst>
          </p:nvPr>
        </p:nvGraphicFramePr>
        <p:xfrm>
          <a:off x="923925" y="1120775"/>
          <a:ext cx="722471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Document" r:id="rId5" imgW="7313400" imgH="2161220" progId="Word.Document.8">
                  <p:embed/>
                </p:oleObj>
              </mc:Choice>
              <mc:Fallback>
                <p:oleObj name="Document" r:id="rId5" imgW="7313400" imgH="21612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120775"/>
                        <a:ext cx="722471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3" name="Picture 5" descr="7-06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4216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52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list box that allows multiple selections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683666"/>
              </p:ext>
            </p:extLst>
          </p:nvPr>
        </p:nvGraphicFramePr>
        <p:xfrm>
          <a:off x="914400" y="1120775"/>
          <a:ext cx="7226300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Document" r:id="rId5" imgW="7313400" imgH="2382127" progId="Word.Document.8">
                  <p:embed/>
                </p:oleObj>
              </mc:Choice>
              <mc:Fallback>
                <p:oleObj name="Document" r:id="rId5" imgW="7313400" imgH="23821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26300" cy="234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7" name="Picture 5" descr="7-06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44450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3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for a list box that allows multiple selections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2885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5" imgW="7301323" imgH="2885568" progId="Word.Document.8">
                  <p:embed/>
                </p:oleObj>
              </mc:Choice>
              <mc:Fallback>
                <p:oleObj name="Document" r:id="rId5" imgW="7301323" imgH="28855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885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00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HTML for a text area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235656"/>
              </p:ext>
            </p:extLst>
          </p:nvPr>
        </p:nvGraphicFramePr>
        <p:xfrm>
          <a:off x="914400" y="1112369"/>
          <a:ext cx="7301323" cy="1478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Document" r:id="rId5" imgW="7313400" imgH="1477271" progId="Word.Document.8">
                  <p:embed/>
                </p:oleObj>
              </mc:Choice>
              <mc:Fallback>
                <p:oleObj name="Document" r:id="rId5" imgW="7313400" imgH="14772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2369"/>
                        <a:ext cx="7301323" cy="1478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085" name="Picture 5" descr="7-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84400"/>
            <a:ext cx="7366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59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URL when using the GET method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943318"/>
              </p:ext>
            </p:extLst>
          </p:nvPr>
        </p:nvGraphicFramePr>
        <p:xfrm>
          <a:off x="914400" y="1116013"/>
          <a:ext cx="7288213" cy="406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Document" r:id="rId5" imgW="7313400" imgH="4074189" progId="Word.Document.8">
                  <p:embed/>
                </p:oleObj>
              </mc:Choice>
              <mc:Fallback>
                <p:oleObj name="Document" r:id="rId5" imgW="7313400" imgH="40741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6013"/>
                        <a:ext cx="7288213" cy="406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80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the </a:t>
            </a:r>
            <a:r>
              <a:rPr lang="en-US" dirty="0" err="1" smtClean="0"/>
              <a:t>htmlspecialchars</a:t>
            </a:r>
            <a:r>
              <a:rPr lang="en-US" dirty="0" smtClean="0"/>
              <a:t>() function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193613"/>
              </p:ext>
            </p:extLst>
          </p:nvPr>
        </p:nvGraphicFramePr>
        <p:xfrm>
          <a:off x="914400" y="1066800"/>
          <a:ext cx="7332663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Document" r:id="rId5" imgW="7357670" imgH="4145786" progId="Word.Document.8">
                  <p:embed/>
                </p:oleObj>
              </mc:Choice>
              <mc:Fallback>
                <p:oleObj name="Document" r:id="rId5" imgW="7357670" imgH="41457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32663" cy="412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44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that uses special characters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044295"/>
              </p:ext>
            </p:extLst>
          </p:nvPr>
        </p:nvGraphicFramePr>
        <p:xfrm>
          <a:off x="904875" y="1111250"/>
          <a:ext cx="7091363" cy="439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cument" r:id="rId5" imgW="7313400" imgH="4532553" progId="Word.Document.8">
                  <p:embed/>
                </p:oleObj>
              </mc:Choice>
              <mc:Fallback>
                <p:oleObj name="Document" r:id="rId5" imgW="7313400" imgH="45325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1111250"/>
                        <a:ext cx="7091363" cy="439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524000"/>
            <a:ext cx="5647432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4114801"/>
            <a:ext cx="5082000" cy="55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1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2155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5" imgW="7301323" imgH="3213228" progId="Word.Document.8">
                  <p:embed/>
                </p:oleObj>
              </mc:Choice>
              <mc:Fallback>
                <p:oleObj name="Document" r:id="rId5" imgW="7301323" imgH="32132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21550" cy="321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43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double-encoded less than character entity (&amp;</a:t>
            </a:r>
            <a:r>
              <a:rPr lang="en-US" dirty="0" err="1" smtClean="0"/>
              <a:t>lt</a:t>
            </a:r>
            <a:r>
              <a:rPr lang="en-US" dirty="0" smtClean="0"/>
              <a:t>;)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551342"/>
              </p:ext>
            </p:extLst>
          </p:nvPr>
        </p:nvGraphicFramePr>
        <p:xfrm>
          <a:off x="914400" y="1066801"/>
          <a:ext cx="7313400" cy="1271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cument" r:id="rId5" imgW="7313400" imgH="1271835" progId="Word.Document.8">
                  <p:embed/>
                </p:oleObj>
              </mc:Choice>
              <mc:Fallback>
                <p:oleObj name="Document" r:id="rId5" imgW="7313400" imgH="12718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1"/>
                        <a:ext cx="7313400" cy="12718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05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the nl2br() function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89025"/>
          <a:ext cx="7261225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5" imgW="7281217" imgH="2275617" progId="Word.Document.8">
                  <p:embed/>
                </p:oleObj>
              </mc:Choice>
              <mc:Fallback>
                <p:oleObj name="Document" r:id="rId5" imgW="7281217" imgH="2275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9025"/>
                        <a:ext cx="7261225" cy="226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736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text entered into the text area</a:t>
            </a: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2229" name="Picture 5" descr="7-09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10414"/>
            <a:ext cx="64008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22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527074"/>
              </p:ext>
            </p:extLst>
          </p:nvPr>
        </p:nvGraphicFramePr>
        <p:xfrm>
          <a:off x="914400" y="2486777"/>
          <a:ext cx="7226300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Document" r:id="rId6" imgW="7313400" imgH="2755222" progId="Word.Document.8">
                  <p:embed/>
                </p:oleObj>
              </mc:Choice>
              <mc:Fallback>
                <p:oleObj name="Document" r:id="rId6" imgW="7313400" imgH="275522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86777"/>
                        <a:ext cx="7226300" cy="271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1" name="Picture 7" descr="7-09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0614"/>
            <a:ext cx="65913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0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echo statement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9187"/>
          <a:ext cx="7321550" cy="291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Document" r:id="rId5" imgW="7301323" imgH="2920495" progId="Word.Document.8">
                  <p:embed/>
                </p:oleObj>
              </mc:Choice>
              <mc:Fallback>
                <p:oleObj name="Document" r:id="rId5" imgW="7301323" imgH="29204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9187"/>
                        <a:ext cx="7321550" cy="291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98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print statement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27125"/>
          <a:ext cx="7999413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Document" r:id="rId5" imgW="8014670" imgH="4220693" progId="Word.Document.8">
                  <p:embed/>
                </p:oleObj>
              </mc:Choice>
              <mc:Fallback>
                <p:oleObj name="Document" r:id="rId5" imgW="8014670" imgH="42206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7125"/>
                        <a:ext cx="7999413" cy="420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(continued)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2155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5" imgW="7301323" imgH="2554668" progId="Word.Document.8">
                  <p:embed/>
                </p:oleObj>
              </mc:Choice>
              <mc:Fallback>
                <p:oleObj name="Document" r:id="rId5" imgW="7301323" imgH="25546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21550" cy="255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0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input: the HTML for three types of fields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085254"/>
              </p:ext>
            </p:extLst>
          </p:nvPr>
        </p:nvGraphicFramePr>
        <p:xfrm>
          <a:off x="914400" y="1147763"/>
          <a:ext cx="72263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5" imgW="7313400" imgH="1704295" progId="Word.Document.8">
                  <p:embed/>
                </p:oleObj>
              </mc:Choice>
              <mc:Fallback>
                <p:oleObj name="Document" r:id="rId5" imgW="7313400" imgH="17042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7" name="Picture 5" descr="7-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76500"/>
            <a:ext cx="45339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4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URL when using the GET method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248989"/>
              </p:ext>
            </p:extLst>
          </p:nvPr>
        </p:nvGraphicFramePr>
        <p:xfrm>
          <a:off x="914400" y="1103313"/>
          <a:ext cx="7226300" cy="510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Document" r:id="rId5" imgW="7313400" imgH="5167931" progId="Word.Document.8">
                  <p:embed/>
                </p:oleObj>
              </mc:Choice>
              <mc:Fallback>
                <p:oleObj name="Document" r:id="rId5" imgW="7313400" imgH="51679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226300" cy="510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02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HTML for three radio buttons in a group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498923"/>
              </p:ext>
            </p:extLst>
          </p:nvPr>
        </p:nvGraphicFramePr>
        <p:xfrm>
          <a:off x="914400" y="11477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5" imgW="7313400" imgH="2389682" progId="Word.Document.8">
                  <p:embed/>
                </p:oleObj>
              </mc:Choice>
              <mc:Fallback>
                <p:oleObj name="Document" r:id="rId5" imgW="7313400" imgH="23896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5" name="Picture 5" descr="7-0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330835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6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to access a radio button group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07547"/>
              </p:ext>
            </p:extLst>
          </p:nvPr>
        </p:nvGraphicFramePr>
        <p:xfrm>
          <a:off x="914400" y="1119188"/>
          <a:ext cx="7288213" cy="398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Document" r:id="rId5" imgW="7313400" imgH="3996475" progId="Word.Document.8">
                  <p:embed/>
                </p:oleObj>
              </mc:Choice>
              <mc:Fallback>
                <p:oleObj name="Document" r:id="rId5" imgW="7313400" imgH="39964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9188"/>
                        <a:ext cx="7288213" cy="398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71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HTML for three check boxes</a:t>
            </a:r>
            <a:endParaRPr lang="en-US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899270"/>
              </p:ext>
            </p:extLst>
          </p:nvPr>
        </p:nvGraphicFramePr>
        <p:xfrm>
          <a:off x="914400" y="1130300"/>
          <a:ext cx="7226300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Document" r:id="rId5" imgW="7313400" imgH="1919085" progId="Word.Document.8">
                  <p:embed/>
                </p:oleObj>
              </mc:Choice>
              <mc:Fallback>
                <p:oleObj name="Document" r:id="rId5" imgW="7313400" imgH="1919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26300" cy="189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3" name="Picture 5" descr="7-0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325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090887"/>
              </p:ext>
            </p:extLst>
          </p:nvPr>
        </p:nvGraphicFramePr>
        <p:xfrm>
          <a:off x="914400" y="3827463"/>
          <a:ext cx="7226300" cy="170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Document" r:id="rId9" imgW="7313400" imgH="1730199" progId="Word.Document.8">
                  <p:embed/>
                </p:oleObj>
              </mc:Choice>
              <mc:Fallback>
                <p:oleObj name="Document" r:id="rId9" imgW="7313400" imgH="17301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27463"/>
                        <a:ext cx="7226300" cy="170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074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related check boxes in an array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DA93B73A-B6EE-43FF-B863-39A266DD6C0A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929625"/>
              </p:ext>
            </p:extLst>
          </p:nvPr>
        </p:nvGraphicFramePr>
        <p:xfrm>
          <a:off x="914400" y="1147763"/>
          <a:ext cx="7226300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r:id="rId5" imgW="7313400" imgH="2148987" progId="Word.Document.8">
                  <p:embed/>
                </p:oleObj>
              </mc:Choice>
              <mc:Fallback>
                <p:oleObj name="Document" r:id="rId5" imgW="7313400" imgH="21489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17" name="Picture 5" descr="7-04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37084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1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48</TotalTime>
  <Words>682</Words>
  <Application>Microsoft Office PowerPoint</Application>
  <PresentationFormat>On-screen Show (4:3)</PresentationFormat>
  <Paragraphs>121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Times New Roman</vt:lpstr>
      <vt:lpstr>Master slides_with_titles_logo</vt:lpstr>
      <vt:lpstr>Document</vt:lpstr>
      <vt:lpstr>Chapter 7</vt:lpstr>
      <vt:lpstr>Objectives</vt:lpstr>
      <vt:lpstr>Objectives (continued)</vt:lpstr>
      <vt:lpstr>Text input: the HTML for three types of fields</vt:lpstr>
      <vt:lpstr>The URL when using the GET method</vt:lpstr>
      <vt:lpstr>The HTML for three radio buttons in a group</vt:lpstr>
      <vt:lpstr>PHP to access a radio button group</vt:lpstr>
      <vt:lpstr>The HTML for three check boxes</vt:lpstr>
      <vt:lpstr>Three related check boxes in an array</vt:lpstr>
      <vt:lpstr>PHP that accesses the array and its values</vt:lpstr>
      <vt:lpstr>PHP that uses a loop to process the array</vt:lpstr>
      <vt:lpstr>The HTML for a drop-down list</vt:lpstr>
      <vt:lpstr>A list box that doesn’t allow multiple selections</vt:lpstr>
      <vt:lpstr>A list box that allows multiple selections</vt:lpstr>
      <vt:lpstr>PHP for a list box that allows multiple selections</vt:lpstr>
      <vt:lpstr>The HTML for a text area</vt:lpstr>
      <vt:lpstr>The URL when using the GET method</vt:lpstr>
      <vt:lpstr>Syntax of the htmlspecialchars() function</vt:lpstr>
      <vt:lpstr>An example that uses special characters</vt:lpstr>
      <vt:lpstr>A double-encoded less than character entity (&amp;lt;)</vt:lpstr>
      <vt:lpstr>Syntax of the nl2br() function</vt:lpstr>
      <vt:lpstr>The text entered into the text area</vt:lpstr>
      <vt:lpstr>The echo statement</vt:lpstr>
      <vt:lpstr>The print statement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Anne Boehm</dc:creator>
  <cp:lastModifiedBy>Anne Boehm</cp:lastModifiedBy>
  <cp:revision>7</cp:revision>
  <cp:lastPrinted>2016-01-14T23:03:16Z</cp:lastPrinted>
  <dcterms:created xsi:type="dcterms:W3CDTF">2017-08-17T21:19:14Z</dcterms:created>
  <dcterms:modified xsi:type="dcterms:W3CDTF">2017-08-25T23:38:22Z</dcterms:modified>
</cp:coreProperties>
</file>