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7"/>
  </p:notesMasterIdLst>
  <p:handoutMasterIdLst>
    <p:handoutMasterId r:id="rId48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69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  <p:sldId id="364" r:id="rId42"/>
    <p:sldId id="365" r:id="rId43"/>
    <p:sldId id="366" r:id="rId44"/>
    <p:sldId id="367" r:id="rId45"/>
    <p:sldId id="368" r:id="rId4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1" autoAdjust="0"/>
  </p:normalViewPr>
  <p:slideViewPr>
    <p:cSldViewPr>
      <p:cViewPr varScale="1">
        <p:scale>
          <a:sx n="75" d="100"/>
          <a:sy n="75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4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AF71BE-0E60-42B4-B4C3-159717E8BE6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598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971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836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3153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869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697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781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012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112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233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041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188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0552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366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4238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3783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5800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5290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8563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2010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993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6460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912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4682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0237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319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0761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084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4137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4508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202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534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130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6295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36014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2884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0361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022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705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834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06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63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288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09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emf"/><Relationship Id="rId4" Type="http://schemas.openxmlformats.org/officeDocument/2006/relationships/oleObject" Target="../embeddings/oleObject2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2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2.emf"/><Relationship Id="rId4" Type="http://schemas.openxmlformats.org/officeDocument/2006/relationships/oleObject" Target="../embeddings/oleObject3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33.emf"/><Relationship Id="rId4" Type="http://schemas.openxmlformats.org/officeDocument/2006/relationships/oleObject" Target="../embeddings/oleObject3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34.emf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35.emf"/><Relationship Id="rId4" Type="http://schemas.openxmlformats.org/officeDocument/2006/relationships/oleObject" Target="../embeddings/oleObject3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36.emf"/><Relationship Id="rId4" Type="http://schemas.openxmlformats.org/officeDocument/2006/relationships/oleObject" Target="../embeddings/oleObject3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37.emf"/><Relationship Id="rId4" Type="http://schemas.openxmlformats.org/officeDocument/2006/relationships/oleObject" Target="../embeddings/oleObject3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38.emf"/><Relationship Id="rId4" Type="http://schemas.openxmlformats.org/officeDocument/2006/relationships/oleObject" Target="../embeddings/oleObject3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39.emf"/><Relationship Id="rId4" Type="http://schemas.openxmlformats.org/officeDocument/2006/relationships/oleObject" Target="../embeddings/oleObject3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40.emf"/><Relationship Id="rId4" Type="http://schemas.openxmlformats.org/officeDocument/2006/relationships/oleObject" Target="../embeddings/oleObject3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41.emf"/><Relationship Id="rId4" Type="http://schemas.openxmlformats.org/officeDocument/2006/relationships/oleObject" Target="../embeddings/oleObject3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5" Type="http://schemas.openxmlformats.org/officeDocument/2006/relationships/image" Target="../media/image42.emf"/><Relationship Id="rId4" Type="http://schemas.openxmlformats.org/officeDocument/2006/relationships/oleObject" Target="../embeddings/oleObject40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5" Type="http://schemas.openxmlformats.org/officeDocument/2006/relationships/image" Target="../media/image43.emf"/><Relationship Id="rId4" Type="http://schemas.openxmlformats.org/officeDocument/2006/relationships/oleObject" Target="../embeddings/oleObject4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5" Type="http://schemas.openxmlformats.org/officeDocument/2006/relationships/image" Target="../media/image44.emf"/><Relationship Id="rId4" Type="http://schemas.openxmlformats.org/officeDocument/2006/relationships/oleObject" Target="../embeddings/oleObject4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5" Type="http://schemas.openxmlformats.org/officeDocument/2006/relationships/image" Target="../media/image45.emf"/><Relationship Id="rId4" Type="http://schemas.openxmlformats.org/officeDocument/2006/relationships/oleObject" Target="../embeddings/oleObject4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5" Type="http://schemas.openxmlformats.org/officeDocument/2006/relationships/image" Target="../media/image46.emf"/><Relationship Id="rId4" Type="http://schemas.openxmlformats.org/officeDocument/2006/relationships/oleObject" Target="../embeddings/oleObject44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5" Type="http://schemas.openxmlformats.org/officeDocument/2006/relationships/image" Target="../media/image47.emf"/><Relationship Id="rId4" Type="http://schemas.openxmlformats.org/officeDocument/2006/relationships/oleObject" Target="../embeddings/oleObject4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430853"/>
              </p:ext>
            </p:extLst>
          </p:nvPr>
        </p:nvGraphicFramePr>
        <p:xfrm>
          <a:off x="914400" y="16049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7313400" imgH="2386804" progId="Word.Document.8">
                  <p:embed/>
                </p:oleObj>
              </mc:Choice>
              <mc:Fallback>
                <p:oleObj name="Document" r:id="rId4" imgW="7313400" imgH="23868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6629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logical operators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228436"/>
              </p:ext>
            </p:extLst>
          </p:nvPr>
        </p:nvGraphicFramePr>
        <p:xfrm>
          <a:off x="914400" y="1144588"/>
          <a:ext cx="7288213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Document" r:id="rId4" imgW="7313400" imgH="3935672" progId="Word.Document.8">
                  <p:embed/>
                </p:oleObj>
              </mc:Choice>
              <mc:Fallback>
                <p:oleObj name="Document" r:id="rId4" imgW="7313400" imgH="39356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12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 of precedence for conditional expressions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483131"/>
              </p:ext>
            </p:extLst>
          </p:nvPr>
        </p:nvGraphicFramePr>
        <p:xfrm>
          <a:off x="914400" y="1147763"/>
          <a:ext cx="7378700" cy="272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Document" r:id="rId4" imgW="7397260" imgH="2732556" progId="Word.Document.8">
                  <p:embed/>
                </p:oleObj>
              </mc:Choice>
              <mc:Fallback>
                <p:oleObj name="Document" r:id="rId4" imgW="7397260" imgH="27325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378700" cy="2725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622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logical operators in conditional expressions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5062"/>
          <a:ext cx="7321550" cy="297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Document" r:id="rId4" imgW="7301323" imgH="2979906" progId="Word.Document.8">
                  <p:embed/>
                </p:oleObj>
              </mc:Choice>
              <mc:Fallback>
                <p:oleObj name="Document" r:id="rId4" imgW="7301323" imgH="29799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2"/>
                        <a:ext cx="7321550" cy="297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2466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if clause with one statement and no braces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759473"/>
              </p:ext>
            </p:extLst>
          </p:nvPr>
        </p:nvGraphicFramePr>
        <p:xfrm>
          <a:off x="914400" y="1122363"/>
          <a:ext cx="7288213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Document" r:id="rId4" imgW="7313400" imgH="3768013" progId="Word.Document.8">
                  <p:embed/>
                </p:oleObj>
              </mc:Choice>
              <mc:Fallback>
                <p:oleObj name="Document" r:id="rId4" imgW="7313400" imgH="37680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2363"/>
                        <a:ext cx="7288213" cy="375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8538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you should use braces with else clauses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771819"/>
              </p:ext>
            </p:extLst>
          </p:nvPr>
        </p:nvGraphicFramePr>
        <p:xfrm>
          <a:off x="914400" y="1154113"/>
          <a:ext cx="7288213" cy="364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Document" r:id="rId4" imgW="7313400" imgH="3650723" progId="Word.Document.8">
                  <p:embed/>
                </p:oleObj>
              </mc:Choice>
              <mc:Fallback>
                <p:oleObj name="Document" r:id="rId4" imgW="7313400" imgH="36507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54113"/>
                        <a:ext cx="7288213" cy="364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549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 nested if statement to determine if a year</a:t>
            </a:r>
            <a:br>
              <a:rPr lang="en-US" dirty="0"/>
            </a:br>
            <a:r>
              <a:rPr lang="en-US" dirty="0"/>
              <a:t>is a leap year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23835"/>
              </p:ext>
            </p:extLst>
          </p:nvPr>
        </p:nvGraphicFramePr>
        <p:xfrm>
          <a:off x="914400" y="1371600"/>
          <a:ext cx="7288213" cy="397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Document" r:id="rId4" imgW="7301323" imgH="3992051" progId="Word.Document.8">
                  <p:embed/>
                </p:oleObj>
              </mc:Choice>
              <mc:Fallback>
                <p:oleObj name="Document" r:id="rId4" imgW="7301323" imgH="39920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88213" cy="397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919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if statement with one else if clause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Document" r:id="rId4" imgW="7301323" imgH="1573128" progId="Word.Document.8">
                  <p:embed/>
                </p:oleObj>
              </mc:Choice>
              <mc:Fallback>
                <p:oleObj name="Document" r:id="rId4" imgW="7301323" imgH="15731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157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763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if statement with an else if and an else clause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Document" r:id="rId4" imgW="7301323" imgH="2031852" progId="Word.Document.8">
                  <p:embed/>
                </p:oleObj>
              </mc:Choice>
              <mc:Fallback>
                <p:oleObj name="Document" r:id="rId4" imgW="7301323" imgH="20318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9588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An if statement with two else if clauses</a:t>
            </a:r>
            <a:br>
              <a:rPr lang="en-US" dirty="0"/>
            </a:br>
            <a:r>
              <a:rPr lang="en-US" dirty="0"/>
              <a:t>and an else clause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366748"/>
              </p:ext>
            </p:extLst>
          </p:nvPr>
        </p:nvGraphicFramePr>
        <p:xfrm>
          <a:off x="914400" y="1371600"/>
          <a:ext cx="7321550" cy="307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Document" r:id="rId4" imgW="7301323" imgH="3074603" progId="Word.Document.8">
                  <p:embed/>
                </p:oleObj>
              </mc:Choice>
              <mc:Fallback>
                <p:oleObj name="Document" r:id="rId4" imgW="7301323" imgH="30746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321550" cy="307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412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An if statement to determine</a:t>
            </a:r>
            <a:br>
              <a:rPr lang="en-US" dirty="0"/>
            </a:br>
            <a:r>
              <a:rPr lang="en-US" dirty="0"/>
              <a:t>a student’s letter grade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630337"/>
              </p:ext>
            </p:extLst>
          </p:nvPr>
        </p:nvGraphicFramePr>
        <p:xfrm>
          <a:off x="914400" y="1371600"/>
          <a:ext cx="7288213" cy="329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Document" r:id="rId4" imgW="7301323" imgH="3310806" progId="Word.Document.8">
                  <p:embed/>
                </p:oleObj>
              </mc:Choice>
              <mc:Fallback>
                <p:oleObj name="Document" r:id="rId4" imgW="7301323" imgH="33108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88213" cy="329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107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22363"/>
          <a:ext cx="7288213" cy="192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4" imgW="7301323" imgH="1934274" progId="Word.Document.8">
                  <p:embed/>
                </p:oleObj>
              </mc:Choice>
              <mc:Fallback>
                <p:oleObj name="Document" r:id="rId4" imgW="7301323" imgH="19342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2363"/>
                        <a:ext cx="7288213" cy="192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549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of the conditional operator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Document" r:id="rId4" imgW="7301323" imgH="663241" progId="Word.Document.8">
                  <p:embed/>
                </p:oleObj>
              </mc:Choice>
              <mc:Fallback>
                <p:oleObj name="Document" r:id="rId4" imgW="7301323" imgH="663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548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that use the conditional operator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379517"/>
              </p:ext>
            </p:extLst>
          </p:nvPr>
        </p:nvGraphicFramePr>
        <p:xfrm>
          <a:off x="914400" y="1147763"/>
          <a:ext cx="7153275" cy="496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Document" r:id="rId4" imgW="7313400" imgH="5070429" progId="Word.Document.8">
                  <p:embed/>
                </p:oleObj>
              </mc:Choice>
              <mc:Fallback>
                <p:oleObj name="Document" r:id="rId4" imgW="7313400" imgH="50704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153275" cy="496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967524"/>
              </p:ext>
            </p:extLst>
          </p:nvPr>
        </p:nvGraphicFramePr>
        <p:xfrm>
          <a:off x="977900" y="5880100"/>
          <a:ext cx="7296150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Document" r:id="rId6" imgW="7313400" imgH="240695" progId="Word.Document.8">
                  <p:embed/>
                </p:oleObj>
              </mc:Choice>
              <mc:Fallback>
                <p:oleObj name="Document" r:id="rId6" imgW="7313400" imgH="2406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5880100"/>
                        <a:ext cx="7296150" cy="23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480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example rewritten with an if statement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874300"/>
              </p:ext>
            </p:extLst>
          </p:nvPr>
        </p:nvGraphicFramePr>
        <p:xfrm>
          <a:off x="914400" y="1130300"/>
          <a:ext cx="7226300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Document" r:id="rId4" imgW="7313400" imgH="3302093" progId="Word.Document.8">
                  <p:embed/>
                </p:oleObj>
              </mc:Choice>
              <mc:Fallback>
                <p:oleObj name="Document" r:id="rId4" imgW="7313400" imgH="33020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26300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880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Syntax of the null coalesce operator </a:t>
            </a:r>
            <a:br>
              <a:rPr lang="en-US" dirty="0"/>
            </a:br>
            <a:r>
              <a:rPr lang="en-US" dirty="0"/>
              <a:t>(PHP 7 and later)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154384"/>
              </p:ext>
            </p:extLst>
          </p:nvPr>
        </p:nvGraphicFramePr>
        <p:xfrm>
          <a:off x="914400" y="1295400"/>
          <a:ext cx="7003186" cy="3010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Document" r:id="rId3" imgW="7003186" imgH="3010659" progId="Word.Document.12">
                  <p:embed/>
                </p:oleObj>
              </mc:Choice>
              <mc:Fallback>
                <p:oleObj name="Document" r:id="rId3" imgW="7003186" imgH="30106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7003186" cy="3010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19575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929231"/>
              </p:ext>
            </p:extLst>
          </p:nvPr>
        </p:nvGraphicFramePr>
        <p:xfrm>
          <a:off x="914400" y="1135063"/>
          <a:ext cx="728821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Document" r:id="rId4" imgW="7313400" imgH="2761339" progId="Word.Document.8">
                  <p:embed/>
                </p:oleObj>
              </mc:Choice>
              <mc:Fallback>
                <p:oleObj name="Document" r:id="rId4" imgW="7313400" imgH="27613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3"/>
                        <a:ext cx="7288213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3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switch statement with a default case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8550"/>
          <a:ext cx="7288213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Document" r:id="rId4" imgW="7301323" imgH="5021119" progId="Word.Document.8">
                  <p:embed/>
                </p:oleObj>
              </mc:Choice>
              <mc:Fallback>
                <p:oleObj name="Document" r:id="rId4" imgW="7301323" imgH="50211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8550"/>
                        <a:ext cx="7288213" cy="499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542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switch statement with fall through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4588"/>
          <a:ext cx="7288213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Document" r:id="rId4" imgW="7301323" imgH="3409824" progId="Word.Document.8">
                  <p:embed/>
                </p:oleObj>
              </mc:Choice>
              <mc:Fallback>
                <p:oleObj name="Document" r:id="rId4" imgW="7301323" imgH="3409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340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570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Document" r:id="rId4" imgW="7301323" imgH="2763506" progId="Word.Document.8">
                  <p:embed/>
                </p:oleObj>
              </mc:Choice>
              <mc:Fallback>
                <p:oleObj name="Document" r:id="rId4" imgW="7301323" imgH="27635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0655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switch statement in a controller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Document" r:id="rId4" imgW="7301323" imgH="2035093" progId="Word.Document.8">
                  <p:embed/>
                </p:oleObj>
              </mc:Choice>
              <mc:Fallback>
                <p:oleObj name="Document" r:id="rId4" imgW="7301323" imgH="20350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69304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switch statement in a controller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0913" cy="385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Document" r:id="rId4" imgW="7301323" imgH="3873229" progId="Word.Document.8">
                  <p:embed/>
                </p:oleObj>
              </mc:Choice>
              <mc:Fallback>
                <p:oleObj name="Document" r:id="rId4" imgW="7301323" imgH="38732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0913" cy="385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102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021732"/>
              </p:ext>
            </p:extLst>
          </p:nvPr>
        </p:nvGraphicFramePr>
        <p:xfrm>
          <a:off x="914400" y="1066800"/>
          <a:ext cx="7422416" cy="3729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7422416" imgH="3731363" progId="Word.Document.8">
                  <p:embed/>
                </p:oleObj>
              </mc:Choice>
              <mc:Fallback>
                <p:oleObj name="Document" r:id="rId4" imgW="7422416" imgH="37313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422416" cy="37299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526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switch statement in a controller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589838" cy="385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Document" r:id="rId4" imgW="7617580" imgH="3860987" progId="Word.Document.8">
                  <p:embed/>
                </p:oleObj>
              </mc:Choice>
              <mc:Fallback>
                <p:oleObj name="Document" r:id="rId4" imgW="7617580" imgH="38609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589838" cy="385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1681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switch statement in a controller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792102" cy="5472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Document" r:id="rId4" imgW="7792102" imgH="5472282" progId="Word.Document.8">
                  <p:embed/>
                </p:oleObj>
              </mc:Choice>
              <mc:Fallback>
                <p:oleObj name="Document" r:id="rId4" imgW="7792102" imgH="54722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792102" cy="5472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044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while loop that averages 100 random numbers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Document" r:id="rId4" imgW="7301323" imgH="2492376" progId="Word.Document.8">
                  <p:embed/>
                </p:oleObj>
              </mc:Choice>
              <mc:Fallback>
                <p:oleObj name="Document" r:id="rId4" imgW="7301323" imgH="24923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780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 while loop that counts dice rolls</a:t>
            </a:r>
            <a:br>
              <a:rPr lang="en-US" dirty="0"/>
            </a:br>
            <a:r>
              <a:rPr lang="en-US" dirty="0"/>
              <a:t>until a six is rolled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14471"/>
              </p:ext>
            </p:extLst>
          </p:nvPr>
        </p:nvGraphicFramePr>
        <p:xfrm>
          <a:off x="914400" y="1371600"/>
          <a:ext cx="7321550" cy="192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Document" r:id="rId4" imgW="7301323" imgH="1922032" progId="Word.Document.8">
                  <p:embed/>
                </p:oleObj>
              </mc:Choice>
              <mc:Fallback>
                <p:oleObj name="Document" r:id="rId4" imgW="7301323" imgH="19220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321550" cy="192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04234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Nested while loops that get the average</a:t>
            </a:r>
            <a:br>
              <a:rPr lang="en-US" dirty="0"/>
            </a:br>
            <a:r>
              <a:rPr lang="en-US" dirty="0"/>
              <a:t>and maximum rolls for a six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031177"/>
              </p:ext>
            </p:extLst>
          </p:nvPr>
        </p:nvGraphicFramePr>
        <p:xfrm>
          <a:off x="911071" y="1371600"/>
          <a:ext cx="7301323" cy="4220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Document" r:id="rId4" imgW="7301323" imgH="4222133" progId="Word.Document.8">
                  <p:embed/>
                </p:oleObj>
              </mc:Choice>
              <mc:Fallback>
                <p:oleObj name="Document" r:id="rId4" imgW="7301323" imgH="42221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071" y="1371600"/>
                        <a:ext cx="7301323" cy="42206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3544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Document" r:id="rId4" imgW="7301323" imgH="2763506" progId="Word.Document.8">
                  <p:embed/>
                </p:oleObj>
              </mc:Choice>
              <mc:Fallback>
                <p:oleObj name="Document" r:id="rId4" imgW="7301323" imgH="27635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6524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 do-while loop that counts dice rolls</a:t>
            </a:r>
            <a:br>
              <a:rPr lang="en-US" dirty="0"/>
            </a:br>
            <a:r>
              <a:rPr lang="en-US" dirty="0"/>
              <a:t>until a six is rolled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213407"/>
              </p:ext>
            </p:extLst>
          </p:nvPr>
        </p:nvGraphicFramePr>
        <p:xfrm>
          <a:off x="914400" y="1371600"/>
          <a:ext cx="7288213" cy="213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Document" r:id="rId4" imgW="7301323" imgH="2155355" progId="Word.Document.8">
                  <p:embed/>
                </p:oleObj>
              </mc:Choice>
              <mc:Fallback>
                <p:oleObj name="Document" r:id="rId4" imgW="7301323" imgH="21553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88213" cy="213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5026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 do-while loop to find the max and min</a:t>
            </a:r>
            <a:br>
              <a:rPr lang="en-US" dirty="0"/>
            </a:br>
            <a:r>
              <a:rPr lang="en-US" dirty="0"/>
              <a:t>of 10 random values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89941"/>
              </p:ext>
            </p:extLst>
          </p:nvPr>
        </p:nvGraphicFramePr>
        <p:xfrm>
          <a:off x="914400" y="1371600"/>
          <a:ext cx="7297738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Document" r:id="rId4" imgW="7313400" imgH="4532553" progId="Word.Document.8">
                  <p:embed/>
                </p:oleObj>
              </mc:Choice>
              <mc:Fallback>
                <p:oleObj name="Document" r:id="rId4" imgW="7313400" imgH="45325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97738" cy="451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88029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5063"/>
          <a:ext cx="728821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Document" r:id="rId4" imgW="7301323" imgH="2763506" progId="Word.Document.8">
                  <p:embed/>
                </p:oleObj>
              </mc:Choice>
              <mc:Fallback>
                <p:oleObj name="Document" r:id="rId4" imgW="7301323" imgH="27635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3"/>
                        <a:ext cx="7288213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03989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The for statement compared </a:t>
            </a:r>
            <a:br>
              <a:rPr lang="en-US" dirty="0"/>
            </a:br>
            <a:r>
              <a:rPr lang="en-US" dirty="0"/>
              <a:t>to the while statement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271111"/>
              </p:ext>
            </p:extLst>
          </p:nvPr>
        </p:nvGraphicFramePr>
        <p:xfrm>
          <a:off x="914400" y="1371600"/>
          <a:ext cx="7288213" cy="350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Document" r:id="rId4" imgW="7301323" imgH="3521085" progId="Word.Document.8">
                  <p:embed/>
                </p:oleObj>
              </mc:Choice>
              <mc:Fallback>
                <p:oleObj name="Document" r:id="rId4" imgW="7301323" imgH="3521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88213" cy="350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40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equality operators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561485"/>
              </p:ext>
            </p:extLst>
          </p:nvPr>
        </p:nvGraphicFramePr>
        <p:xfrm>
          <a:off x="914400" y="1066800"/>
          <a:ext cx="7378700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" r:id="rId4" imgW="7397260" imgH="4809946" progId="Word.Document.8">
                  <p:embed/>
                </p:oleObj>
              </mc:Choice>
              <mc:Fallback>
                <p:oleObj name="Document" r:id="rId4" imgW="7397260" imgH="48099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78700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535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for loop to display even numbers from 2 to 10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26618"/>
              </p:ext>
            </p:extLst>
          </p:nvPr>
        </p:nvGraphicFramePr>
        <p:xfrm>
          <a:off x="882120" y="1143000"/>
          <a:ext cx="7288213" cy="328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Document" r:id="rId4" imgW="7313400" imgH="3295977" progId="Word.Document.8">
                  <p:embed/>
                </p:oleObj>
              </mc:Choice>
              <mc:Fallback>
                <p:oleObj name="Document" r:id="rId4" imgW="7313400" imgH="32959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120" y="1143000"/>
                        <a:ext cx="7288213" cy="328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235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 for loop that uses the alternate syntax </a:t>
            </a:r>
            <a:br>
              <a:rPr lang="en-US" dirty="0"/>
            </a:br>
            <a:r>
              <a:rPr lang="en-US" dirty="0"/>
              <a:t>to display a drop-down list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692590"/>
              </p:ext>
            </p:extLst>
          </p:nvPr>
        </p:nvGraphicFramePr>
        <p:xfrm>
          <a:off x="914400" y="1371600"/>
          <a:ext cx="7321550" cy="261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Document" r:id="rId4" imgW="7301323" imgH="2621640" progId="Word.Document.8">
                  <p:embed/>
                </p:oleObj>
              </mc:Choice>
              <mc:Fallback>
                <p:oleObj name="Document" r:id="rId4" imgW="7301323" imgH="2621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321550" cy="261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87252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5063"/>
          <a:ext cx="728821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Document" r:id="rId4" imgW="7301323" imgH="2763506" progId="Word.Document.8">
                  <p:embed/>
                </p:oleObj>
              </mc:Choice>
              <mc:Fallback>
                <p:oleObj name="Document" r:id="rId4" imgW="7301323" imgH="27635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3"/>
                        <a:ext cx="7288213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49502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break statement in a while loop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183748"/>
              </p:ext>
            </p:extLst>
          </p:nvPr>
        </p:nvGraphicFramePr>
        <p:xfrm>
          <a:off x="914400" y="1109663"/>
          <a:ext cx="7288213" cy="489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Document" r:id="rId4" imgW="7313400" imgH="4908886" progId="Word.Document.8">
                  <p:embed/>
                </p:oleObj>
              </mc:Choice>
              <mc:Fallback>
                <p:oleObj name="Document" r:id="rId4" imgW="7313400" imgH="49088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9663"/>
                        <a:ext cx="7288213" cy="489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57511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continue statement in a for loop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366618"/>
              </p:ext>
            </p:extLst>
          </p:nvPr>
        </p:nvGraphicFramePr>
        <p:xfrm>
          <a:off x="914400" y="1147763"/>
          <a:ext cx="7226300" cy="484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Document" r:id="rId4" imgW="7313400" imgH="4906008" progId="Word.Document.8">
                  <p:embed/>
                </p:oleObj>
              </mc:Choice>
              <mc:Fallback>
                <p:oleObj name="Document" r:id="rId4" imgW="7313400" imgH="49060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84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91675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5063"/>
          <a:ext cx="728821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Document" r:id="rId4" imgW="7301323" imgH="2763506" progId="Word.Document.8">
                  <p:embed/>
                </p:oleObj>
              </mc:Choice>
              <mc:Fallback>
                <p:oleObj name="Document" r:id="rId4" imgW="7301323" imgH="27635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3"/>
                        <a:ext cx="7288213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90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Unusual results with the equality operator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916"/>
              </p:ext>
            </p:extLst>
          </p:nvPr>
        </p:nvGraphicFramePr>
        <p:xfrm>
          <a:off x="914400" y="1143000"/>
          <a:ext cx="7377113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Document" r:id="rId4" imgW="7397260" imgH="4947024" progId="Word.Document.8">
                  <p:embed/>
                </p:oleObj>
              </mc:Choice>
              <mc:Fallback>
                <p:oleObj name="Document" r:id="rId4" imgW="7397260" imgH="49470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77113" cy="492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345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identity operators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025826"/>
              </p:ext>
            </p:extLst>
          </p:nvPr>
        </p:nvGraphicFramePr>
        <p:xfrm>
          <a:off x="914400" y="1130300"/>
          <a:ext cx="72263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Document" r:id="rId4" imgW="7313400" imgH="2761339" progId="Word.Document.8">
                  <p:embed/>
                </p:oleObj>
              </mc:Choice>
              <mc:Fallback>
                <p:oleObj name="Document" r:id="rId4" imgW="7313400" imgH="27613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263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7750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r:id="rId4" imgW="7301323" imgH="2763506" progId="Word.Document.8">
                  <p:embed/>
                </p:oleObj>
              </mc:Choice>
              <mc:Fallback>
                <p:oleObj name="Document" r:id="rId4" imgW="7301323" imgH="27635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705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Comparing strings to numbers</a:t>
            </a:r>
            <a:br>
              <a:rPr lang="en-US" dirty="0"/>
            </a:br>
            <a:r>
              <a:rPr lang="en-US" dirty="0"/>
              <a:t>with the relational operators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99151"/>
              </p:ext>
            </p:extLst>
          </p:nvPr>
        </p:nvGraphicFramePr>
        <p:xfrm>
          <a:off x="914400" y="1295400"/>
          <a:ext cx="7525028" cy="5131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Document" r:id="rId4" imgW="7525028" imgH="5131233" progId="Word.Document.8">
                  <p:embed/>
                </p:oleObj>
              </mc:Choice>
              <mc:Fallback>
                <p:oleObj name="Document" r:id="rId4" imgW="7525028" imgH="51312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525028" cy="5131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4754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Unusual results with the relational operators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894A0CF1-B8ED-4869-B6F7-6359BD08E165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64419"/>
              </p:ext>
            </p:extLst>
          </p:nvPr>
        </p:nvGraphicFramePr>
        <p:xfrm>
          <a:off x="904875" y="1155700"/>
          <a:ext cx="737870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Document" r:id="rId4" imgW="7397260" imgH="2354783" progId="Word.Document.8">
                  <p:embed/>
                </p:oleObj>
              </mc:Choice>
              <mc:Fallback>
                <p:oleObj name="Document" r:id="rId4" imgW="7397260" imgH="23547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1155700"/>
                        <a:ext cx="7378700" cy="23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304367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136</TotalTime>
  <Words>1253</Words>
  <Application>Microsoft Office PowerPoint</Application>
  <PresentationFormat>On-screen Show (4:3)</PresentationFormat>
  <Paragraphs>226</Paragraphs>
  <Slides>45</Slides>
  <Notes>44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Arial Narrow</vt:lpstr>
      <vt:lpstr>Times New Roman</vt:lpstr>
      <vt:lpstr>Master slides_with_titles_logo</vt:lpstr>
      <vt:lpstr>Document</vt:lpstr>
      <vt:lpstr>Chapter 8</vt:lpstr>
      <vt:lpstr>Objectives</vt:lpstr>
      <vt:lpstr>Objectives (continued)</vt:lpstr>
      <vt:lpstr>The equality operators</vt:lpstr>
      <vt:lpstr>Unusual results with the equality operator</vt:lpstr>
      <vt:lpstr>The identity operators</vt:lpstr>
      <vt:lpstr>Key terms</vt:lpstr>
      <vt:lpstr>Comparing strings to numbers with the relational operators</vt:lpstr>
      <vt:lpstr>Unusual results with the relational operators</vt:lpstr>
      <vt:lpstr>The logical operators</vt:lpstr>
      <vt:lpstr>Order of precedence for conditional expressions</vt:lpstr>
      <vt:lpstr>The logical operators in conditional expressions</vt:lpstr>
      <vt:lpstr>An if clause with one statement and no braces</vt:lpstr>
      <vt:lpstr>Why you should use braces with else clauses</vt:lpstr>
      <vt:lpstr>A nested if statement to determine if a year is a leap year</vt:lpstr>
      <vt:lpstr>An if statement with one else if clause</vt:lpstr>
      <vt:lpstr>An if statement with an else if and an else clause</vt:lpstr>
      <vt:lpstr>An if statement with two else if clauses and an else clause</vt:lpstr>
      <vt:lpstr>An if statement to determine a student’s letter grade</vt:lpstr>
      <vt:lpstr>Syntax of the conditional operator</vt:lpstr>
      <vt:lpstr>Examples that use the conditional operator</vt:lpstr>
      <vt:lpstr>The first example rewritten with an if statement</vt:lpstr>
      <vt:lpstr>Syntax of the null coalesce operator  (PHP 7 and later)</vt:lpstr>
      <vt:lpstr>Key terms</vt:lpstr>
      <vt:lpstr>A switch statement with a default case</vt:lpstr>
      <vt:lpstr>A switch statement with fall through</vt:lpstr>
      <vt:lpstr>Key terms</vt:lpstr>
      <vt:lpstr>A switch statement in a controller</vt:lpstr>
      <vt:lpstr>A switch statement in a controller (continued)</vt:lpstr>
      <vt:lpstr>A switch statement in a controller (continued)</vt:lpstr>
      <vt:lpstr>A switch statement in a controller (continued)</vt:lpstr>
      <vt:lpstr>A while loop that averages 100 random numbers</vt:lpstr>
      <vt:lpstr>A while loop that counts dice rolls until a six is rolled</vt:lpstr>
      <vt:lpstr>Nested while loops that get the average and maximum rolls for a six</vt:lpstr>
      <vt:lpstr>Key terms</vt:lpstr>
      <vt:lpstr>A do-while loop that counts dice rolls until a six is rolled</vt:lpstr>
      <vt:lpstr>A do-while loop to find the max and min of 10 random values</vt:lpstr>
      <vt:lpstr>Key terms</vt:lpstr>
      <vt:lpstr>The for statement compared  to the while statement</vt:lpstr>
      <vt:lpstr>A for loop to display even numbers from 2 to 10</vt:lpstr>
      <vt:lpstr>A for loop that uses the alternate syntax  to display a drop-down list</vt:lpstr>
      <vt:lpstr>Key terms</vt:lpstr>
      <vt:lpstr>The break statement in a while loop</vt:lpstr>
      <vt:lpstr>The continue statement in a for loop</vt:lpstr>
      <vt:lpstr>Key terms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Boehm</dc:creator>
  <cp:lastModifiedBy>Judy Taylor</cp:lastModifiedBy>
  <cp:revision>10</cp:revision>
  <cp:lastPrinted>2016-01-14T23:03:16Z</cp:lastPrinted>
  <dcterms:created xsi:type="dcterms:W3CDTF">2017-08-17T22:27:22Z</dcterms:created>
  <dcterms:modified xsi:type="dcterms:W3CDTF">2017-10-04T00:02:01Z</dcterms:modified>
</cp:coreProperties>
</file>