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8"/>
  </p:notesMasterIdLst>
  <p:handoutMasterIdLst>
    <p:handoutMasterId r:id="rId49"/>
  </p:handout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2" r:id="rId38"/>
    <p:sldId id="363" r:id="rId39"/>
    <p:sldId id="364" r:id="rId40"/>
    <p:sldId id="365" r:id="rId41"/>
    <p:sldId id="366" r:id="rId42"/>
    <p:sldId id="367" r:id="rId43"/>
    <p:sldId id="368" r:id="rId44"/>
    <p:sldId id="369" r:id="rId45"/>
    <p:sldId id="370" r:id="rId46"/>
    <p:sldId id="371" r:id="rId4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52" autoAdjust="0"/>
  </p:normalViewPr>
  <p:slideViewPr>
    <p:cSldViewPr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8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image" Target="../media/image35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8/28/2017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9pPr>
          </a:lstStyle>
          <a:p>
            <a:fld id="{042E6A18-5C77-46A1-8216-489275CF1999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466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4887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4773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9169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45500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2002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10416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6437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63039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02567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8434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98914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986904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64311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43310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97585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0965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56112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29948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46213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893113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9357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38346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87100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0188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79255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92969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061309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48219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18564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345803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56184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3724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12914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07258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39835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477800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692712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2235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98188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7014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7301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4070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1936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5320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074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0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10.doc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11.doc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Microsoft_Word_97_-_2003_Document12.doc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emf"/><Relationship Id="rId4" Type="http://schemas.openxmlformats.org/officeDocument/2006/relationships/hyperlink" Target="http://www.php.net/manual/en/ref.strings.php" TargetMode="External"/><Relationship Id="rId9" Type="http://schemas.openxmlformats.org/officeDocument/2006/relationships/oleObject" Target="../embeddings/Microsoft_Word_97_-_2003_Document13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Word_97_-_2003_Document14.doc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6.emf"/><Relationship Id="rId5" Type="http://schemas.openxmlformats.org/officeDocument/2006/relationships/oleObject" Target="../embeddings/Microsoft_Word_97_-_2003_Document15.doc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Document16.doc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Word_97_-_2003_Document17.doc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Document18.doc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Word_97_-_2003_Document19.doc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1.emf"/><Relationship Id="rId5" Type="http://schemas.openxmlformats.org/officeDocument/2006/relationships/oleObject" Target="../embeddings/Microsoft_Word_97_-_2003_Document20.doc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2.emf"/><Relationship Id="rId5" Type="http://schemas.openxmlformats.org/officeDocument/2006/relationships/oleObject" Target="../embeddings/Microsoft_Word_97_-_2003_Document21.doc"/><Relationship Id="rId4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3.emf"/><Relationship Id="rId5" Type="http://schemas.openxmlformats.org/officeDocument/2006/relationships/oleObject" Target="../embeddings/Microsoft_Word_97_-_2003_Document22.doc"/><Relationship Id="rId4" Type="http://schemas.openxmlformats.org/officeDocument/2006/relationships/oleObject" Target="../embeddings/oleObject2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Word_97_-_2003_Document23.doc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Word_97_-_2003_Document24.doc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Word_97_-_2003_Document25.doc"/><Relationship Id="rId4" Type="http://schemas.openxmlformats.org/officeDocument/2006/relationships/oleObject" Target="../embeddings/oleObject2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7.emf"/><Relationship Id="rId5" Type="http://schemas.openxmlformats.org/officeDocument/2006/relationships/oleObject" Target="../embeddings/Microsoft_Word_97_-_2003_Document26.doc"/><Relationship Id="rId4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8.emf"/><Relationship Id="rId5" Type="http://schemas.openxmlformats.org/officeDocument/2006/relationships/oleObject" Target="../embeddings/Microsoft_Word_97_-_2003_Document27.doc"/><Relationship Id="rId4" Type="http://schemas.openxmlformats.org/officeDocument/2006/relationships/oleObject" Target="../embeddings/oleObject2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9.emf"/><Relationship Id="rId5" Type="http://schemas.openxmlformats.org/officeDocument/2006/relationships/oleObject" Target="../embeddings/Microsoft_Word_97_-_2003_Document28.doc"/><Relationship Id="rId4" Type="http://schemas.openxmlformats.org/officeDocument/2006/relationships/oleObject" Target="../embeddings/oleObject2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0.emf"/><Relationship Id="rId5" Type="http://schemas.openxmlformats.org/officeDocument/2006/relationships/oleObject" Target="../embeddings/Microsoft_Word_97_-_2003_Document29.doc"/><Relationship Id="rId4" Type="http://schemas.openxmlformats.org/officeDocument/2006/relationships/oleObject" Target="../embeddings/oleObject2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Word_97_-_2003_Document30.doc"/><Relationship Id="rId4" Type="http://schemas.openxmlformats.org/officeDocument/2006/relationships/oleObject" Target="../embeddings/oleObject3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2.emf"/><Relationship Id="rId5" Type="http://schemas.openxmlformats.org/officeDocument/2006/relationships/oleObject" Target="../embeddings/Microsoft_Word_97_-_2003_Document31.doc"/><Relationship Id="rId4" Type="http://schemas.openxmlformats.org/officeDocument/2006/relationships/oleObject" Target="../embeddings/oleObject3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3.emf"/><Relationship Id="rId5" Type="http://schemas.openxmlformats.org/officeDocument/2006/relationships/oleObject" Target="../embeddings/Microsoft_Word_97_-_2003_Document32.doc"/><Relationship Id="rId4" Type="http://schemas.openxmlformats.org/officeDocument/2006/relationships/oleObject" Target="../embeddings/oleObject3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4.emf"/><Relationship Id="rId5" Type="http://schemas.openxmlformats.org/officeDocument/2006/relationships/oleObject" Target="../embeddings/Microsoft_Word_97_-_2003_Document33.doc"/><Relationship Id="rId4" Type="http://schemas.openxmlformats.org/officeDocument/2006/relationships/oleObject" Target="../embeddings/oleObject33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3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Microsoft_Word_97_-_2003_Document34.doc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6.emf"/><Relationship Id="rId4" Type="http://schemas.openxmlformats.org/officeDocument/2006/relationships/hyperlink" Target="http://www.php.net/manual/en/ref.math.php" TargetMode="External"/><Relationship Id="rId9" Type="http://schemas.openxmlformats.org/officeDocument/2006/relationships/oleObject" Target="../embeddings/Microsoft_Word_97_-_2003_Document35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37.emf"/><Relationship Id="rId5" Type="http://schemas.openxmlformats.org/officeDocument/2006/relationships/oleObject" Target="../embeddings/Microsoft_Word_97_-_2003_Document36.doc"/><Relationship Id="rId4" Type="http://schemas.openxmlformats.org/officeDocument/2006/relationships/oleObject" Target="../embeddings/oleObject3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38.emf"/><Relationship Id="rId5" Type="http://schemas.openxmlformats.org/officeDocument/2006/relationships/oleObject" Target="../embeddings/Microsoft_Word_97_-_2003_Document37.doc"/><Relationship Id="rId4" Type="http://schemas.openxmlformats.org/officeDocument/2006/relationships/oleObject" Target="../embeddings/oleObject3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39.emf"/><Relationship Id="rId5" Type="http://schemas.openxmlformats.org/officeDocument/2006/relationships/oleObject" Target="../embeddings/Microsoft_Word_97_-_2003_Document38.doc"/><Relationship Id="rId4" Type="http://schemas.openxmlformats.org/officeDocument/2006/relationships/oleObject" Target="../embeddings/oleObject38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40.emf"/><Relationship Id="rId5" Type="http://schemas.openxmlformats.org/officeDocument/2006/relationships/oleObject" Target="../embeddings/Microsoft_Word_97_-_2003_Document39.doc"/><Relationship Id="rId4" Type="http://schemas.openxmlformats.org/officeDocument/2006/relationships/oleObject" Target="../embeddings/oleObject39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41.emf"/><Relationship Id="rId5" Type="http://schemas.openxmlformats.org/officeDocument/2006/relationships/oleObject" Target="../embeddings/Microsoft_Word_97_-_2003_Document40.doc"/><Relationship Id="rId4" Type="http://schemas.openxmlformats.org/officeDocument/2006/relationships/oleObject" Target="../embeddings/oleObject40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42.emf"/><Relationship Id="rId5" Type="http://schemas.openxmlformats.org/officeDocument/2006/relationships/oleObject" Target="../embeddings/Microsoft_Word_97_-_2003_Document41.doc"/><Relationship Id="rId4" Type="http://schemas.openxmlformats.org/officeDocument/2006/relationships/oleObject" Target="../embeddings/oleObject4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43.emf"/><Relationship Id="rId5" Type="http://schemas.openxmlformats.org/officeDocument/2006/relationships/oleObject" Target="../embeddings/Microsoft_Word_97_-_2003_Document42.doc"/><Relationship Id="rId4" Type="http://schemas.openxmlformats.org/officeDocument/2006/relationships/oleObject" Target="../embeddings/oleObject42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44.emf"/><Relationship Id="rId5" Type="http://schemas.openxmlformats.org/officeDocument/2006/relationships/oleObject" Target="../embeddings/Microsoft_Word_97_-_2003_Document43.doc"/><Relationship Id="rId4" Type="http://schemas.openxmlformats.org/officeDocument/2006/relationships/oleObject" Target="../embeddings/oleObject43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45.emf"/><Relationship Id="rId5" Type="http://schemas.openxmlformats.org/officeDocument/2006/relationships/oleObject" Target="../embeddings/Microsoft_Word_97_-_2003_Document44.doc"/><Relationship Id="rId4" Type="http://schemas.openxmlformats.org/officeDocument/2006/relationships/oleObject" Target="../embeddings/oleObject44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46.emf"/><Relationship Id="rId5" Type="http://schemas.openxmlformats.org/officeDocument/2006/relationships/oleObject" Target="../embeddings/Microsoft_Word_97_-_2003_Document45.doc"/><Relationship Id="rId4" Type="http://schemas.openxmlformats.org/officeDocument/2006/relationships/oleObject" Target="../embeddings/oleObject45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47.emf"/><Relationship Id="rId5" Type="http://schemas.openxmlformats.org/officeDocument/2006/relationships/oleObject" Target="../embeddings/Microsoft_Word_97_-_2003_Document46.doc"/><Relationship Id="rId4" Type="http://schemas.openxmlformats.org/officeDocument/2006/relationships/oleObject" Target="../embeddings/oleObject46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48.emf"/><Relationship Id="rId5" Type="http://schemas.openxmlformats.org/officeDocument/2006/relationships/oleObject" Target="../embeddings/Microsoft_Word_97_-_2003_Document47.doc"/><Relationship Id="rId4" Type="http://schemas.openxmlformats.org/officeDocument/2006/relationships/oleObject" Target="../embeddings/oleObject47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49.emf"/><Relationship Id="rId5" Type="http://schemas.openxmlformats.org/officeDocument/2006/relationships/oleObject" Target="../embeddings/Microsoft_Word_97_-_2003_Document48.doc"/><Relationship Id="rId4" Type="http://schemas.openxmlformats.org/officeDocument/2006/relationships/oleObject" Target="../embeddings/oleObject4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064392"/>
              </p:ext>
            </p:extLst>
          </p:nvPr>
        </p:nvGraphicFramePr>
        <p:xfrm>
          <a:off x="914400" y="1604963"/>
          <a:ext cx="7226300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5" imgW="7301323" imgH="2390118" progId="Word.Document.8">
                  <p:embed/>
                </p:oleObj>
              </mc:Choice>
              <mc:Fallback>
                <p:oleObj name="Document" r:id="rId5" imgW="7301323" imgH="23901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4963"/>
                        <a:ext cx="7226300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79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182583"/>
              </p:ext>
            </p:extLst>
          </p:nvPr>
        </p:nvGraphicFramePr>
        <p:xfrm>
          <a:off x="914400" y="1147763"/>
          <a:ext cx="7301323" cy="3216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Document" r:id="rId5" imgW="7301323" imgH="3216109" progId="Word.Document.8">
                  <p:embed/>
                </p:oleObj>
              </mc:Choice>
              <mc:Fallback>
                <p:oleObj name="Document" r:id="rId5" imgW="7301323" imgH="32161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301323" cy="32161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htmlentities() function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2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3475"/>
          <a:ext cx="7315200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Document" r:id="rId5" imgW="7301323" imgH="3216109" progId="Word.Document.8">
                  <p:embed/>
                </p:oleObj>
              </mc:Choice>
              <mc:Fallback>
                <p:oleObj name="Document" r:id="rId5" imgW="7301323" imgH="32161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3475"/>
                        <a:ext cx="7315200" cy="320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11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9" name="Object 6">
            <a:hlinkClick r:id="rId4"/>
          </p:cNvPr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655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Document" r:id="rId6" imgW="7301323" imgH="655320" progId="Word.Document.8">
                  <p:embed/>
                </p:oleObj>
              </mc:Choice>
              <mc:Fallback>
                <p:oleObj name="Document" r:id="rId6" imgW="7301323" imgH="6553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655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569734"/>
              </p:ext>
            </p:extLst>
          </p:nvPr>
        </p:nvGraphicFramePr>
        <p:xfrm>
          <a:off x="914400" y="1524000"/>
          <a:ext cx="7301323" cy="186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Document" r:id="rId9" imgW="7301323" imgH="1868742" progId="Word.Document.8">
                  <p:embed/>
                </p:oleObj>
              </mc:Choice>
              <mc:Fallback>
                <p:oleObj name="Document" r:id="rId9" imgW="7301323" imgH="18687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24000"/>
                        <a:ext cx="7301323" cy="186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URL for a list of all PHP string functions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12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159761"/>
              </p:ext>
            </p:extLst>
          </p:nvPr>
        </p:nvGraphicFramePr>
        <p:xfrm>
          <a:off x="914400" y="1147763"/>
          <a:ext cx="7280275" cy="317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Document" r:id="rId5" imgW="7301323" imgH="3193425" progId="Word.Document.8">
                  <p:embed/>
                </p:oleObj>
              </mc:Choice>
              <mc:Fallback>
                <p:oleObj name="Document" r:id="rId5" imgW="7301323" imgH="31934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80275" cy="317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determines if a string is empty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64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35682"/>
              </p:ext>
            </p:extLst>
          </p:nvPr>
        </p:nvGraphicFramePr>
        <p:xfrm>
          <a:off x="914400" y="1147763"/>
          <a:ext cx="7226300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Document" r:id="rId5" imgW="7301323" imgH="3894473" progId="Word.Document.8">
                  <p:embed/>
                </p:oleObj>
              </mc:Choice>
              <mc:Fallback>
                <p:oleObj name="Document" r:id="rId5" imgW="7301323" imgH="38944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formats a phone number in two ways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03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7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4727"/>
          <a:ext cx="7301323" cy="3894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Document" r:id="rId5" imgW="7301323" imgH="3894473" progId="Word.Document.8">
                  <p:embed/>
                </p:oleObj>
              </mc:Choice>
              <mc:Fallback>
                <p:oleObj name="Document" r:id="rId5" imgW="7301323" imgH="38944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4727"/>
                        <a:ext cx="7301323" cy="38944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34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248319"/>
              </p:ext>
            </p:extLst>
          </p:nvPr>
        </p:nvGraphicFramePr>
        <p:xfrm>
          <a:off x="914400" y="1143000"/>
          <a:ext cx="7321550" cy="479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Document" r:id="rId5" imgW="7301323" imgH="4798599" progId="Word.Document.8">
                  <p:embed/>
                </p:oleObj>
              </mc:Choice>
              <mc:Fallback>
                <p:oleObj name="Document" r:id="rId5" imgW="7301323" imgH="47985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479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search a string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Document" r:id="rId5" imgW="7301323" imgH="2261934" progId="Word.Document.8">
                  <p:embed/>
                </p:oleObj>
              </mc:Choice>
              <mc:Fallback>
                <p:oleObj name="Document" r:id="rId5" imgW="7301323" imgH="22619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splits a string into two substrings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226912"/>
              </p:ext>
            </p:extLst>
          </p:nvPr>
        </p:nvGraphicFramePr>
        <p:xfrm>
          <a:off x="914400" y="1147763"/>
          <a:ext cx="7226300" cy="322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Document" r:id="rId5" imgW="7301323" imgH="3267958" progId="Word.Document.8">
                  <p:embed/>
                </p:oleObj>
              </mc:Choice>
              <mc:Fallback>
                <p:oleObj name="Document" r:id="rId5" imgW="7301323" imgH="32679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322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replace part of a string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7763"/>
          <a:ext cx="7280275" cy="407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Document" r:id="rId5" imgW="7301323" imgH="4092869" progId="Word.Document.8">
                  <p:embed/>
                </p:oleObj>
              </mc:Choice>
              <mc:Fallback>
                <p:oleObj name="Document" r:id="rId5" imgW="7301323" imgH="40928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80275" cy="407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modify strings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9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280275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5" imgW="7301323" imgH="2306222" progId="Word.Document.8">
                  <p:embed/>
                </p:oleObj>
              </mc:Choice>
              <mc:Fallback>
                <p:oleObj name="Document" r:id="rId5" imgW="7301323" imgH="230622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280275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61240"/>
              </p:ext>
            </p:extLst>
          </p:nvPr>
        </p:nvGraphicFramePr>
        <p:xfrm>
          <a:off x="914400" y="1120775"/>
          <a:ext cx="7280275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Document" r:id="rId5" imgW="7301323" imgH="4601643" progId="Word.Document.8">
                  <p:embed/>
                </p:oleObj>
              </mc:Choice>
              <mc:Fallback>
                <p:oleObj name="Document" r:id="rId5" imgW="7301323" imgH="46016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775"/>
                        <a:ext cx="7280275" cy="458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trims and pads a string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50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206974"/>
              </p:ext>
            </p:extLst>
          </p:nvPr>
        </p:nvGraphicFramePr>
        <p:xfrm>
          <a:off x="914400" y="1130300"/>
          <a:ext cx="7280275" cy="175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Document" r:id="rId5" imgW="7301323" imgH="1768284" progId="Word.Document.8">
                  <p:embed/>
                </p:oleObj>
              </mc:Choice>
              <mc:Fallback>
                <p:oleObj name="Document" r:id="rId5" imgW="7301323" imgH="17682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280275" cy="175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changes the sequence of the characters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9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009526"/>
              </p:ext>
            </p:extLst>
          </p:nvPr>
        </p:nvGraphicFramePr>
        <p:xfrm>
          <a:off x="914400" y="1127125"/>
          <a:ext cx="7280275" cy="405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Document" r:id="rId5" imgW="7301323" imgH="4072706" progId="Word.Document.8">
                  <p:embed/>
                </p:oleObj>
              </mc:Choice>
              <mc:Fallback>
                <p:oleObj name="Document" r:id="rId5" imgW="7301323" imgH="40727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7125"/>
                        <a:ext cx="7280275" cy="405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convert strings and arrays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0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078028"/>
              </p:ext>
            </p:extLst>
          </p:nvPr>
        </p:nvGraphicFramePr>
        <p:xfrm>
          <a:off x="928277" y="1295400"/>
          <a:ext cx="7301323" cy="3918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Document" r:id="rId5" imgW="7301323" imgH="3921838" progId="Word.Document.8">
                  <p:embed/>
                </p:oleObj>
              </mc:Choice>
              <mc:Fallback>
                <p:oleObj name="Document" r:id="rId5" imgW="7301323" imgH="392183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277" y="1295400"/>
                        <a:ext cx="7301323" cy="39189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Functions that convert between strings</a:t>
            </a:r>
            <a:br>
              <a:rPr lang="en-US" dirty="0" smtClean="0"/>
            </a:br>
            <a:r>
              <a:rPr lang="en-US" dirty="0" smtClean="0"/>
              <a:t>and ASCII integer values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9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14425"/>
          <a:ext cx="7315200" cy="391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Document" r:id="rId5" imgW="7301323" imgH="3920398" progId="Word.Document.8">
                  <p:embed/>
                </p:oleObj>
              </mc:Choice>
              <mc:Fallback>
                <p:oleObj name="Document" r:id="rId5" imgW="7301323" imgH="392039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4425"/>
                        <a:ext cx="7315200" cy="391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13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685142"/>
              </p:ext>
            </p:extLst>
          </p:nvPr>
        </p:nvGraphicFramePr>
        <p:xfrm>
          <a:off x="914400" y="1147763"/>
          <a:ext cx="7226300" cy="442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Document" r:id="rId5" imgW="7301323" imgH="4488942" progId="Word.Document.8">
                  <p:embed/>
                </p:oleObj>
              </mc:Choice>
              <mc:Fallback>
                <p:oleObj name="Document" r:id="rId5" imgW="7301323" imgH="44889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42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compare two strings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0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7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7763"/>
          <a:ext cx="7280275" cy="247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Document" r:id="rId5" imgW="7301323" imgH="2492376" progId="Word.Document.8">
                  <p:embed/>
                </p:oleObj>
              </mc:Choice>
              <mc:Fallback>
                <p:oleObj name="Document" r:id="rId5" imgW="7301323" imgH="24923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80275" cy="247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compare two strings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1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397598"/>
              </p:ext>
            </p:extLst>
          </p:nvPr>
        </p:nvGraphicFramePr>
        <p:xfrm>
          <a:off x="914400" y="1143000"/>
          <a:ext cx="7280275" cy="349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Document" r:id="rId5" imgW="7301323" imgH="3508843" progId="Word.Document.8">
                  <p:embed/>
                </p:oleObj>
              </mc:Choice>
              <mc:Fallback>
                <p:oleObj name="Document" r:id="rId5" imgW="7301323" imgH="35088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0275" cy="349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assign a decimal value (base 10)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0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733850"/>
              </p:ext>
            </p:extLst>
          </p:nvPr>
        </p:nvGraphicFramePr>
        <p:xfrm>
          <a:off x="914400" y="1130300"/>
          <a:ext cx="72263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Document" r:id="rId5" imgW="7301323" imgH="2149234" progId="Word.Document.8">
                  <p:embed/>
                </p:oleObj>
              </mc:Choice>
              <mc:Fallback>
                <p:oleObj name="Document" r:id="rId5" imgW="7301323" imgH="21492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226300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assign an octal value (base 8)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86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21078"/>
          <a:ext cx="7301323" cy="3069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Document" r:id="rId5" imgW="7301323" imgH="3069922" progId="Word.Document.8">
                  <p:embed/>
                </p:oleObj>
              </mc:Choice>
              <mc:Fallback>
                <p:oleObj name="Document" r:id="rId5" imgW="7301323" imgH="306992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1078"/>
                        <a:ext cx="7301323" cy="30699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68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413084"/>
              </p:ext>
            </p:extLst>
          </p:nvPr>
        </p:nvGraphicFramePr>
        <p:xfrm>
          <a:off x="914400" y="1111250"/>
          <a:ext cx="7226300" cy="478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5" imgW="7301323" imgH="4850088" progId="Word.Document.8">
                  <p:embed/>
                </p:oleObj>
              </mc:Choice>
              <mc:Fallback>
                <p:oleObj name="Document" r:id="rId5" imgW="7301323" imgH="48500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226300" cy="478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 (continued)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2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9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02597"/>
          <a:ext cx="7301323" cy="4383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Document" r:id="rId5" imgW="7301323" imgH="4383803" progId="Word.Document.8">
                  <p:embed/>
                </p:oleObj>
              </mc:Choice>
              <mc:Fallback>
                <p:oleObj name="Document" r:id="rId5" imgW="7301323" imgH="43838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2597"/>
                        <a:ext cx="7301323" cy="4383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assign floating-point values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4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980983"/>
              </p:ext>
            </p:extLst>
          </p:nvPr>
        </p:nvGraphicFramePr>
        <p:xfrm>
          <a:off x="914400" y="1111250"/>
          <a:ext cx="7342188" cy="567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Document" r:id="rId5" imgW="7422416" imgH="5744852" progId="Word.Document.8">
                  <p:embed/>
                </p:oleObj>
              </mc:Choice>
              <mc:Fallback>
                <p:oleObj name="Document" r:id="rId5" imgW="7422416" imgH="57448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342188" cy="567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functions for working with infinity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3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9825"/>
          <a:ext cx="7400925" cy="571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Document" r:id="rId5" imgW="7422416" imgH="5744852" progId="Word.Document.8">
                  <p:embed/>
                </p:oleObj>
              </mc:Choice>
              <mc:Fallback>
                <p:oleObj name="Document" r:id="rId5" imgW="7422416" imgH="57448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9825"/>
                        <a:ext cx="7400925" cy="571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50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7" name="Object 6">
            <a:hlinkClick r:id="rId4"/>
          </p:cNvPr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655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Document" r:id="rId6" imgW="7301323" imgH="655320" progId="Word.Document.8">
                  <p:embed/>
                </p:oleObj>
              </mc:Choice>
              <mc:Fallback>
                <p:oleObj name="Document" r:id="rId6" imgW="7301323" imgH="6553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655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540587"/>
              </p:ext>
            </p:extLst>
          </p:nvPr>
        </p:nvGraphicFramePr>
        <p:xfrm>
          <a:off x="908050" y="1447800"/>
          <a:ext cx="7321550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Document" r:id="rId9" imgW="7301323" imgH="3355094" progId="Word.Document.8">
                  <p:embed/>
                </p:oleObj>
              </mc:Choice>
              <mc:Fallback>
                <p:oleObj name="Document" r:id="rId9" imgW="7301323" imgH="33550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447800"/>
                        <a:ext cx="7321550" cy="33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URL for a list of all PHP math functions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6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0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382430"/>
              </p:ext>
            </p:extLst>
          </p:nvPr>
        </p:nvGraphicFramePr>
        <p:xfrm>
          <a:off x="914400" y="1147763"/>
          <a:ext cx="7280275" cy="317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Document" r:id="rId5" imgW="7301323" imgH="3191985" progId="Word.Document.8">
                  <p:embed/>
                </p:oleObj>
              </mc:Choice>
              <mc:Fallback>
                <p:oleObj name="Document" r:id="rId5" imgW="7301323" imgH="31919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80275" cy="317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round a number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2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776194"/>
              </p:ext>
            </p:extLst>
          </p:nvPr>
        </p:nvGraphicFramePr>
        <p:xfrm>
          <a:off x="914400" y="1120775"/>
          <a:ext cx="7280275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Document" r:id="rId5" imgW="7301323" imgH="2383997" progId="Word.Document.8">
                  <p:embed/>
                </p:oleObj>
              </mc:Choice>
              <mc:Fallback>
                <p:oleObj name="Document" r:id="rId5" imgW="7301323" imgH="23839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775"/>
                        <a:ext cx="7280275" cy="237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calculate the distance between two points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09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31414"/>
              </p:ext>
            </p:extLst>
          </p:nvPr>
        </p:nvGraphicFramePr>
        <p:xfrm>
          <a:off x="914400" y="1093788"/>
          <a:ext cx="7301323" cy="4589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Document" r:id="rId5" imgW="7301323" imgH="4589760" progId="Word.Document.8">
                  <p:embed/>
                </p:oleObj>
              </mc:Choice>
              <mc:Fallback>
                <p:oleObj name="Document" r:id="rId5" imgW="7301323" imgH="45897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3788"/>
                        <a:ext cx="7301323" cy="4589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that generate random numbers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787861"/>
              </p:ext>
            </p:extLst>
          </p:nvPr>
        </p:nvGraphicFramePr>
        <p:xfrm>
          <a:off x="914400" y="1147763"/>
          <a:ext cx="7226300" cy="450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Document" r:id="rId5" imgW="7301323" imgH="4563836" progId="Word.Document.8">
                  <p:embed/>
                </p:oleObj>
              </mc:Choice>
              <mc:Fallback>
                <p:oleObj name="Document" r:id="rId5" imgW="7301323" imgH="45638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50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generate a random password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6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503109"/>
              </p:ext>
            </p:extLst>
          </p:nvPr>
        </p:nvGraphicFramePr>
        <p:xfrm>
          <a:off x="914400" y="1108075"/>
          <a:ext cx="7380288" cy="483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Document" r:id="rId5" imgW="7390137" imgH="4845767" progId="Word.Document.8">
                  <p:embed/>
                </p:oleObj>
              </mc:Choice>
              <mc:Fallback>
                <p:oleObj name="Document" r:id="rId5" imgW="7390137" imgH="48457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8075"/>
                        <a:ext cx="7380288" cy="483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sprintf() function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24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982622"/>
              </p:ext>
            </p:extLst>
          </p:nvPr>
        </p:nvGraphicFramePr>
        <p:xfrm>
          <a:off x="914400" y="1147763"/>
          <a:ext cx="7226300" cy="415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Document" r:id="rId5" imgW="7301323" imgH="4213131" progId="Word.Document.8">
                  <p:embed/>
                </p:oleObj>
              </mc:Choice>
              <mc:Fallback>
                <p:oleObj name="Document" r:id="rId5" imgW="7301323" imgH="42131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15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sprintf() function that formats two values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5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565098"/>
              </p:ext>
            </p:extLst>
          </p:nvPr>
        </p:nvGraphicFramePr>
        <p:xfrm>
          <a:off x="914400" y="1084263"/>
          <a:ext cx="7297738" cy="364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Document" r:id="rId5" imgW="7301323" imgH="3652149" progId="Word.Document.8">
                  <p:embed/>
                </p:oleObj>
              </mc:Choice>
              <mc:Fallback>
                <p:oleObj name="Document" r:id="rId5" imgW="7301323" imgH="36521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84263"/>
                        <a:ext cx="7297738" cy="364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 (continued)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03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1413"/>
          <a:ext cx="7280275" cy="419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Document" r:id="rId5" imgW="7301323" imgH="4213131" progId="Word.Document.8">
                  <p:embed/>
                </p:oleObj>
              </mc:Choice>
              <mc:Fallback>
                <p:oleObj name="Document" r:id="rId5" imgW="7301323" imgH="42131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1413"/>
                        <a:ext cx="7280275" cy="419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29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134326"/>
              </p:ext>
            </p:extLst>
          </p:nvPr>
        </p:nvGraphicFramePr>
        <p:xfrm>
          <a:off x="914400" y="1143000"/>
          <a:ext cx="7397750" cy="346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Document" r:id="rId5" imgW="7390137" imgH="3464554" progId="Word.Document.8">
                  <p:embed/>
                </p:oleObj>
              </mc:Choice>
              <mc:Fallback>
                <p:oleObj name="Document" r:id="rId5" imgW="7390137" imgH="34645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97750" cy="346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parts of a format code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2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239354"/>
              </p:ext>
            </p:extLst>
          </p:nvPr>
        </p:nvGraphicFramePr>
        <p:xfrm>
          <a:off x="914400" y="1138238"/>
          <a:ext cx="7226300" cy="476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Document" r:id="rId5" imgW="7301323" imgH="4832085" progId="Word.Document.8">
                  <p:embed/>
                </p:oleObj>
              </mc:Choice>
              <mc:Fallback>
                <p:oleObj name="Document" r:id="rId5" imgW="7301323" imgH="4832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8238"/>
                        <a:ext cx="7226300" cy="476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use the optional specifiers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3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7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Document" r:id="rId5" imgW="7301323" imgH="1036630" progId="Word.Document.8">
                  <p:embed/>
                </p:oleObj>
              </mc:Choice>
              <mc:Fallback>
                <p:oleObj name="Document" r:id="rId5" imgW="7301323" imgH="10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functions for converting strings to numbers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25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4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330939"/>
              </p:ext>
            </p:extLst>
          </p:nvPr>
        </p:nvGraphicFramePr>
        <p:xfrm>
          <a:off x="914400" y="1116188"/>
          <a:ext cx="7301323" cy="421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Document" r:id="rId5" imgW="7301323" imgH="4219253" progId="Word.Document.8">
                  <p:embed/>
                </p:oleObj>
              </mc:Choice>
              <mc:Fallback>
                <p:oleObj name="Document" r:id="rId5" imgW="7301323" imgH="42192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6188"/>
                        <a:ext cx="7301323" cy="421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convert a string to an integer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7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549546"/>
              </p:ext>
            </p:extLst>
          </p:nvPr>
        </p:nvGraphicFramePr>
        <p:xfrm>
          <a:off x="914400" y="1295400"/>
          <a:ext cx="7297738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Document" r:id="rId5" imgW="7301323" imgH="2996829" progId="Word.Document.8">
                  <p:embed/>
                </p:oleObj>
              </mc:Choice>
              <mc:Fallback>
                <p:oleObj name="Document" r:id="rId5" imgW="7301323" imgH="29968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297738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convert a string</a:t>
            </a:r>
            <a:br>
              <a:rPr lang="en-US" dirty="0" smtClean="0"/>
            </a:br>
            <a:r>
              <a:rPr lang="en-US" dirty="0" smtClean="0"/>
              <a:t>to a floating-point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11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17971"/>
          <a:ext cx="7301323" cy="2996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8" name="Document" r:id="rId5" imgW="7301323" imgH="2996829" progId="Word.Document.8">
                  <p:embed/>
                </p:oleObj>
              </mc:Choice>
              <mc:Fallback>
                <p:oleObj name="Document" r:id="rId5" imgW="7301323" imgH="29968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7971"/>
                        <a:ext cx="7301323" cy="2996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158447"/>
              </p:ext>
            </p:extLst>
          </p:nvPr>
        </p:nvGraphicFramePr>
        <p:xfrm>
          <a:off x="914400" y="1087438"/>
          <a:ext cx="7280275" cy="439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Document" r:id="rId5" imgW="7301323" imgH="4418729" progId="Word.Document.8">
                  <p:embed/>
                </p:oleObj>
              </mc:Choice>
              <mc:Fallback>
                <p:oleObj name="Document" r:id="rId5" imgW="7301323" imgH="44187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87438"/>
                        <a:ext cx="7280275" cy="439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 strings with single quotes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0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394723"/>
              </p:ext>
            </p:extLst>
          </p:nvPr>
        </p:nvGraphicFramePr>
        <p:xfrm>
          <a:off x="914400" y="1133475"/>
          <a:ext cx="7280275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Document" r:id="rId5" imgW="7301323" imgH="3763409" progId="Word.Document.8">
                  <p:embed/>
                </p:oleObj>
              </mc:Choice>
              <mc:Fallback>
                <p:oleObj name="Document" r:id="rId5" imgW="7301323" imgH="37634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3475"/>
                        <a:ext cx="7280275" cy="374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 a string with a heredoc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5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7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4333"/>
          <a:ext cx="7301323" cy="4733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Document" r:id="rId5" imgW="7301323" imgH="4733067" progId="Word.Document.8">
                  <p:embed/>
                </p:oleObj>
              </mc:Choice>
              <mc:Fallback>
                <p:oleObj name="Document" r:id="rId5" imgW="7301323" imgH="47330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4333"/>
                        <a:ext cx="7301323" cy="47330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06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115847"/>
              </p:ext>
            </p:extLst>
          </p:nvPr>
        </p:nvGraphicFramePr>
        <p:xfrm>
          <a:off x="914400" y="1093788"/>
          <a:ext cx="7226300" cy="464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Document" r:id="rId5" imgW="7301323" imgH="4701021" progId="Word.Document.8">
                  <p:embed/>
                </p:oleObj>
              </mc:Choice>
              <mc:Fallback>
                <p:oleObj name="Document" r:id="rId5" imgW="7301323" imgH="47010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3788"/>
                        <a:ext cx="7226300" cy="464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Escape sequences only use in some strings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1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93787"/>
          <a:ext cx="7321550" cy="195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Document" r:id="rId5" imgW="7301323" imgH="1954078" progId="Word.Document.8">
                  <p:embed/>
                </p:oleObj>
              </mc:Choice>
              <mc:Fallback>
                <p:oleObj name="Document" r:id="rId5" imgW="7301323" imgH="195407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3787"/>
                        <a:ext cx="7321550" cy="195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Escape sequences with single quotes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C9, Slide </a:t>
            </a:r>
            <a:fld id="{2192201B-0F44-4A1D-98C8-17941687F691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54</TotalTime>
  <Words>1262</Words>
  <Application>Microsoft Office PowerPoint</Application>
  <PresentationFormat>On-screen Show (4:3)</PresentationFormat>
  <Paragraphs>231</Paragraphs>
  <Slides>46</Slides>
  <Notes>46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Arial Narrow</vt:lpstr>
      <vt:lpstr>Times New Roman</vt:lpstr>
      <vt:lpstr>Master slides_with_titles_logo</vt:lpstr>
      <vt:lpstr>Document</vt:lpstr>
      <vt:lpstr>Chapter 9</vt:lpstr>
      <vt:lpstr>Objectives</vt:lpstr>
      <vt:lpstr>Objectives (continued)</vt:lpstr>
      <vt:lpstr>Objectives (continued)</vt:lpstr>
      <vt:lpstr>Assign strings with single quotes</vt:lpstr>
      <vt:lpstr>Assign a string with a heredoc</vt:lpstr>
      <vt:lpstr>Key terms</vt:lpstr>
      <vt:lpstr>Escape sequences only use in some strings</vt:lpstr>
      <vt:lpstr>Escape sequences with single quotes</vt:lpstr>
      <vt:lpstr>The htmlentities() function</vt:lpstr>
      <vt:lpstr>Key term</vt:lpstr>
      <vt:lpstr>A URL for a list of all PHP string functions</vt:lpstr>
      <vt:lpstr>Code that determines if a string is empty</vt:lpstr>
      <vt:lpstr>Code that formats a phone number in two ways</vt:lpstr>
      <vt:lpstr>Key terms</vt:lpstr>
      <vt:lpstr>Functions that search a string</vt:lpstr>
      <vt:lpstr>Code that splits a string into two substrings</vt:lpstr>
      <vt:lpstr>Functions that replace part of a string</vt:lpstr>
      <vt:lpstr>Functions that modify strings</vt:lpstr>
      <vt:lpstr>Code that trims and pads a string</vt:lpstr>
      <vt:lpstr>Code that changes the sequence of the characters</vt:lpstr>
      <vt:lpstr>Functions that convert strings and arrays</vt:lpstr>
      <vt:lpstr>Functions that convert between strings and ASCII integer values</vt:lpstr>
      <vt:lpstr>Key term</vt:lpstr>
      <vt:lpstr>Functions that compare two strings</vt:lpstr>
      <vt:lpstr>How to compare two strings</vt:lpstr>
      <vt:lpstr>How to assign a decimal value (base 10)</vt:lpstr>
      <vt:lpstr>How to assign an octal value (base 8)</vt:lpstr>
      <vt:lpstr>Key terms</vt:lpstr>
      <vt:lpstr>How to assign floating-point values</vt:lpstr>
      <vt:lpstr>Two functions for working with infinity</vt:lpstr>
      <vt:lpstr>Key terms</vt:lpstr>
      <vt:lpstr>URL for a list of all PHP math functions</vt:lpstr>
      <vt:lpstr>How to round a number</vt:lpstr>
      <vt:lpstr>How to calculate the distance between two points</vt:lpstr>
      <vt:lpstr>Functions that generate random numbers</vt:lpstr>
      <vt:lpstr>How to generate a random password</vt:lpstr>
      <vt:lpstr>The sprintf() function</vt:lpstr>
      <vt:lpstr>A sprintf() function that formats two values</vt:lpstr>
      <vt:lpstr>Key terms</vt:lpstr>
      <vt:lpstr>The parts of a format code</vt:lpstr>
      <vt:lpstr>How to use the optional specifiers</vt:lpstr>
      <vt:lpstr>Two functions for converting strings to numbers</vt:lpstr>
      <vt:lpstr>How to convert a string to an integer</vt:lpstr>
      <vt:lpstr>How to convert a string to a floating-point number</vt:lpstr>
      <vt:lpstr>Key terms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Anne Boehm</dc:creator>
  <cp:lastModifiedBy>Anne Boehm</cp:lastModifiedBy>
  <cp:revision>9</cp:revision>
  <cp:lastPrinted>2016-01-14T23:03:16Z</cp:lastPrinted>
  <dcterms:created xsi:type="dcterms:W3CDTF">2017-08-18T17:03:58Z</dcterms:created>
  <dcterms:modified xsi:type="dcterms:W3CDTF">2017-08-28T20:45:49Z</dcterms:modified>
</cp:coreProperties>
</file>