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75"/>
  </p:notesMasterIdLst>
  <p:handoutMasterIdLst>
    <p:handoutMasterId r:id="rId76"/>
  </p:handout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80" r:id="rId57"/>
    <p:sldId id="381" r:id="rId58"/>
    <p:sldId id="382" r:id="rId59"/>
    <p:sldId id="383" r:id="rId60"/>
    <p:sldId id="384" r:id="rId61"/>
    <p:sldId id="385" r:id="rId62"/>
    <p:sldId id="386" r:id="rId63"/>
    <p:sldId id="387" r:id="rId64"/>
    <p:sldId id="388" r:id="rId65"/>
    <p:sldId id="389" r:id="rId66"/>
    <p:sldId id="390" r:id="rId67"/>
    <p:sldId id="391" r:id="rId68"/>
    <p:sldId id="392" r:id="rId69"/>
    <p:sldId id="393" r:id="rId70"/>
    <p:sldId id="394" r:id="rId71"/>
    <p:sldId id="395" r:id="rId72"/>
    <p:sldId id="396" r:id="rId73"/>
    <p:sldId id="397" r:id="rId7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52" autoAdjust="0"/>
  </p:normalViewPr>
  <p:slideViewPr>
    <p:cSldViewPr>
      <p:cViewPr varScale="1">
        <p:scale>
          <a:sx n="113" d="100"/>
          <a:sy n="113" d="100"/>
        </p:scale>
        <p:origin x="145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35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943FF3-7CD7-420B-A565-BB0C7D241231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5318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3697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3516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6838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8244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9860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325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9483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6179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9780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7549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9283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5853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2077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8960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4147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1663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4522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3532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187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42163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560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9868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02065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754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11543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95754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18105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09752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17487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33278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44796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1845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61632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90037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2994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3106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29057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89463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57385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5449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42488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52058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333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1342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6537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2276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4422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207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430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C5,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0006"/>
            <a:ext cx="7315200" cy="369332"/>
          </a:xfrm>
        </p:spPr>
        <p:txBody>
          <a:bodyPr lIns="0" tIns="0" rIns="0" bIns="0">
            <a:spAutoFit/>
          </a:bodyPr>
          <a:lstStyle>
            <a:lvl1pPr algn="l">
              <a:defRPr sz="24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C14,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2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C14,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Word_97_-_2003_Document10.doc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Word_97_-_2003_Document11.doc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Word_97_-_2003_Document12.doc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Word_97_-_2003_Document13.doc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Word_97_-_2003_Document14.doc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Word_97_-_2003_Document15.doc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Word_97_-_2003_Document16.doc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Word_97_-_2003_Document17.doc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Word_97_-_2003_Document18.doc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Word_97_-_2003_Document19.doc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Word_97_-_2003_Document20.doc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2.emf"/><Relationship Id="rId5" Type="http://schemas.openxmlformats.org/officeDocument/2006/relationships/oleObject" Target="../embeddings/Microsoft_Word_97_-_2003_Document21.doc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Word_97_-_2003_Document22.doc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4.emf"/><Relationship Id="rId5" Type="http://schemas.openxmlformats.org/officeDocument/2006/relationships/oleObject" Target="../embeddings/Microsoft_Word_97_-_2003_Document23.doc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5.emf"/><Relationship Id="rId5" Type="http://schemas.openxmlformats.org/officeDocument/2006/relationships/oleObject" Target="../embeddings/Microsoft_Word_97_-_2003_Document24.doc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6.emf"/><Relationship Id="rId5" Type="http://schemas.openxmlformats.org/officeDocument/2006/relationships/oleObject" Target="../embeddings/Microsoft_Word_97_-_2003_Document25.doc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7.emf"/><Relationship Id="rId5" Type="http://schemas.openxmlformats.org/officeDocument/2006/relationships/oleObject" Target="../embeddings/Microsoft_Word_97_-_2003_Document26.doc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8.emf"/><Relationship Id="rId5" Type="http://schemas.openxmlformats.org/officeDocument/2006/relationships/oleObject" Target="../embeddings/Microsoft_Word_97_-_2003_Document27.doc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9.emf"/><Relationship Id="rId5" Type="http://schemas.openxmlformats.org/officeDocument/2006/relationships/oleObject" Target="../embeddings/Microsoft_Word_97_-_2003_Document28.doc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0.emf"/><Relationship Id="rId5" Type="http://schemas.openxmlformats.org/officeDocument/2006/relationships/oleObject" Target="../embeddings/Microsoft_Word_97_-_2003_Document29.doc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3.emf"/><Relationship Id="rId5" Type="http://schemas.openxmlformats.org/officeDocument/2006/relationships/oleObject" Target="../embeddings/Microsoft_Word_97_-_2003_Document30.doc"/><Relationship Id="rId4" Type="http://schemas.openxmlformats.org/officeDocument/2006/relationships/oleObject" Target="../embeddings/oleObject3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4.emf"/><Relationship Id="rId5" Type="http://schemas.openxmlformats.org/officeDocument/2006/relationships/oleObject" Target="../embeddings/Microsoft_Word_97_-_2003_Document31.doc"/><Relationship Id="rId4" Type="http://schemas.openxmlformats.org/officeDocument/2006/relationships/oleObject" Target="../embeddings/oleObject3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5.emf"/><Relationship Id="rId5" Type="http://schemas.openxmlformats.org/officeDocument/2006/relationships/oleObject" Target="../embeddings/Microsoft_Word_97_-_2003_Document32.doc"/><Relationship Id="rId4" Type="http://schemas.openxmlformats.org/officeDocument/2006/relationships/oleObject" Target="../embeddings/oleObject3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6.emf"/><Relationship Id="rId5" Type="http://schemas.openxmlformats.org/officeDocument/2006/relationships/oleObject" Target="../embeddings/Microsoft_Word_97_-_2003_Document33.doc"/><Relationship Id="rId4" Type="http://schemas.openxmlformats.org/officeDocument/2006/relationships/oleObject" Target="../embeddings/oleObject3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7.emf"/><Relationship Id="rId5" Type="http://schemas.openxmlformats.org/officeDocument/2006/relationships/oleObject" Target="../embeddings/Microsoft_Word_97_-_2003_Document34.doc"/><Relationship Id="rId4" Type="http://schemas.openxmlformats.org/officeDocument/2006/relationships/oleObject" Target="../embeddings/oleObject3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38.emf"/><Relationship Id="rId5" Type="http://schemas.openxmlformats.org/officeDocument/2006/relationships/oleObject" Target="../embeddings/Microsoft_Word_97_-_2003_Document35.doc"/><Relationship Id="rId4" Type="http://schemas.openxmlformats.org/officeDocument/2006/relationships/oleObject" Target="../embeddings/oleObject3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9.emf"/><Relationship Id="rId5" Type="http://schemas.openxmlformats.org/officeDocument/2006/relationships/oleObject" Target="../embeddings/Microsoft_Word_97_-_2003_Document36.doc"/><Relationship Id="rId4" Type="http://schemas.openxmlformats.org/officeDocument/2006/relationships/oleObject" Target="../embeddings/oleObject3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0.emf"/><Relationship Id="rId5" Type="http://schemas.openxmlformats.org/officeDocument/2006/relationships/oleObject" Target="../embeddings/Microsoft_Word_97_-_2003_Document37.doc"/><Relationship Id="rId4" Type="http://schemas.openxmlformats.org/officeDocument/2006/relationships/oleObject" Target="../embeddings/oleObject3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1.emf"/><Relationship Id="rId5" Type="http://schemas.openxmlformats.org/officeDocument/2006/relationships/oleObject" Target="../embeddings/Microsoft_Word_97_-_2003_Document38.doc"/><Relationship Id="rId4" Type="http://schemas.openxmlformats.org/officeDocument/2006/relationships/oleObject" Target="../embeddings/oleObject3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2.emf"/><Relationship Id="rId5" Type="http://schemas.openxmlformats.org/officeDocument/2006/relationships/oleObject" Target="../embeddings/Microsoft_Word_97_-_2003_Document39.doc"/><Relationship Id="rId4" Type="http://schemas.openxmlformats.org/officeDocument/2006/relationships/oleObject" Target="../embeddings/oleObject3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43.emf"/><Relationship Id="rId5" Type="http://schemas.openxmlformats.org/officeDocument/2006/relationships/oleObject" Target="../embeddings/Microsoft_Word_97_-_2003_Document40.doc"/><Relationship Id="rId4" Type="http://schemas.openxmlformats.org/officeDocument/2006/relationships/oleObject" Target="../embeddings/oleObject4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44.emf"/><Relationship Id="rId5" Type="http://schemas.openxmlformats.org/officeDocument/2006/relationships/oleObject" Target="../embeddings/Microsoft_Word_97_-_2003_Document41.doc"/><Relationship Id="rId4" Type="http://schemas.openxmlformats.org/officeDocument/2006/relationships/oleObject" Target="../embeddings/oleObject4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45.emf"/><Relationship Id="rId5" Type="http://schemas.openxmlformats.org/officeDocument/2006/relationships/oleObject" Target="../embeddings/Microsoft_Word_97_-_2003_Document42.doc"/><Relationship Id="rId4" Type="http://schemas.openxmlformats.org/officeDocument/2006/relationships/oleObject" Target="../embeddings/oleObject4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6.emf"/><Relationship Id="rId5" Type="http://schemas.openxmlformats.org/officeDocument/2006/relationships/oleObject" Target="../embeddings/Microsoft_Word_97_-_2003_Document43.doc"/><Relationship Id="rId4" Type="http://schemas.openxmlformats.org/officeDocument/2006/relationships/oleObject" Target="../embeddings/oleObject4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7.emf"/><Relationship Id="rId5" Type="http://schemas.openxmlformats.org/officeDocument/2006/relationships/oleObject" Target="../embeddings/Microsoft_Word_97_-_2003_Document44.doc"/><Relationship Id="rId4" Type="http://schemas.openxmlformats.org/officeDocument/2006/relationships/oleObject" Target="../embeddings/oleObject4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48.emf"/><Relationship Id="rId5" Type="http://schemas.openxmlformats.org/officeDocument/2006/relationships/oleObject" Target="../embeddings/Microsoft_Word_97_-_2003_Document45.doc"/><Relationship Id="rId4" Type="http://schemas.openxmlformats.org/officeDocument/2006/relationships/oleObject" Target="../embeddings/oleObject4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49.emf"/><Relationship Id="rId5" Type="http://schemas.openxmlformats.org/officeDocument/2006/relationships/oleObject" Target="../embeddings/Microsoft_Word_97_-_2003_Document46.doc"/><Relationship Id="rId4" Type="http://schemas.openxmlformats.org/officeDocument/2006/relationships/oleObject" Target="../embeddings/oleObject4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50.emf"/><Relationship Id="rId5" Type="http://schemas.openxmlformats.org/officeDocument/2006/relationships/oleObject" Target="../embeddings/Microsoft_Word_97_-_2003_Document47.doc"/><Relationship Id="rId4" Type="http://schemas.openxmlformats.org/officeDocument/2006/relationships/oleObject" Target="../embeddings/oleObject4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51.emf"/><Relationship Id="rId4" Type="http://schemas.openxmlformats.org/officeDocument/2006/relationships/oleObject" Target="../embeddings/Microsoft_Word_97_-_2003_Document48.doc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52.emf"/><Relationship Id="rId4" Type="http://schemas.openxmlformats.org/officeDocument/2006/relationships/oleObject" Target="../embeddings/Microsoft_Word_97_-_2003_Document49.doc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53.emf"/><Relationship Id="rId4" Type="http://schemas.openxmlformats.org/officeDocument/2006/relationships/oleObject" Target="../embeddings/Microsoft_Word_97_-_2003_Document50.doc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54.emf"/><Relationship Id="rId4" Type="http://schemas.openxmlformats.org/officeDocument/2006/relationships/oleObject" Target="../embeddings/Microsoft_Word_97_-_2003_Document51.doc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55.emf"/><Relationship Id="rId4" Type="http://schemas.openxmlformats.org/officeDocument/2006/relationships/oleObject" Target="../embeddings/Microsoft_Word_97_-_2003_Document52.doc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56.emf"/><Relationship Id="rId4" Type="http://schemas.openxmlformats.org/officeDocument/2006/relationships/oleObject" Target="../embeddings/Microsoft_Word_97_-_2003_Document53.doc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57.emf"/><Relationship Id="rId4" Type="http://schemas.openxmlformats.org/officeDocument/2006/relationships/oleObject" Target="../embeddings/Microsoft_Word_97_-_2003_Document54.doc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58.emf"/><Relationship Id="rId4" Type="http://schemas.openxmlformats.org/officeDocument/2006/relationships/oleObject" Target="../embeddings/Microsoft_Word_97_-_2003_Document55.doc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59.emf"/><Relationship Id="rId4" Type="http://schemas.openxmlformats.org/officeDocument/2006/relationships/oleObject" Target="../embeddings/Microsoft_Word_97_-_2003_Document56.doc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60.emf"/><Relationship Id="rId4" Type="http://schemas.openxmlformats.org/officeDocument/2006/relationships/oleObject" Target="../embeddings/Microsoft_Word_97_-_2003_Document57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Word_97_-_2003_Document6.doc"/><Relationship Id="rId4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61.emf"/><Relationship Id="rId4" Type="http://schemas.openxmlformats.org/officeDocument/2006/relationships/oleObject" Target="../embeddings/Microsoft_Word_97_-_2003_Document58.doc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62.emf"/><Relationship Id="rId4" Type="http://schemas.openxmlformats.org/officeDocument/2006/relationships/oleObject" Target="../embeddings/Microsoft_Word_97_-_2003_Document59.doc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63.emf"/><Relationship Id="rId4" Type="http://schemas.openxmlformats.org/officeDocument/2006/relationships/oleObject" Target="../embeddings/Microsoft_Word_97_-_2003_Document60.doc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64.emf"/><Relationship Id="rId4" Type="http://schemas.openxmlformats.org/officeDocument/2006/relationships/oleObject" Target="../embeddings/Microsoft_Word_97_-_2003_Document61.doc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65.emf"/><Relationship Id="rId4" Type="http://schemas.openxmlformats.org/officeDocument/2006/relationships/oleObject" Target="../embeddings/Microsoft_Word_97_-_2003_Document62.doc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66.emf"/><Relationship Id="rId4" Type="http://schemas.openxmlformats.org/officeDocument/2006/relationships/oleObject" Target="../embeddings/Microsoft_Word_97_-_2003_Document63.doc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67.emf"/><Relationship Id="rId4" Type="http://schemas.openxmlformats.org/officeDocument/2006/relationships/oleObject" Target="../embeddings/Microsoft_Word_97_-_2003_Document64.doc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68.emf"/><Relationship Id="rId4" Type="http://schemas.openxmlformats.org/officeDocument/2006/relationships/oleObject" Target="../embeddings/Microsoft_Word_97_-_2003_Document65.doc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69.emf"/><Relationship Id="rId4" Type="http://schemas.openxmlformats.org/officeDocument/2006/relationships/oleObject" Target="../embeddings/Microsoft_Word_97_-_2003_Document66.doc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70.emf"/><Relationship Id="rId4" Type="http://schemas.openxmlformats.org/officeDocument/2006/relationships/oleObject" Target="../embeddings/Microsoft_Word_97_-_2003_Document67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Word_97_-_2003_Document7.doc"/><Relationship Id="rId4" Type="http://schemas.openxmlformats.org/officeDocument/2006/relationships/oleObject" Target="../embeddings/oleObject7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71.emf"/><Relationship Id="rId4" Type="http://schemas.openxmlformats.org/officeDocument/2006/relationships/oleObject" Target="../embeddings/Microsoft_Word_97_-_2003_Document68.doc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72.emf"/><Relationship Id="rId4" Type="http://schemas.openxmlformats.org/officeDocument/2006/relationships/oleObject" Target="../embeddings/Microsoft_Word_97_-_2003_Document69.doc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73.emf"/><Relationship Id="rId4" Type="http://schemas.openxmlformats.org/officeDocument/2006/relationships/oleObject" Target="../embeddings/Microsoft_Word_97_-_2003_Document70.doc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74.emf"/><Relationship Id="rId4" Type="http://schemas.openxmlformats.org/officeDocument/2006/relationships/oleObject" Target="../embeddings/Microsoft_Word_97_-_2003_Document71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Word_97_-_2003_Document8.doc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Word_97_-_2003_Document9.doc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3318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637092"/>
              </p:ext>
            </p:extLst>
          </p:nvPr>
        </p:nvGraphicFramePr>
        <p:xfrm>
          <a:off x="914400" y="1604963"/>
          <a:ext cx="7413625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5" imgW="7434851" imgH="2391558" progId="Word.Document.8">
                  <p:embed/>
                </p:oleObj>
              </mc:Choice>
              <mc:Fallback>
                <p:oleObj name="Document" r:id="rId5" imgW="7434851" imgH="2391558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4963"/>
                        <a:ext cx="7413625" cy="238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59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 class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34250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5" imgW="7301323" imgH="4493623" progId="Word.Document.8">
                  <p:embed/>
                </p:oleObj>
              </mc:Choice>
              <mc:Fallback>
                <p:oleObj name="Document" r:id="rId5" imgW="7301323" imgH="449362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34250" cy="448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33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 class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01323" cy="241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ocument" r:id="rId5" imgW="7301323" imgH="2417483" progId="Word.Document.8">
                  <p:embed/>
                </p:oleObj>
              </mc:Choice>
              <mc:Fallback>
                <p:oleObj name="Document" r:id="rId5" imgW="7301323" imgH="24174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2417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0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 class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55700"/>
          <a:ext cx="7334250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5" imgW="7301323" imgH="4493623" progId="Word.Document.8">
                  <p:embed/>
                </p:oleObj>
              </mc:Choice>
              <mc:Fallback>
                <p:oleObj name="Document" r:id="rId5" imgW="7301323" imgH="449362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55700"/>
                        <a:ext cx="7334250" cy="448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45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syntax for coding a property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074713"/>
              </p:ext>
            </p:extLst>
          </p:nvPr>
        </p:nvGraphicFramePr>
        <p:xfrm>
          <a:off x="914400" y="1147763"/>
          <a:ext cx="7301323" cy="425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cument" r:id="rId5" imgW="7301323" imgH="4258860" progId="Word.Document.8">
                  <p:embed/>
                </p:oleObj>
              </mc:Choice>
              <mc:Fallback>
                <p:oleObj name="Document" r:id="rId5" imgW="7301323" imgH="42588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301323" cy="4258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08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>
            <p:extLst/>
          </p:nvPr>
        </p:nvGraphicFramePr>
        <p:xfrm>
          <a:off x="914400" y="1066800"/>
          <a:ext cx="732155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Document" r:id="rId5" imgW="7301323" imgH="1896107" progId="Word.Document.8">
                  <p:embed/>
                </p:oleObj>
              </mc:Choice>
              <mc:Fallback>
                <p:oleObj name="Document" r:id="rId5" imgW="7301323" imgH="189610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321550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7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syntax for coding a constructor method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624596"/>
              </p:ext>
            </p:extLst>
          </p:nvPr>
        </p:nvGraphicFramePr>
        <p:xfrm>
          <a:off x="914400" y="1119188"/>
          <a:ext cx="7288213" cy="512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Document" r:id="rId5" imgW="7301323" imgH="5141381" progId="Word.Document.8">
                  <p:embed/>
                </p:oleObj>
              </mc:Choice>
              <mc:Fallback>
                <p:oleObj name="Document" r:id="rId5" imgW="7301323" imgH="51413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9188"/>
                        <a:ext cx="7288213" cy="512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0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code a destructor method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6175"/>
          <a:ext cx="7321550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Document" r:id="rId5" imgW="7301323" imgH="2746583" progId="Word.Document.8">
                  <p:embed/>
                </p:oleObj>
              </mc:Choice>
              <mc:Fallback>
                <p:oleObj name="Document" r:id="rId5" imgW="7301323" imgH="27465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6175"/>
                        <a:ext cx="7321550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85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>
            <p:extLst/>
          </p:nvPr>
        </p:nvGraphicFramePr>
        <p:xfrm>
          <a:off x="914400" y="1066800"/>
          <a:ext cx="7321550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Document" r:id="rId5" imgW="7301323" imgH="2261934" progId="Word.Document.8">
                  <p:embed/>
                </p:oleObj>
              </mc:Choice>
              <mc:Fallback>
                <p:oleObj name="Document" r:id="rId5" imgW="7301323" imgH="226193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321550" cy="226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163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syntax for coding a method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681752"/>
              </p:ext>
            </p:extLst>
          </p:nvPr>
        </p:nvGraphicFramePr>
        <p:xfrm>
          <a:off x="914400" y="1147763"/>
          <a:ext cx="7226300" cy="407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Document" r:id="rId5" imgW="7301323" imgH="4129236" progId="Word.Document.8">
                  <p:embed/>
                </p:oleObj>
              </mc:Choice>
              <mc:Fallback>
                <p:oleObj name="Document" r:id="rId5" imgW="7301323" imgH="41292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26300" cy="407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7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private method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382421"/>
              </p:ext>
            </p:extLst>
          </p:nvPr>
        </p:nvGraphicFramePr>
        <p:xfrm>
          <a:off x="914400" y="1143000"/>
          <a:ext cx="7321550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Document" r:id="rId5" imgW="7301323" imgH="3086845" progId="Word.Document.8">
                  <p:embed/>
                </p:oleObj>
              </mc:Choice>
              <mc:Fallback>
                <p:oleObj name="Document" r:id="rId5" imgW="7301323" imgH="308684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307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04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066800"/>
          <a:ext cx="7321550" cy="308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5" imgW="7301323" imgH="3094407" progId="Word.Document.8">
                  <p:embed/>
                </p:oleObj>
              </mc:Choice>
              <mc:Fallback>
                <p:oleObj name="Document" r:id="rId5" imgW="7301323" imgH="309440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321550" cy="308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A method that accesses a property</a:t>
            </a:r>
            <a:br>
              <a:rPr lang="en-US" dirty="0" smtClean="0"/>
            </a:br>
            <a:r>
              <a:rPr lang="en-US" dirty="0" smtClean="0"/>
              <a:t>of the current object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346596"/>
              </p:ext>
            </p:extLst>
          </p:nvPr>
        </p:nvGraphicFramePr>
        <p:xfrm>
          <a:off x="914400" y="1295400"/>
          <a:ext cx="7288213" cy="284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Document" r:id="rId5" imgW="7301323" imgH="2863964" progId="Word.Document.8">
                  <p:embed/>
                </p:oleObj>
              </mc:Choice>
              <mc:Fallback>
                <p:oleObj name="Document" r:id="rId5" imgW="7301323" imgH="28639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7288213" cy="284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46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syntax for creating an object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765551"/>
              </p:ext>
            </p:extLst>
          </p:nvPr>
        </p:nvGraphicFramePr>
        <p:xfrm>
          <a:off x="914400" y="1144588"/>
          <a:ext cx="7288213" cy="308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Document" r:id="rId5" imgW="7301323" imgH="3091166" progId="Word.Document.8">
                  <p:embed/>
                </p:oleObj>
              </mc:Choice>
              <mc:Fallback>
                <p:oleObj name="Document" r:id="rId5" imgW="7301323" imgH="309116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4588"/>
                        <a:ext cx="7288213" cy="308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13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syntax for setting a public property value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802676"/>
              </p:ext>
            </p:extLst>
          </p:nvPr>
        </p:nvGraphicFramePr>
        <p:xfrm>
          <a:off x="914400" y="1144588"/>
          <a:ext cx="7288213" cy="319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Document" r:id="rId5" imgW="7301323" imgH="3211788" progId="Word.Document.8">
                  <p:embed/>
                </p:oleObj>
              </mc:Choice>
              <mc:Fallback>
                <p:oleObj name="Document" r:id="rId5" imgW="7301323" imgH="32117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4588"/>
                        <a:ext cx="7288213" cy="319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27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syntax for calling an object’s methods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995795"/>
              </p:ext>
            </p:extLst>
          </p:nvPr>
        </p:nvGraphicFramePr>
        <p:xfrm>
          <a:off x="914400" y="1143000"/>
          <a:ext cx="7321550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Document" r:id="rId5" imgW="7301323" imgH="2399119" progId="Word.Document.8">
                  <p:embed/>
                </p:oleObj>
              </mc:Choice>
              <mc:Fallback>
                <p:oleObj name="Document" r:id="rId5" imgW="7301323" imgH="239911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239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5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/>
          </p:nvPr>
        </p:nvGraphicFramePr>
        <p:xfrm>
          <a:off x="914400" y="1139825"/>
          <a:ext cx="7321550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Document" r:id="rId5" imgW="7301323" imgH="1527400" progId="Word.Document.8">
                  <p:embed/>
                </p:oleObj>
              </mc:Choice>
              <mc:Fallback>
                <p:oleObj name="Document" r:id="rId5" imgW="7301323" imgH="1527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9825"/>
                        <a:ext cx="7321550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3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class with three class constants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04900"/>
          <a:ext cx="7288213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Document" r:id="rId5" imgW="7301323" imgH="5236079" progId="Word.Document.8">
                  <p:embed/>
                </p:oleObj>
              </mc:Choice>
              <mc:Fallback>
                <p:oleObj name="Document" r:id="rId5" imgW="7301323" imgH="523607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04900"/>
                        <a:ext cx="7288213" cy="521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9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a constant outside the class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29016"/>
          <a:ext cx="7301323" cy="1004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Document" r:id="rId5" imgW="7301323" imgH="1004584" progId="Word.Document.8">
                  <p:embed/>
                </p:oleObj>
              </mc:Choice>
              <mc:Fallback>
                <p:oleObj name="Document" r:id="rId5" imgW="7301323" imgH="100458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9016"/>
                        <a:ext cx="7301323" cy="1004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618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class with a static property and method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4588"/>
          <a:ext cx="7288213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Document" r:id="rId5" imgW="7301323" imgH="4933983" progId="Word.Document.8">
                  <p:embed/>
                </p:oleObj>
              </mc:Choice>
              <mc:Fallback>
                <p:oleObj name="Document" r:id="rId5" imgW="7301323" imgH="49339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4588"/>
                        <a:ext cx="7288213" cy="491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a public static method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908462"/>
              </p:ext>
            </p:extLst>
          </p:nvPr>
        </p:nvGraphicFramePr>
        <p:xfrm>
          <a:off x="914400" y="1147763"/>
          <a:ext cx="7226300" cy="338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Document" r:id="rId5" imgW="7301323" imgH="3435749" progId="Word.Document.8">
                  <p:embed/>
                </p:oleObj>
              </mc:Choice>
              <mc:Fallback>
                <p:oleObj name="Document" r:id="rId5" imgW="7301323" imgH="343574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26300" cy="338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1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>
            <p:extLst/>
          </p:nvPr>
        </p:nvGraphicFramePr>
        <p:xfrm>
          <a:off x="914400" y="1104900"/>
          <a:ext cx="732155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Document" r:id="rId5" imgW="7301323" imgH="2629562" progId="Word.Document.8">
                  <p:embed/>
                </p:oleObj>
              </mc:Choice>
              <mc:Fallback>
                <p:oleObj name="Document" r:id="rId5" imgW="7301323" imgH="262956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04900"/>
                        <a:ext cx="7321550" cy="262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1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066800"/>
          <a:ext cx="7288213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5" imgW="7301323" imgH="4792478" progId="Word.Document.8">
                  <p:embed/>
                </p:oleObj>
              </mc:Choice>
              <mc:Fallback>
                <p:oleObj name="Document" r:id="rId5" imgW="7301323" imgH="479247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288213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5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 List page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0" y="1066800"/>
            <a:ext cx="733882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Add Product page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61" y="1066800"/>
            <a:ext cx="73388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database.php file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095375"/>
          <a:ext cx="7288213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Document" r:id="rId5" imgW="7301323" imgH="2874766" progId="Word.Document.8">
                  <p:embed/>
                </p:oleObj>
              </mc:Choice>
              <mc:Fallback>
                <p:oleObj name="Document" r:id="rId5" imgW="7301323" imgH="287476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95375"/>
                        <a:ext cx="7288213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73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database.php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980363"/>
              </p:ext>
            </p:extLst>
          </p:nvPr>
        </p:nvGraphicFramePr>
        <p:xfrm>
          <a:off x="914400" y="1143000"/>
          <a:ext cx="7288213" cy="424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Document" r:id="rId5" imgW="7301323" imgH="4266421" progId="Word.Document.8">
                  <p:embed/>
                </p:oleObj>
              </mc:Choice>
              <mc:Fallback>
                <p:oleObj name="Document" r:id="rId5" imgW="7301323" imgH="426642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424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60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product_db.php file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531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Document" r:id="rId5" imgW="7301323" imgH="5339418" progId="Word.Document.8">
                  <p:embed/>
                </p:oleObj>
              </mc:Choice>
              <mc:Fallback>
                <p:oleObj name="Document" r:id="rId5" imgW="7301323" imgH="53394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531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1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product_db.php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471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Document" r:id="rId5" imgW="7301323" imgH="4729826" progId="Word.Document.8">
                  <p:embed/>
                </p:oleObj>
              </mc:Choice>
              <mc:Fallback>
                <p:oleObj name="Document" r:id="rId5" imgW="7301323" imgH="472982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471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5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product_db.php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01323" cy="241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Document" r:id="rId5" imgW="7301323" imgH="2417483" progId="Word.Document.8">
                  <p:embed/>
                </p:oleObj>
              </mc:Choice>
              <mc:Fallback>
                <p:oleObj name="Document" r:id="rId5" imgW="7301323" imgH="24174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2417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6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product_db.php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35063"/>
          <a:ext cx="7288213" cy="51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Document" r:id="rId5" imgW="7301323" imgH="5135260" progId="Word.Document.8">
                  <p:embed/>
                </p:oleObj>
              </mc:Choice>
              <mc:Fallback>
                <p:oleObj name="Document" r:id="rId5" imgW="7301323" imgH="51352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5063"/>
                        <a:ext cx="7288213" cy="511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1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index.php file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Document" r:id="rId5" imgW="7301323" imgH="4037779" progId="Word.Document.8">
                  <p:embed/>
                </p:oleObj>
              </mc:Choice>
              <mc:Fallback>
                <p:oleObj name="Document" r:id="rId5" imgW="7301323" imgH="403777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402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7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index.php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Document" r:id="rId5" imgW="7301323" imgH="4959908" progId="Word.Document.8">
                  <p:embed/>
                </p:oleObj>
              </mc:Choice>
              <mc:Fallback>
                <p:oleObj name="Document" r:id="rId5" imgW="7301323" imgH="4959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494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6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Category class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7762"/>
          <a:ext cx="7321550" cy="540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5" imgW="7301323" imgH="5417192" progId="Word.Document.8">
                  <p:embed/>
                </p:oleObj>
              </mc:Choice>
              <mc:Fallback>
                <p:oleObj name="Document" r:id="rId5" imgW="7301323" imgH="54171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2"/>
                        <a:ext cx="7321550" cy="540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40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index.php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9350"/>
          <a:ext cx="7288213" cy="517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Document" r:id="rId5" imgW="7301323" imgH="5188550" progId="Word.Document.8">
                  <p:embed/>
                </p:oleObj>
              </mc:Choice>
              <mc:Fallback>
                <p:oleObj name="Document" r:id="rId5" imgW="7301323" imgH="518855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9350"/>
                        <a:ext cx="7288213" cy="517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4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product_list.php file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516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Document" r:id="rId5" imgW="7301323" imgH="5188550" progId="Word.Document.8">
                  <p:embed/>
                </p:oleObj>
              </mc:Choice>
              <mc:Fallback>
                <p:oleObj name="Document" r:id="rId5" imgW="7301323" imgH="518855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516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68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product_list.php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Document" r:id="rId5" imgW="7301323" imgH="3110970" progId="Word.Document.8">
                  <p:embed/>
                </p:oleObj>
              </mc:Choice>
              <mc:Fallback>
                <p:oleObj name="Document" r:id="rId5" imgW="7301323" imgH="31109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309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2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product_list.php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7762"/>
          <a:ext cx="7569200" cy="532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Document" r:id="rId5" imgW="7537773" imgH="5328976" progId="Word.Document.8">
                  <p:embed/>
                </p:oleObj>
              </mc:Choice>
              <mc:Fallback>
                <p:oleObj name="Document" r:id="rId5" imgW="7537773" imgH="53289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2"/>
                        <a:ext cx="7569200" cy="532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77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product_list.php file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04900"/>
          <a:ext cx="7288213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Document" r:id="rId5" imgW="7301323" imgH="1952638" progId="Word.Document.8">
                  <p:embed/>
                </p:oleObj>
              </mc:Choice>
              <mc:Fallback>
                <p:oleObj name="Document" r:id="rId5" imgW="7301323" imgH="195263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04900"/>
                        <a:ext cx="7288213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2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The syntax for looping</a:t>
            </a:r>
            <a:br>
              <a:rPr lang="en-US" dirty="0" smtClean="0"/>
            </a:br>
            <a:r>
              <a:rPr lang="en-US" dirty="0" smtClean="0"/>
              <a:t>through an object’s properties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417557"/>
              </p:ext>
            </p:extLst>
          </p:nvPr>
        </p:nvGraphicFramePr>
        <p:xfrm>
          <a:off x="914400" y="1371600"/>
          <a:ext cx="732155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Document" r:id="rId5" imgW="7301323" imgH="1821574" progId="Word.Document.8">
                  <p:embed/>
                </p:oleObj>
              </mc:Choice>
              <mc:Fallback>
                <p:oleObj name="Document" r:id="rId5" imgW="7301323" imgH="18215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1600"/>
                        <a:ext cx="7321550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10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Employee class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14425"/>
          <a:ext cx="7288213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Document" r:id="rId5" imgW="7301323" imgH="5232838" progId="Word.Document.8">
                  <p:embed/>
                </p:oleObj>
              </mc:Choice>
              <mc:Fallback>
                <p:oleObj name="Document" r:id="rId5" imgW="7301323" imgH="523283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4425"/>
                        <a:ext cx="7288213" cy="521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7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Employee object with four properties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160454"/>
              </p:ext>
            </p:extLst>
          </p:nvPr>
        </p:nvGraphicFramePr>
        <p:xfrm>
          <a:off x="914400" y="1100138"/>
          <a:ext cx="7288213" cy="377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Document" r:id="rId5" imgW="7301323" imgH="3784653" progId="Word.Document.8">
                  <p:embed/>
                </p:oleObj>
              </mc:Choice>
              <mc:Fallback>
                <p:oleObj name="Document" r:id="rId5" imgW="7301323" imgH="37846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00138"/>
                        <a:ext cx="7288213" cy="377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93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syntax for cloning an object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65627"/>
              </p:ext>
            </p:extLst>
          </p:nvPr>
        </p:nvGraphicFramePr>
        <p:xfrm>
          <a:off x="914400" y="1144588"/>
          <a:ext cx="7288213" cy="377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Document" r:id="rId5" imgW="7301323" imgH="3784653" progId="Word.Document.8">
                  <p:embed/>
                </p:oleObj>
              </mc:Choice>
              <mc:Fallback>
                <p:oleObj name="Document" r:id="rId5" imgW="7301323" imgH="37846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4588"/>
                        <a:ext cx="7288213" cy="377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81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a clone of the object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988328"/>
              </p:ext>
            </p:extLst>
          </p:nvPr>
        </p:nvGraphicFramePr>
        <p:xfrm>
          <a:off x="914400" y="1147762"/>
          <a:ext cx="7321550" cy="296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Document" r:id="rId5" imgW="7301323" imgH="2973785" progId="Word.Document.8">
                  <p:embed/>
                </p:oleObj>
              </mc:Choice>
              <mc:Fallback>
                <p:oleObj name="Document" r:id="rId5" imgW="7301323" imgH="297378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2"/>
                        <a:ext cx="7321550" cy="296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82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/>
          </p:nvPr>
        </p:nvGraphicFramePr>
        <p:xfrm>
          <a:off x="914400" y="1138237"/>
          <a:ext cx="7288213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5" imgW="7301323" imgH="2301541" progId="Word.Document.8">
                  <p:embed/>
                </p:oleObj>
              </mc:Choice>
              <mc:Fallback>
                <p:oleObj name="Document" r:id="rId5" imgW="7301323" imgH="23015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8237"/>
                        <a:ext cx="7288213" cy="229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16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the == operator to compare objects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280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095348"/>
              </p:ext>
            </p:extLst>
          </p:nvPr>
        </p:nvGraphicFramePr>
        <p:xfrm>
          <a:off x="914400" y="1141413"/>
          <a:ext cx="7288213" cy="480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Document" r:id="rId4" imgW="7301323" imgH="4821283" progId="Word.Document.8">
                  <p:embed/>
                </p:oleObj>
              </mc:Choice>
              <mc:Fallback>
                <p:oleObj name="Document" r:id="rId4" imgW="7301323" imgH="48212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1413"/>
                        <a:ext cx="7288213" cy="480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07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>
            <p:extLst/>
          </p:nvPr>
        </p:nvGraphicFramePr>
        <p:xfrm>
          <a:off x="914400" y="1125537"/>
          <a:ext cx="732155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Document" r:id="rId4" imgW="7301323" imgH="1161573" progId="Word.Document.8">
                  <p:embed/>
                </p:oleObj>
              </mc:Choice>
              <mc:Fallback>
                <p:oleObj name="Document" r:id="rId4" imgW="7301323" imgH="11615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5537"/>
                        <a:ext cx="7321550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1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Functions for inspecting an object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4588"/>
          <a:ext cx="7413625" cy="256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Document" r:id="rId4" imgW="7434851" imgH="2579152" progId="Word.Document.8">
                  <p:embed/>
                </p:oleObj>
              </mc:Choice>
              <mc:Fallback>
                <p:oleObj name="Document" r:id="rId4" imgW="7434851" imgH="25791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4588"/>
                        <a:ext cx="7413625" cy="256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01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Determine if an object is an instance of a class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243105"/>
              </p:ext>
            </p:extLst>
          </p:nvPr>
        </p:nvGraphicFramePr>
        <p:xfrm>
          <a:off x="914400" y="1144588"/>
          <a:ext cx="7288213" cy="377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Document" r:id="rId4" imgW="7301323" imgH="3784653" progId="Word.Document.8">
                  <p:embed/>
                </p:oleObj>
              </mc:Choice>
              <mc:Fallback>
                <p:oleObj name="Document" r:id="rId4" imgW="7301323" imgH="37846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4588"/>
                        <a:ext cx="7288213" cy="377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7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>
            <p:extLst/>
          </p:nvPr>
        </p:nvGraphicFramePr>
        <p:xfrm>
          <a:off x="914400" y="1066800"/>
          <a:ext cx="7301323" cy="116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Document" r:id="rId4" imgW="7301323" imgH="1161573" progId="Word.Document.8">
                  <p:embed/>
                </p:oleObj>
              </mc:Choice>
              <mc:Fallback>
                <p:oleObj name="Document" r:id="rId4" imgW="7301323" imgH="11615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301323" cy="1161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56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superclass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3312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514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Document" r:id="rId4" imgW="7301323" imgH="5168746" progId="Word.Document.8">
                  <p:embed/>
                </p:oleObj>
              </mc:Choice>
              <mc:Fallback>
                <p:oleObj name="Document" r:id="rId4" imgW="7301323" imgH="51687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514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8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superclass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3414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23950"/>
          <a:ext cx="732155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Document" r:id="rId4" imgW="7301323" imgH="1700951" progId="Word.Document.8">
                  <p:embed/>
                </p:oleObj>
              </mc:Choice>
              <mc:Fallback>
                <p:oleObj name="Document" r:id="rId4" imgW="7301323" imgH="170095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3950"/>
                        <a:ext cx="7321550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69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subclass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082550"/>
              </p:ext>
            </p:extLst>
          </p:nvPr>
        </p:nvGraphicFramePr>
        <p:xfrm>
          <a:off x="914400" y="1093788"/>
          <a:ext cx="7297738" cy="538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Document" r:id="rId4" imgW="7301323" imgH="5402069" progId="Word.Document.8">
                  <p:embed/>
                </p:oleObj>
              </mc:Choice>
              <mc:Fallback>
                <p:oleObj name="Document" r:id="rId4" imgW="7301323" imgH="54020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93788"/>
                        <a:ext cx="7297738" cy="538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0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Code that uses the subclass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25537"/>
          <a:ext cx="7321550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Document" r:id="rId4" imgW="7301323" imgH="1469429" progId="Word.Document.8">
                  <p:embed/>
                </p:oleObj>
              </mc:Choice>
              <mc:Fallback>
                <p:oleObj name="Document" r:id="rId4" imgW="7301323" imgH="146942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5537"/>
                        <a:ext cx="7321550" cy="146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5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37219" name="Object 3"/>
          <p:cNvGraphicFramePr>
            <a:graphicFrameLocks noChangeAspect="1"/>
          </p:cNvGraphicFramePr>
          <p:nvPr>
            <p:extLst/>
          </p:nvPr>
        </p:nvGraphicFramePr>
        <p:xfrm>
          <a:off x="914400" y="1104900"/>
          <a:ext cx="732155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Document" r:id="rId4" imgW="7301323" imgH="2629562" progId="Word.Document.8">
                  <p:embed/>
                </p:oleObj>
              </mc:Choice>
              <mc:Fallback>
                <p:oleObj name="Document" r:id="rId4" imgW="7301323" imgH="262956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04900"/>
                        <a:ext cx="7321550" cy="262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56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 class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21550" cy="310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5" imgW="7301323" imgH="3109529" progId="Word.Document.8">
                  <p:embed/>
                </p:oleObj>
              </mc:Choice>
              <mc:Fallback>
                <p:oleObj name="Document" r:id="rId5" imgW="7301323" imgH="310952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310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4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the access modifiers work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427602"/>
              </p:ext>
            </p:extLst>
          </p:nvPr>
        </p:nvGraphicFramePr>
        <p:xfrm>
          <a:off x="914400" y="1147763"/>
          <a:ext cx="7378700" cy="196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Document" r:id="rId4" imgW="7390137" imgH="1969201" progId="Word.Document.8">
                  <p:embed/>
                </p:oleObj>
              </mc:Choice>
              <mc:Fallback>
                <p:oleObj name="Document" r:id="rId4" imgW="7390137" imgH="19692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378700" cy="196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35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superclass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39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143950"/>
              </p:ext>
            </p:extLst>
          </p:nvPr>
        </p:nvGraphicFramePr>
        <p:xfrm>
          <a:off x="914400" y="1138238"/>
          <a:ext cx="7226300" cy="521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Document" r:id="rId4" imgW="7301323" imgH="5287568" progId="Word.Document.8">
                  <p:embed/>
                </p:oleObj>
              </mc:Choice>
              <mc:Fallback>
                <p:oleObj name="Document" r:id="rId4" imgW="7301323" imgH="52875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8238"/>
                        <a:ext cx="7226300" cy="521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27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abstract class with an abstract method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17600"/>
          <a:ext cx="732155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name="Document" r:id="rId4" imgW="7301323" imgH="2392998" progId="Word.Document.8">
                  <p:embed/>
                </p:oleObj>
              </mc:Choice>
              <mc:Fallback>
                <p:oleObj name="Document" r:id="rId4" imgW="7301323" imgH="239299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7600"/>
                        <a:ext cx="732155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88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Implementing an abstract class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4131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21550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4" name="Document" r:id="rId4" imgW="7301323" imgH="4933983" progId="Word.Document.8">
                  <p:embed/>
                </p:oleObj>
              </mc:Choice>
              <mc:Fallback>
                <p:oleObj name="Document" r:id="rId4" imgW="7301323" imgH="49339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492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96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an abstract (continued)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98562"/>
          <a:ext cx="7321550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8" name="Document" r:id="rId4" imgW="7301323" imgH="1931394" progId="Word.Document.8">
                  <p:embed/>
                </p:oleObj>
              </mc:Choice>
              <mc:Fallback>
                <p:oleObj name="Document" r:id="rId4" imgW="7301323" imgH="193139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98562"/>
                        <a:ext cx="7321550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63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Code that attempts to create an object</a:t>
            </a:r>
            <a:br>
              <a:rPr lang="en-US" dirty="0" smtClean="0"/>
            </a:br>
            <a:r>
              <a:rPr lang="en-US" dirty="0" smtClean="0"/>
              <a:t>from the abstract class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110898"/>
              </p:ext>
            </p:extLst>
          </p:nvPr>
        </p:nvGraphicFramePr>
        <p:xfrm>
          <a:off x="914400" y="1295400"/>
          <a:ext cx="7226300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name="Document" r:id="rId4" imgW="7301323" imgH="2984587" progId="Word.Document.8">
                  <p:embed/>
                </p:oleObj>
              </mc:Choice>
              <mc:Fallback>
                <p:oleObj name="Document" r:id="rId4" imgW="7301323" imgH="298458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7226300" cy="294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27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>
            <p:extLst/>
          </p:nvPr>
        </p:nvGraphicFramePr>
        <p:xfrm>
          <a:off x="914400" y="1139825"/>
          <a:ext cx="7321550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6" name="Document" r:id="rId4" imgW="7301323" imgH="1527400" progId="Word.Document.8">
                  <p:embed/>
                </p:oleObj>
              </mc:Choice>
              <mc:Fallback>
                <p:oleObj name="Document" r:id="rId4" imgW="7301323" imgH="1527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9825"/>
                        <a:ext cx="7321550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56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class with a final method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45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200429"/>
              </p:ext>
            </p:extLst>
          </p:nvPr>
        </p:nvGraphicFramePr>
        <p:xfrm>
          <a:off x="914400" y="1138238"/>
          <a:ext cx="722630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0" name="Document" r:id="rId4" imgW="7301323" imgH="4592641" progId="Word.Document.8">
                  <p:embed/>
                </p:oleObj>
              </mc:Choice>
              <mc:Fallback>
                <p:oleObj name="Document" r:id="rId4" imgW="7301323" imgH="45926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8238"/>
                        <a:ext cx="7226300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2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final class that can’t be inherited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46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367308"/>
              </p:ext>
            </p:extLst>
          </p:nvPr>
        </p:nvGraphicFramePr>
        <p:xfrm>
          <a:off x="914400" y="1154113"/>
          <a:ext cx="7288213" cy="250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4" name="Document" r:id="rId4" imgW="7301323" imgH="2512180" progId="Word.Document.8">
                  <p:embed/>
                </p:oleObj>
              </mc:Choice>
              <mc:Fallback>
                <p:oleObj name="Document" r:id="rId4" imgW="7301323" imgH="25121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54113"/>
                        <a:ext cx="7288213" cy="250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7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syntax for creating an interface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47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116958"/>
              </p:ext>
            </p:extLst>
          </p:nvPr>
        </p:nvGraphicFramePr>
        <p:xfrm>
          <a:off x="914400" y="1143000"/>
          <a:ext cx="7288213" cy="423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8" name="Document" r:id="rId4" imgW="7301323" imgH="4248058" progId="Word.Document.8">
                  <p:embed/>
                </p:oleObj>
              </mc:Choice>
              <mc:Fallback>
                <p:oleObj name="Document" r:id="rId4" imgW="7301323" imgH="424805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423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1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 class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21550" cy="425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5" imgW="7301323" imgH="4267862" progId="Word.Document.8">
                  <p:embed/>
                </p:oleObj>
              </mc:Choice>
              <mc:Fallback>
                <p:oleObj name="Document" r:id="rId5" imgW="7301323" imgH="426786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425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4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interface that provides three constants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70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4848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2" name="Document" r:id="rId4" imgW="7301323" imgH="1577809" progId="Word.Document.8">
                  <p:embed/>
                </p:oleObj>
              </mc:Choice>
              <mc:Fallback>
                <p:oleObj name="Document" r:id="rId4" imgW="7301323" imgH="157780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157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6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A class that inherits a class</a:t>
            </a:r>
            <a:br>
              <a:rPr lang="en-US" dirty="0" smtClean="0"/>
            </a:br>
            <a:r>
              <a:rPr lang="en-US" dirty="0" smtClean="0"/>
              <a:t>and implements an interface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71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49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301874"/>
              </p:ext>
            </p:extLst>
          </p:nvPr>
        </p:nvGraphicFramePr>
        <p:xfrm>
          <a:off x="914400" y="1371600"/>
          <a:ext cx="7226300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6" name="Document" r:id="rId4" imgW="7301323" imgH="4363999" progId="Word.Document.8">
                  <p:embed/>
                </p:oleObj>
              </mc:Choice>
              <mc:Fallback>
                <p:oleObj name="Document" r:id="rId4" imgW="7301323" imgH="436399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1600"/>
                        <a:ext cx="7226300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51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A class declaration that implements </a:t>
            </a:r>
            <a:br>
              <a:rPr lang="en-US" dirty="0" smtClean="0"/>
            </a:br>
            <a:r>
              <a:rPr lang="en-US" dirty="0" smtClean="0"/>
              <a:t>three interfaces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72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05606"/>
              </p:ext>
            </p:extLst>
          </p:nvPr>
        </p:nvGraphicFramePr>
        <p:xfrm>
          <a:off x="914400" y="1371600"/>
          <a:ext cx="7301323" cy="1821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0" name="Document" r:id="rId4" imgW="7301323" imgH="1821574" progId="Word.Document.8">
                  <p:embed/>
                </p:oleObj>
              </mc:Choice>
              <mc:Fallback>
                <p:oleObj name="Document" r:id="rId4" imgW="7301323" imgH="18215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1600"/>
                        <a:ext cx="7301323" cy="1821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58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73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51555" name="Object 3"/>
          <p:cNvGraphicFramePr>
            <a:graphicFrameLocks noChangeAspect="1"/>
          </p:cNvGraphicFramePr>
          <p:nvPr>
            <p:extLst/>
          </p:nvPr>
        </p:nvGraphicFramePr>
        <p:xfrm>
          <a:off x="914400" y="1066800"/>
          <a:ext cx="7301323" cy="116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" name="Document" r:id="rId4" imgW="7301323" imgH="1161573" progId="Word.Document.8">
                  <p:embed/>
                </p:oleObj>
              </mc:Choice>
              <mc:Fallback>
                <p:oleObj name="Document" r:id="rId4" imgW="7301323" imgH="11615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301323" cy="1161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 class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21550" cy="425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5" imgW="7301323" imgH="4266421" progId="Word.Document.8">
                  <p:embed/>
                </p:oleObj>
              </mc:Choice>
              <mc:Fallback>
                <p:oleObj name="Document" r:id="rId5" imgW="7301323" imgH="426642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425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13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 class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C14, Slide </a:t>
            </a:r>
            <a:fld id="{FDC9FC2A-DA03-4F27-862B-68104309604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355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5" imgW="7301323" imgH="3572934" progId="Word.Document.8">
                  <p:embed/>
                </p:oleObj>
              </mc:Choice>
              <mc:Fallback>
                <p:oleObj name="Document" r:id="rId5" imgW="7301323" imgH="357293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355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31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_with_titles_logo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 slides_with_titles_logo.potx" id="{A566EAD1-5301-4E82-B695-AE6CEDC689A7}" vid="{1E1230F9-0392-41B6-A911-5D34D5426BD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slides_with_titles_logo</Template>
  <TotalTime>65</TotalTime>
  <Words>1958</Words>
  <Application>Microsoft Office PowerPoint</Application>
  <PresentationFormat>On-screen Show (4:3)</PresentationFormat>
  <Paragraphs>366</Paragraphs>
  <Slides>73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Arial Narrow</vt:lpstr>
      <vt:lpstr>Times New Roman</vt:lpstr>
      <vt:lpstr>Master slides_with_titles_logo</vt:lpstr>
      <vt:lpstr>Document</vt:lpstr>
      <vt:lpstr>Chapter 14</vt:lpstr>
      <vt:lpstr>Objectives</vt:lpstr>
      <vt:lpstr>Objectives (continued)</vt:lpstr>
      <vt:lpstr>The Category class</vt:lpstr>
      <vt:lpstr>Key terms</vt:lpstr>
      <vt:lpstr>The Product class</vt:lpstr>
      <vt:lpstr>The Product class (continued)</vt:lpstr>
      <vt:lpstr>The Product class (continued)</vt:lpstr>
      <vt:lpstr>The Product class (continued)</vt:lpstr>
      <vt:lpstr>The Product class (continued)</vt:lpstr>
      <vt:lpstr>The Product class (continued)</vt:lpstr>
      <vt:lpstr>The Product class (continued)</vt:lpstr>
      <vt:lpstr>The syntax for coding a property</vt:lpstr>
      <vt:lpstr>Key terms</vt:lpstr>
      <vt:lpstr>The syntax for coding a constructor method</vt:lpstr>
      <vt:lpstr>How to code a destructor method</vt:lpstr>
      <vt:lpstr>Key terms</vt:lpstr>
      <vt:lpstr>The syntax for coding a method</vt:lpstr>
      <vt:lpstr>A private method</vt:lpstr>
      <vt:lpstr>A method that accesses a property of the current object</vt:lpstr>
      <vt:lpstr>The syntax for creating an object</vt:lpstr>
      <vt:lpstr>The syntax for setting a public property value</vt:lpstr>
      <vt:lpstr>The syntax for calling an object’s methods</vt:lpstr>
      <vt:lpstr>Key terms</vt:lpstr>
      <vt:lpstr>A class with three class constants</vt:lpstr>
      <vt:lpstr>Using a constant outside the class</vt:lpstr>
      <vt:lpstr>A class with a static property and method</vt:lpstr>
      <vt:lpstr>Using a public static method</vt:lpstr>
      <vt:lpstr>Key terms</vt:lpstr>
      <vt:lpstr>The Product List page</vt:lpstr>
      <vt:lpstr>The Add Product page</vt:lpstr>
      <vt:lpstr>The database.php file</vt:lpstr>
      <vt:lpstr>The database.php file (continued)</vt:lpstr>
      <vt:lpstr>The product_db.php file</vt:lpstr>
      <vt:lpstr>The product_db.php file (continued)</vt:lpstr>
      <vt:lpstr>The product_db.php file (continued)</vt:lpstr>
      <vt:lpstr>The product_db.php file (continued)</vt:lpstr>
      <vt:lpstr>The index.php file</vt:lpstr>
      <vt:lpstr>The index.php file (continued)</vt:lpstr>
      <vt:lpstr>The index.php file (continued)</vt:lpstr>
      <vt:lpstr>The product_list.php file</vt:lpstr>
      <vt:lpstr>The product_list.php file (continued)</vt:lpstr>
      <vt:lpstr>The product_list.php file (continued)</vt:lpstr>
      <vt:lpstr>The product_list.php file (continued)</vt:lpstr>
      <vt:lpstr>The syntax for looping through an object’s properties</vt:lpstr>
      <vt:lpstr>An Employee class</vt:lpstr>
      <vt:lpstr>An Employee object with four properties</vt:lpstr>
      <vt:lpstr>The syntax for cloning an object</vt:lpstr>
      <vt:lpstr>Create a clone of the object</vt:lpstr>
      <vt:lpstr>Using the == operator to compare objects</vt:lpstr>
      <vt:lpstr>Key terms</vt:lpstr>
      <vt:lpstr>Functions for inspecting an object</vt:lpstr>
      <vt:lpstr>Determine if an object is an instance of a class</vt:lpstr>
      <vt:lpstr>Key terms</vt:lpstr>
      <vt:lpstr>A superclass</vt:lpstr>
      <vt:lpstr>A superclass (continued)</vt:lpstr>
      <vt:lpstr>A subclass</vt:lpstr>
      <vt:lpstr>Code that uses the subclass</vt:lpstr>
      <vt:lpstr>Key terms</vt:lpstr>
      <vt:lpstr>How the access modifiers work</vt:lpstr>
      <vt:lpstr>A superclass</vt:lpstr>
      <vt:lpstr>An abstract class with an abstract method</vt:lpstr>
      <vt:lpstr>Implementing an abstract class</vt:lpstr>
      <vt:lpstr>Implementing an abstract (continued)</vt:lpstr>
      <vt:lpstr>Code that attempts to create an object from the abstract class</vt:lpstr>
      <vt:lpstr>Key terms</vt:lpstr>
      <vt:lpstr>A class with a final method</vt:lpstr>
      <vt:lpstr>A final class that can’t be inherited</vt:lpstr>
      <vt:lpstr>The syntax for creating an interface</vt:lpstr>
      <vt:lpstr>An interface that provides three constants</vt:lpstr>
      <vt:lpstr>A class that inherits a class and implements an interface</vt:lpstr>
      <vt:lpstr>A class declaration that implements  three interfaces</vt:lpstr>
      <vt:lpstr>Key terms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Boehm</dc:creator>
  <cp:lastModifiedBy>Anne Boehm</cp:lastModifiedBy>
  <cp:revision>8</cp:revision>
  <cp:lastPrinted>2016-01-14T23:03:16Z</cp:lastPrinted>
  <dcterms:created xsi:type="dcterms:W3CDTF">2017-08-22T22:38:23Z</dcterms:created>
  <dcterms:modified xsi:type="dcterms:W3CDTF">2017-08-28T21:06:32Z</dcterms:modified>
</cp:coreProperties>
</file>