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62"/>
  </p:notesMasterIdLst>
  <p:handoutMasterIdLst>
    <p:handoutMasterId r:id="rId63"/>
  </p:handoutMasterIdLst>
  <p:sldIdLst>
    <p:sldId id="325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82" r:id="rId37"/>
    <p:sldId id="383" r:id="rId38"/>
    <p:sldId id="384" r:id="rId39"/>
    <p:sldId id="360" r:id="rId40"/>
    <p:sldId id="381" r:id="rId41"/>
    <p:sldId id="361" r:id="rId42"/>
    <p:sldId id="362" r:id="rId43"/>
    <p:sldId id="363" r:id="rId44"/>
    <p:sldId id="364" r:id="rId45"/>
    <p:sldId id="365" r:id="rId46"/>
    <p:sldId id="366" r:id="rId47"/>
    <p:sldId id="367" r:id="rId48"/>
    <p:sldId id="368" r:id="rId49"/>
    <p:sldId id="369" r:id="rId50"/>
    <p:sldId id="370" r:id="rId51"/>
    <p:sldId id="371" r:id="rId52"/>
    <p:sldId id="372" r:id="rId53"/>
    <p:sldId id="373" r:id="rId54"/>
    <p:sldId id="374" r:id="rId55"/>
    <p:sldId id="375" r:id="rId56"/>
    <p:sldId id="376" r:id="rId57"/>
    <p:sldId id="377" r:id="rId58"/>
    <p:sldId id="378" r:id="rId59"/>
    <p:sldId id="379" r:id="rId60"/>
    <p:sldId id="380" r:id="rId6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0396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>
      <p:cViewPr varScale="1">
        <p:scale>
          <a:sx n="109" d="100"/>
          <a:sy n="109" d="100"/>
        </p:scale>
        <p:origin x="15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3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952ADAA-4701-4707-AAB4-D1317DDA9574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462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5580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0542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2882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0610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6104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5404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6634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1809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1170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6050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9014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6567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5978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12222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0515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2052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585560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28081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95526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50586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9546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19113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18862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46693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42581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66917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76113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54117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53029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43211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0941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2172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47754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40867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46242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97896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04639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5060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99452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37716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26929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14601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3889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22541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91460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20183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73817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39862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77490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03592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203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538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96760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0375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780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430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C5,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20006"/>
            <a:ext cx="7315200" cy="369332"/>
          </a:xfrm>
        </p:spPr>
        <p:txBody>
          <a:bodyPr lIns="0" tIns="0" rIns="0" bIns="0">
            <a:spAutoFit/>
          </a:bodyPr>
          <a:lstStyle>
            <a:lvl1pPr algn="l">
              <a:defRPr sz="24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C15,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0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2039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PHP and MySQL (3rd Ed.)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76200" y="6248400"/>
            <a:ext cx="2743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5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2017, Mike Murach &amp; Associates, Inc.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C15,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" y="6397412"/>
            <a:ext cx="1228170" cy="2319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Word_97_-_2003_Document10.doc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Word_97_-_2003_Document11.doc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Word_97_-_2003_Document12.doc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.emf"/><Relationship Id="rId5" Type="http://schemas.openxmlformats.org/officeDocument/2006/relationships/oleObject" Target="../embeddings/Microsoft_Word_97_-_2003_Document13.doc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Word_97_-_2003_Document14.doc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Word_97_-_2003_Document15.doc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Word_97_-_2003_Document16.doc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Word_97_-_2003_Document17.doc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Word_97_-_2003_Document18.doc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0.emf"/><Relationship Id="rId5" Type="http://schemas.openxmlformats.org/officeDocument/2006/relationships/oleObject" Target="../embeddings/Microsoft_Word_97_-_2003_Document19.doc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Word_97_-_2003_Document20.doc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2.emf"/><Relationship Id="rId5" Type="http://schemas.openxmlformats.org/officeDocument/2006/relationships/oleObject" Target="../embeddings/Microsoft_Word_97_-_2003_Document21.doc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3.emf"/><Relationship Id="rId5" Type="http://schemas.openxmlformats.org/officeDocument/2006/relationships/oleObject" Target="../embeddings/Microsoft_Word_97_-_2003_Document22.doc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4.emf"/><Relationship Id="rId5" Type="http://schemas.openxmlformats.org/officeDocument/2006/relationships/oleObject" Target="../embeddings/Microsoft_Word_97_-_2003_Document23.doc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5.emf"/><Relationship Id="rId5" Type="http://schemas.openxmlformats.org/officeDocument/2006/relationships/oleObject" Target="../embeddings/Microsoft_Word_97_-_2003_Document24.doc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6.emf"/><Relationship Id="rId5" Type="http://schemas.openxmlformats.org/officeDocument/2006/relationships/oleObject" Target="../embeddings/Microsoft_Word_97_-_2003_Document25.doc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7.emf"/><Relationship Id="rId5" Type="http://schemas.openxmlformats.org/officeDocument/2006/relationships/oleObject" Target="../embeddings/Microsoft_Word_97_-_2003_Document26.doc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8.emf"/><Relationship Id="rId5" Type="http://schemas.openxmlformats.org/officeDocument/2006/relationships/oleObject" Target="../embeddings/Microsoft_Word_97_-_2003_Document27.doc"/><Relationship Id="rId4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9.emf"/><Relationship Id="rId5" Type="http://schemas.openxmlformats.org/officeDocument/2006/relationships/oleObject" Target="../embeddings/Microsoft_Word_97_-_2003_Document28.doc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0.emf"/><Relationship Id="rId5" Type="http://schemas.openxmlformats.org/officeDocument/2006/relationships/oleObject" Target="../embeddings/Microsoft_Word_97_-_2003_Document29.doc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1.emf"/><Relationship Id="rId5" Type="http://schemas.openxmlformats.org/officeDocument/2006/relationships/oleObject" Target="../embeddings/Microsoft_Word_97_-_2003_Document30.doc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2.emf"/><Relationship Id="rId5" Type="http://schemas.openxmlformats.org/officeDocument/2006/relationships/oleObject" Target="../embeddings/Microsoft_Word_97_-_2003_Document31.doc"/><Relationship Id="rId4" Type="http://schemas.openxmlformats.org/officeDocument/2006/relationships/oleObject" Target="../embeddings/oleObject3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3.emf"/><Relationship Id="rId5" Type="http://schemas.openxmlformats.org/officeDocument/2006/relationships/oleObject" Target="../embeddings/Microsoft_Word_97_-_2003_Document32.doc"/><Relationship Id="rId4" Type="http://schemas.openxmlformats.org/officeDocument/2006/relationships/oleObject" Target="../embeddings/oleObject3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4.emf"/><Relationship Id="rId5" Type="http://schemas.openxmlformats.org/officeDocument/2006/relationships/oleObject" Target="../embeddings/Microsoft_Word_97_-_2003_Document33.doc"/><Relationship Id="rId4" Type="http://schemas.openxmlformats.org/officeDocument/2006/relationships/oleObject" Target="../embeddings/oleObject3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5.emf"/><Relationship Id="rId5" Type="http://schemas.openxmlformats.org/officeDocument/2006/relationships/oleObject" Target="../embeddings/Microsoft_Word_97_-_2003_Document34.doc"/><Relationship Id="rId4" Type="http://schemas.openxmlformats.org/officeDocument/2006/relationships/oleObject" Target="../embeddings/oleObject3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36.emf"/><Relationship Id="rId5" Type="http://schemas.openxmlformats.org/officeDocument/2006/relationships/oleObject" Target="../embeddings/Microsoft_Word_97_-_2003_Document35.doc"/><Relationship Id="rId4" Type="http://schemas.openxmlformats.org/officeDocument/2006/relationships/oleObject" Target="../embeddings/oleObject3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Document1.doc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Document2.doc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39.emf"/><Relationship Id="rId4" Type="http://schemas.openxmlformats.org/officeDocument/2006/relationships/package" Target="../embeddings/Microsoft_Word_Document3.docx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Word_97_-_2003_Document4.doc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1.emf"/><Relationship Id="rId4" Type="http://schemas.openxmlformats.org/officeDocument/2006/relationships/package" Target="../embeddings/Microsoft_Word_Document4.docx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42.emf"/><Relationship Id="rId5" Type="http://schemas.openxmlformats.org/officeDocument/2006/relationships/oleObject" Target="../embeddings/Microsoft_Word_97_-_2003_Document36.doc"/><Relationship Id="rId4" Type="http://schemas.openxmlformats.org/officeDocument/2006/relationships/oleObject" Target="../embeddings/oleObject4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43.emf"/><Relationship Id="rId5" Type="http://schemas.openxmlformats.org/officeDocument/2006/relationships/oleObject" Target="../embeddings/Microsoft_Word_97_-_2003_Document37.doc"/><Relationship Id="rId4" Type="http://schemas.openxmlformats.org/officeDocument/2006/relationships/oleObject" Target="../embeddings/oleObject4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44.emf"/><Relationship Id="rId5" Type="http://schemas.openxmlformats.org/officeDocument/2006/relationships/oleObject" Target="../embeddings/Microsoft_Word_97_-_2003_Document38.doc"/><Relationship Id="rId4" Type="http://schemas.openxmlformats.org/officeDocument/2006/relationships/oleObject" Target="../embeddings/oleObject4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45.emf"/><Relationship Id="rId5" Type="http://schemas.openxmlformats.org/officeDocument/2006/relationships/oleObject" Target="../embeddings/Microsoft_Word_97_-_2003_Document39.doc"/><Relationship Id="rId4" Type="http://schemas.openxmlformats.org/officeDocument/2006/relationships/oleObject" Target="../embeddings/oleObject4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46.emf"/><Relationship Id="rId5" Type="http://schemas.openxmlformats.org/officeDocument/2006/relationships/oleObject" Target="../embeddings/Microsoft_Word_97_-_2003_Document40.doc"/><Relationship Id="rId4" Type="http://schemas.openxmlformats.org/officeDocument/2006/relationships/oleObject" Target="../embeddings/oleObject4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47.emf"/><Relationship Id="rId5" Type="http://schemas.openxmlformats.org/officeDocument/2006/relationships/oleObject" Target="../embeddings/Microsoft_Word_97_-_2003_Document41.doc"/><Relationship Id="rId4" Type="http://schemas.openxmlformats.org/officeDocument/2006/relationships/oleObject" Target="../embeddings/oleObject4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48.emf"/><Relationship Id="rId5" Type="http://schemas.openxmlformats.org/officeDocument/2006/relationships/oleObject" Target="../embeddings/Microsoft_Word_97_-_2003_Document42.doc"/><Relationship Id="rId4" Type="http://schemas.openxmlformats.org/officeDocument/2006/relationships/oleObject" Target="../embeddings/oleObject4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49.emf"/><Relationship Id="rId5" Type="http://schemas.openxmlformats.org/officeDocument/2006/relationships/oleObject" Target="../embeddings/Microsoft_Word_97_-_2003_Document43.doc"/><Relationship Id="rId4" Type="http://schemas.openxmlformats.org/officeDocument/2006/relationships/oleObject" Target="../embeddings/oleObject4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50.emf"/><Relationship Id="rId5" Type="http://schemas.openxmlformats.org/officeDocument/2006/relationships/oleObject" Target="../embeddings/Microsoft_Word_97_-_2003_Document44.doc"/><Relationship Id="rId4" Type="http://schemas.openxmlformats.org/officeDocument/2006/relationships/oleObject" Target="../embeddings/oleObject4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51.emf"/><Relationship Id="rId5" Type="http://schemas.openxmlformats.org/officeDocument/2006/relationships/oleObject" Target="../embeddings/Microsoft_Word_97_-_2003_Document45.doc"/><Relationship Id="rId4" Type="http://schemas.openxmlformats.org/officeDocument/2006/relationships/oleObject" Target="../embeddings/oleObject4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52.emf"/><Relationship Id="rId5" Type="http://schemas.openxmlformats.org/officeDocument/2006/relationships/oleObject" Target="../embeddings/Microsoft_Word_97_-_2003_Document46.doc"/><Relationship Id="rId4" Type="http://schemas.openxmlformats.org/officeDocument/2006/relationships/oleObject" Target="../embeddings/oleObject50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53.emf"/><Relationship Id="rId5" Type="http://schemas.openxmlformats.org/officeDocument/2006/relationships/oleObject" Target="../embeddings/Microsoft_Word_97_-_2003_Document47.doc"/><Relationship Id="rId4" Type="http://schemas.openxmlformats.org/officeDocument/2006/relationships/oleObject" Target="../embeddings/oleObject5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54.emf"/><Relationship Id="rId5" Type="http://schemas.openxmlformats.org/officeDocument/2006/relationships/oleObject" Target="../embeddings/Microsoft_Word_97_-_2003_Document48.doc"/><Relationship Id="rId4" Type="http://schemas.openxmlformats.org/officeDocument/2006/relationships/oleObject" Target="../embeddings/oleObject52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55.emf"/><Relationship Id="rId5" Type="http://schemas.openxmlformats.org/officeDocument/2006/relationships/oleObject" Target="../embeddings/Microsoft_Word_97_-_2003_Document49.doc"/><Relationship Id="rId4" Type="http://schemas.openxmlformats.org/officeDocument/2006/relationships/oleObject" Target="../embeddings/oleObject53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56.emf"/><Relationship Id="rId5" Type="http://schemas.openxmlformats.org/officeDocument/2006/relationships/oleObject" Target="../embeddings/Microsoft_Word_97_-_2003_Document50.doc"/><Relationship Id="rId4" Type="http://schemas.openxmlformats.org/officeDocument/2006/relationships/oleObject" Target="../embeddings/oleObject54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57.emf"/><Relationship Id="rId5" Type="http://schemas.openxmlformats.org/officeDocument/2006/relationships/oleObject" Target="../embeddings/Microsoft_Word_97_-_2003_Document51.doc"/><Relationship Id="rId4" Type="http://schemas.openxmlformats.org/officeDocument/2006/relationships/oleObject" Target="../embeddings/oleObject55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58.emf"/><Relationship Id="rId5" Type="http://schemas.openxmlformats.org/officeDocument/2006/relationships/oleObject" Target="../embeddings/Microsoft_Word_97_-_2003_Document52.doc"/><Relationship Id="rId4" Type="http://schemas.openxmlformats.org/officeDocument/2006/relationships/oleObject" Target="../embeddings/oleObject56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59.emf"/><Relationship Id="rId5" Type="http://schemas.openxmlformats.org/officeDocument/2006/relationships/oleObject" Target="../embeddings/Microsoft_Word_97_-_2003_Document53.doc"/><Relationship Id="rId4" Type="http://schemas.openxmlformats.org/officeDocument/2006/relationships/oleObject" Target="../embeddings/oleObject57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60.emf"/><Relationship Id="rId5" Type="http://schemas.openxmlformats.org/officeDocument/2006/relationships/oleObject" Target="../embeddings/Microsoft_Word_97_-_2003_Document54.doc"/><Relationship Id="rId4" Type="http://schemas.openxmlformats.org/officeDocument/2006/relationships/oleObject" Target="../embeddings/oleObject5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Word_97_-_2003_Document6.doc"/><Relationship Id="rId4" Type="http://schemas.openxmlformats.org/officeDocument/2006/relationships/oleObject" Target="../embeddings/oleObject6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Word_97_-_2003_Document7.doc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Word_97_-_2003_Document8.doc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Word_97_-_2003_Document9.doc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15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041222"/>
              </p:ext>
            </p:extLst>
          </p:nvPr>
        </p:nvGraphicFramePr>
        <p:xfrm>
          <a:off x="918633" y="1720850"/>
          <a:ext cx="7531100" cy="452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5" imgW="7555647" imgH="4539351" progId="Word.Document.8">
                  <p:embed/>
                </p:oleObj>
              </mc:Choice>
              <mc:Fallback>
                <p:oleObj name="Document" r:id="rId5" imgW="7555647" imgH="453935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633" y="1720850"/>
                        <a:ext cx="7531100" cy="452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3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Patterns for character types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487322"/>
              </p:ext>
            </p:extLst>
          </p:nvPr>
        </p:nvGraphicFramePr>
        <p:xfrm>
          <a:off x="914400" y="1143000"/>
          <a:ext cx="7390137" cy="4380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Document" r:id="rId5" imgW="7390137" imgH="4382362" progId="Word.Document.8">
                  <p:embed/>
                </p:oleObj>
              </mc:Choice>
              <mc:Fallback>
                <p:oleObj name="Document" r:id="rId5" imgW="7390137" imgH="438236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90137" cy="4380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17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Matching character types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12837"/>
          <a:ext cx="7321550" cy="284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Document" r:id="rId5" imgW="7301323" imgH="2856403" progId="Word.Document.8">
                  <p:embed/>
                </p:oleObj>
              </mc:Choice>
              <mc:Fallback>
                <p:oleObj name="Document" r:id="rId5" imgW="7301323" imgH="285640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2837"/>
                        <a:ext cx="7321550" cy="284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72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the character class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21550" cy="284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Document" r:id="rId5" imgW="7301323" imgH="2856403" progId="Word.Document.8">
                  <p:embed/>
                </p:oleObj>
              </mc:Choice>
              <mc:Fallback>
                <p:oleObj name="Document" r:id="rId5" imgW="7301323" imgH="285640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1550" cy="284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7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metacharacters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11250"/>
          <a:ext cx="7321550" cy="307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Document" r:id="rId5" imgW="7301323" imgH="3086845" progId="Word.Document.8">
                  <p:embed/>
                </p:oleObj>
              </mc:Choice>
              <mc:Fallback>
                <p:oleObj name="Document" r:id="rId5" imgW="7301323" imgH="308684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1250"/>
                        <a:ext cx="7321550" cy="307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6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bracket expressions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2155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Document" r:id="rId5" imgW="7301323" imgH="2392998" progId="Word.Document.8">
                  <p:embed/>
                </p:oleObj>
              </mc:Choice>
              <mc:Fallback>
                <p:oleObj name="Document" r:id="rId5" imgW="7301323" imgH="239299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155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9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Patterns for string positions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01046"/>
              </p:ext>
            </p:extLst>
          </p:nvPr>
        </p:nvGraphicFramePr>
        <p:xfrm>
          <a:off x="914400" y="1147763"/>
          <a:ext cx="7504113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Document" r:id="rId5" imgW="7535979" imgH="3094407" progId="Word.Document.8">
                  <p:embed/>
                </p:oleObj>
              </mc:Choice>
              <mc:Fallback>
                <p:oleObj name="Document" r:id="rId5" imgW="7535979" imgH="309440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504113" cy="308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969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Matching string positions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475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Document" r:id="rId5" imgW="7301323" imgH="4775554" progId="Word.Document.8">
                  <p:embed/>
                </p:oleObj>
              </mc:Choice>
              <mc:Fallback>
                <p:oleObj name="Document" r:id="rId5" imgW="7301323" imgH="47755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475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42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Matching subpatterns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01323" cy="2160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Document" r:id="rId5" imgW="7301323" imgH="2160036" progId="Word.Document.8">
                  <p:embed/>
                </p:oleObj>
              </mc:Choice>
              <mc:Fallback>
                <p:oleObj name="Document" r:id="rId5" imgW="7301323" imgH="216003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2160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42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Matching repeating patterns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467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Document" r:id="rId5" imgW="7301323" imgH="4699221" progId="Word.Document.8">
                  <p:embed/>
                </p:oleObj>
              </mc:Choice>
              <mc:Fallback>
                <p:oleObj name="Document" r:id="rId5" imgW="7301323" imgH="469922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467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54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Look-ahead assertions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19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5820"/>
              </p:ext>
            </p:extLst>
          </p:nvPr>
        </p:nvGraphicFramePr>
        <p:xfrm>
          <a:off x="914400" y="1147763"/>
          <a:ext cx="7226300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Document" r:id="rId5" imgW="7301323" imgH="3899154" progId="Word.Document.8">
                  <p:embed/>
                </p:oleObj>
              </mc:Choice>
              <mc:Fallback>
                <p:oleObj name="Document" r:id="rId5" imgW="7301323" imgH="38991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226300" cy="38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77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443061"/>
              </p:ext>
            </p:extLst>
          </p:nvPr>
        </p:nvGraphicFramePr>
        <p:xfrm>
          <a:off x="914400" y="1066800"/>
          <a:ext cx="7321550" cy="220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5" imgW="7301323" imgH="2213325" progId="Word.Document.8">
                  <p:embed/>
                </p:oleObj>
              </mc:Choice>
              <mc:Fallback>
                <p:oleObj name="Document" r:id="rId5" imgW="7301323" imgH="221332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321550" cy="220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40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negative look-ahead assertion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21550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Document" r:id="rId5" imgW="7301323" imgH="2160036" progId="Word.Document.8">
                  <p:embed/>
                </p:oleObj>
              </mc:Choice>
              <mc:Fallback>
                <p:oleObj name="Document" r:id="rId5" imgW="7301323" imgH="216003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1550" cy="215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57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pattern to enforce password complexity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966180"/>
              </p:ext>
            </p:extLst>
          </p:nvPr>
        </p:nvGraphicFramePr>
        <p:xfrm>
          <a:off x="914400" y="1143000"/>
          <a:ext cx="7288213" cy="514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Document" r:id="rId5" imgW="7301323" imgH="5173427" progId="Word.Document.8">
                  <p:embed/>
                </p:oleObj>
              </mc:Choice>
              <mc:Fallback>
                <p:oleObj name="Document" r:id="rId5" imgW="7301323" imgH="517342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514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work with a multiline regular expression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01323" cy="2624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Document" r:id="rId5" imgW="7301323" imgH="2624881" progId="Word.Document.8">
                  <p:embed/>
                </p:oleObj>
              </mc:Choice>
              <mc:Fallback>
                <p:oleObj name="Document" r:id="rId5" imgW="7301323" imgH="262488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2624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235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work with a global regular expression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21550" cy="284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Document" r:id="rId5" imgW="7301323" imgH="2856403" progId="Word.Document.8">
                  <p:embed/>
                </p:oleObj>
              </mc:Choice>
              <mc:Fallback>
                <p:oleObj name="Document" r:id="rId5" imgW="7301323" imgH="285640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1550" cy="284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96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How to use the </a:t>
            </a:r>
            <a:r>
              <a:rPr lang="en-US" dirty="0" err="1" smtClean="0"/>
              <a:t>preg_replace</a:t>
            </a:r>
            <a:r>
              <a:rPr lang="en-US" dirty="0" smtClean="0"/>
              <a:t>() function</a:t>
            </a:r>
            <a:br>
              <a:rPr lang="en-US" dirty="0" smtClean="0"/>
            </a:br>
            <a:r>
              <a:rPr lang="en-US" dirty="0" smtClean="0"/>
              <a:t>to replace a pattern with a string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866119"/>
              </p:ext>
            </p:extLst>
          </p:nvPr>
        </p:nvGraphicFramePr>
        <p:xfrm>
          <a:off x="914400" y="1371600"/>
          <a:ext cx="732155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Document" r:id="rId5" imgW="7301323" imgH="1820133" progId="Word.Document.8">
                  <p:embed/>
                </p:oleObj>
              </mc:Choice>
              <mc:Fallback>
                <p:oleObj name="Document" r:id="rId5" imgW="7301323" imgH="182013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71600"/>
                        <a:ext cx="7321550" cy="181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98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How to use the </a:t>
            </a:r>
            <a:r>
              <a:rPr lang="en-US" dirty="0" err="1" smtClean="0"/>
              <a:t>preg_split</a:t>
            </a:r>
            <a:r>
              <a:rPr lang="en-US" dirty="0" smtClean="0"/>
              <a:t>() function</a:t>
            </a:r>
            <a:br>
              <a:rPr lang="en-US" dirty="0" smtClean="0"/>
            </a:br>
            <a:r>
              <a:rPr lang="en-US" dirty="0" smtClean="0"/>
              <a:t>to split a string on a pattern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416465"/>
              </p:ext>
            </p:extLst>
          </p:nvPr>
        </p:nvGraphicFramePr>
        <p:xfrm>
          <a:off x="914400" y="1371600"/>
          <a:ext cx="72882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Document" r:id="rId5" imgW="7301323" imgH="3437189" progId="Word.Document.8">
                  <p:embed/>
                </p:oleObj>
              </mc:Choice>
              <mc:Fallback>
                <p:oleObj name="Document" r:id="rId5" imgW="7301323" imgH="343718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71600"/>
                        <a:ext cx="7288213" cy="342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1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 for testing validity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21550" cy="363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Document" r:id="rId5" imgW="7301323" imgH="3638466" progId="Word.Document.8">
                  <p:embed/>
                </p:oleObj>
              </mc:Choice>
              <mc:Fallback>
                <p:oleObj name="Document" r:id="rId5" imgW="7301323" imgH="363846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1550" cy="363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09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 a phone number for validity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2155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Document" r:id="rId5" imgW="7301323" imgH="1700951" progId="Word.Document.8">
                  <p:embed/>
                </p:oleObj>
              </mc:Choice>
              <mc:Fallback>
                <p:oleObj name="Document" r:id="rId5" imgW="7301323" imgH="170095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1550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01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Testing a date for a valid format,</a:t>
            </a:r>
            <a:br>
              <a:rPr lang="en-US" dirty="0" smtClean="0"/>
            </a:br>
            <a:r>
              <a:rPr lang="en-US" dirty="0" smtClean="0"/>
              <a:t>but not for a valid month, day, and year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728880"/>
              </p:ext>
            </p:extLst>
          </p:nvPr>
        </p:nvGraphicFramePr>
        <p:xfrm>
          <a:off x="899652" y="1427664"/>
          <a:ext cx="7301323" cy="228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Document" r:id="rId5" imgW="7301323" imgH="2283538" progId="Word.Document.8">
                  <p:embed/>
                </p:oleObj>
              </mc:Choice>
              <mc:Fallback>
                <p:oleObj name="Document" r:id="rId5" imgW="7301323" imgH="228353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652" y="1427664"/>
                        <a:ext cx="7301323" cy="228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32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email address validation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29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21550" cy="459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Document" r:id="rId5" imgW="7301323" imgH="4604883" progId="Word.Document.8">
                  <p:embed/>
                </p:oleObj>
              </mc:Choice>
              <mc:Fallback>
                <p:oleObj name="Document" r:id="rId5" imgW="7301323" imgH="460488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1550" cy="459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029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920236"/>
              </p:ext>
            </p:extLst>
          </p:nvPr>
        </p:nvGraphicFramePr>
        <p:xfrm>
          <a:off x="914400" y="1076325"/>
          <a:ext cx="732155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" r:id="rId5" imgW="7301323" imgH="4421970" progId="Word.Document.8">
                  <p:embed/>
                </p:oleObj>
              </mc:Choice>
              <mc:Fallback>
                <p:oleObj name="Document" r:id="rId5" imgW="7301323" imgH="442197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76325"/>
                        <a:ext cx="7321550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184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Complete email address validation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21550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Document" r:id="rId5" imgW="7301323" imgH="3216109" progId="Word.Document.8">
                  <p:embed/>
                </p:oleObj>
              </mc:Choice>
              <mc:Fallback>
                <p:oleObj name="Document" r:id="rId5" imgW="7301323" imgH="321610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1550" cy="320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3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syntax for creating a new Exception object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963951"/>
              </p:ext>
            </p:extLst>
          </p:nvPr>
        </p:nvGraphicFramePr>
        <p:xfrm>
          <a:off x="914400" y="1147763"/>
          <a:ext cx="7226300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Document" r:id="rId5" imgW="7301323" imgH="1588251" progId="Word.Document.8">
                  <p:embed/>
                </p:oleObj>
              </mc:Choice>
              <mc:Fallback>
                <p:oleObj name="Document" r:id="rId5" imgW="7301323" imgH="158825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226300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9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function that may throw an exception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94786"/>
              </p:ext>
            </p:extLst>
          </p:nvPr>
        </p:nvGraphicFramePr>
        <p:xfrm>
          <a:off x="914400" y="1130301"/>
          <a:ext cx="7301323" cy="5290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Document" r:id="rId5" imgW="7301323" imgH="5290809" progId="Word.Document.8">
                  <p:embed/>
                </p:oleObj>
              </mc:Choice>
              <mc:Fallback>
                <p:oleObj name="Document" r:id="rId5" imgW="7301323" imgH="529080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0301"/>
                        <a:ext cx="7301323" cy="5290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533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 of Exception objects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797583"/>
              </p:ext>
            </p:extLst>
          </p:nvPr>
        </p:nvGraphicFramePr>
        <p:xfrm>
          <a:off x="914400" y="1066800"/>
          <a:ext cx="6380139" cy="2414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Document" r:id="rId5" imgW="6380139" imgH="2414602" progId="Word.Document.8">
                  <p:embed/>
                </p:oleObj>
              </mc:Choice>
              <mc:Fallback>
                <p:oleObj name="Document" r:id="rId5" imgW="6380139" imgH="24146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6380139" cy="2414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2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syntax for a try/catch statement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998742"/>
              </p:ext>
            </p:extLst>
          </p:nvPr>
        </p:nvGraphicFramePr>
        <p:xfrm>
          <a:off x="914400" y="1144587"/>
          <a:ext cx="7321550" cy="319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Document" r:id="rId5" imgW="7301323" imgH="3205667" progId="Word.Document.8">
                  <p:embed/>
                </p:oleObj>
              </mc:Choice>
              <mc:Fallback>
                <p:oleObj name="Document" r:id="rId5" imgW="7301323" imgH="32056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4587"/>
                        <a:ext cx="7321550" cy="319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73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statement that rethrows an Exception object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249542"/>
              </p:ext>
            </p:extLst>
          </p:nvPr>
        </p:nvGraphicFramePr>
        <p:xfrm>
          <a:off x="914400" y="1138238"/>
          <a:ext cx="7226300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Document" r:id="rId5" imgW="7301323" imgH="4592641" progId="Word.Document.8">
                  <p:embed/>
                </p:oleObj>
              </mc:Choice>
              <mc:Fallback>
                <p:oleObj name="Document" r:id="rId5" imgW="7301323" imgH="459264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8238"/>
                        <a:ext cx="7226300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34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435340"/>
            <a:ext cx="7315200" cy="738664"/>
          </a:xfrm>
        </p:spPr>
        <p:txBody>
          <a:bodyPr/>
          <a:lstStyle/>
          <a:p>
            <a:r>
              <a:rPr lang="en-US" dirty="0" smtClean="0"/>
              <a:t>Code that catches all errors and exceptions</a:t>
            </a:r>
            <a:br>
              <a:rPr lang="en-US" dirty="0" smtClean="0"/>
            </a:br>
            <a:r>
              <a:rPr lang="en-US" dirty="0" smtClean="0"/>
              <a:t>(PHP 7 and later)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651143"/>
              </p:ext>
            </p:extLst>
          </p:nvPr>
        </p:nvGraphicFramePr>
        <p:xfrm>
          <a:off x="914400" y="1295400"/>
          <a:ext cx="7300912" cy="452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Document" r:id="rId4" imgW="7301323" imgH="4528549" progId="Word.Document.12">
                  <p:embed/>
                </p:oleObj>
              </mc:Choice>
              <mc:Fallback>
                <p:oleObj name="Document" r:id="rId4" imgW="7301323" imgH="45285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295400"/>
                        <a:ext cx="7300912" cy="452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7491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that catches a </a:t>
            </a:r>
            <a:r>
              <a:rPr lang="en-US" dirty="0" err="1" smtClean="0"/>
              <a:t>ParseError</a:t>
            </a:r>
            <a:r>
              <a:rPr lang="en-US" dirty="0" smtClean="0"/>
              <a:t> (PHP 7 and later)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988915"/>
              </p:ext>
            </p:extLst>
          </p:nvPr>
        </p:nvGraphicFramePr>
        <p:xfrm>
          <a:off x="923926" y="1155700"/>
          <a:ext cx="7301323" cy="4764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Document" r:id="rId4" imgW="7301323" imgH="4764753" progId="Word.Document.12">
                  <p:embed/>
                </p:oleObj>
              </mc:Choice>
              <mc:Fallback>
                <p:oleObj name="Document" r:id="rId4" imgW="7301323" imgH="47647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3926" y="1155700"/>
                        <a:ext cx="7301323" cy="4764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1227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Code that catches a TypeError (PHP 7 and later)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341510"/>
              </p:ext>
            </p:extLst>
          </p:nvPr>
        </p:nvGraphicFramePr>
        <p:xfrm>
          <a:off x="990600" y="1219200"/>
          <a:ext cx="7300912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4" name="Document" r:id="rId4" imgW="7301323" imgH="2705535" progId="Word.Document.12">
                  <p:embed/>
                </p:oleObj>
              </mc:Choice>
              <mc:Fallback>
                <p:oleObj name="Document" r:id="rId4" imgW="7301323" imgH="27055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219200"/>
                        <a:ext cx="7300912" cy="270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3847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user interface for the Registration application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39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417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function for matching a regular expression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467768"/>
              </p:ext>
            </p:extLst>
          </p:nvPr>
        </p:nvGraphicFramePr>
        <p:xfrm>
          <a:off x="914400" y="1130300"/>
          <a:ext cx="7226300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ocument" r:id="rId5" imgW="7301323" imgH="4449335" progId="Word.Document.8">
                  <p:embed/>
                </p:oleObj>
              </mc:Choice>
              <mc:Fallback>
                <p:oleObj name="Document" r:id="rId5" imgW="7301323" imgH="444933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0300"/>
                        <a:ext cx="7226300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317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file structure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552378"/>
              </p:ext>
            </p:extLst>
          </p:nvPr>
        </p:nvGraphicFramePr>
        <p:xfrm>
          <a:off x="921544" y="1143000"/>
          <a:ext cx="7300912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5" name="Document" r:id="rId4" imgW="7301323" imgH="3914637" progId="Word.Document.12">
                  <p:embed/>
                </p:oleObj>
              </mc:Choice>
              <mc:Fallback>
                <p:oleObj name="Document" r:id="rId4" imgW="7301323" imgH="39146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1544" y="1143000"/>
                        <a:ext cx="7300912" cy="391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88942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model/fields.php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822548"/>
              </p:ext>
            </p:extLst>
          </p:nvPr>
        </p:nvGraphicFramePr>
        <p:xfrm>
          <a:off x="914400" y="1128713"/>
          <a:ext cx="7288213" cy="435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Document" r:id="rId5" imgW="7301323" imgH="4374801" progId="Word.Document.8">
                  <p:embed/>
                </p:oleObj>
              </mc:Choice>
              <mc:Fallback>
                <p:oleObj name="Document" r:id="rId5" imgW="7301323" imgH="437480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8713"/>
                        <a:ext cx="7288213" cy="435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6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model/fields.php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76815"/>
              </p:ext>
            </p:extLst>
          </p:nvPr>
        </p:nvGraphicFramePr>
        <p:xfrm>
          <a:off x="914400" y="1143000"/>
          <a:ext cx="73215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Document" r:id="rId5" imgW="7301323" imgH="5068288" progId="Word.Document.8">
                  <p:embed/>
                </p:oleObj>
              </mc:Choice>
              <mc:Fallback>
                <p:oleObj name="Document" r:id="rId5" imgW="7301323" imgH="50682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15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97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model/fields.php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20775"/>
          <a:ext cx="7288213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Document" r:id="rId5" imgW="7301323" imgH="5068288" progId="Word.Document.8">
                  <p:embed/>
                </p:oleObj>
              </mc:Choice>
              <mc:Fallback>
                <p:oleObj name="Document" r:id="rId5" imgW="7301323" imgH="50682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0775"/>
                        <a:ext cx="7288213" cy="505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8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model/validate.php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33475"/>
          <a:ext cx="7321550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Document" r:id="rId5" imgW="7301323" imgH="3216109" progId="Word.Document.8">
                  <p:embed/>
                </p:oleObj>
              </mc:Choice>
              <mc:Fallback>
                <p:oleObj name="Document" r:id="rId5" imgW="7301323" imgH="321610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3475"/>
                        <a:ext cx="7321550" cy="320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6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model/validate.php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528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Document" r:id="rId5" imgW="7301323" imgH="5296930" progId="Word.Document.8">
                  <p:embed/>
                </p:oleObj>
              </mc:Choice>
              <mc:Fallback>
                <p:oleObj name="Document" r:id="rId5" imgW="7301323" imgH="529693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528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78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model/validate.php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36650"/>
          <a:ext cx="7288213" cy="526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Document" r:id="rId5" imgW="7301323" imgH="5284688" progId="Word.Document.8">
                  <p:embed/>
                </p:oleObj>
              </mc:Choice>
              <mc:Fallback>
                <p:oleObj name="Document" r:id="rId5" imgW="7301323" imgH="52846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6650"/>
                        <a:ext cx="7288213" cy="526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58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model/validate.php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0547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21550" cy="482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Document" r:id="rId5" imgW="7301323" imgH="4834965" progId="Word.Document.8">
                  <p:embed/>
                </p:oleObj>
              </mc:Choice>
              <mc:Fallback>
                <p:oleObj name="Document" r:id="rId5" imgW="7301323" imgH="483496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21550" cy="482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00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model/validate.php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0649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30300"/>
          <a:ext cx="7288213" cy="412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Document" r:id="rId5" imgW="7301323" imgH="4142919" progId="Word.Document.8">
                  <p:embed/>
                </p:oleObj>
              </mc:Choice>
              <mc:Fallback>
                <p:oleObj name="Document" r:id="rId5" imgW="7301323" imgH="414291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0300"/>
                        <a:ext cx="7288213" cy="412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17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model/validate.php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49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28712"/>
          <a:ext cx="7321550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Document" r:id="rId5" imgW="7301323" imgH="3678074" progId="Word.Document.8">
                  <p:embed/>
                </p:oleObj>
              </mc:Choice>
              <mc:Fallback>
                <p:oleObj name="Document" r:id="rId5" imgW="7301323" imgH="36780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8712"/>
                        <a:ext cx="7321550" cy="367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31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test for errors in a regular expression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301323" cy="2160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r:id="rId5" imgW="7301323" imgH="2160036" progId="Word.Document.8">
                  <p:embed/>
                </p:oleObj>
              </mc:Choice>
              <mc:Fallback>
                <p:oleObj name="Document" r:id="rId5" imgW="7301323" imgH="216003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301323" cy="2160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83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model/validate.php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35062"/>
          <a:ext cx="7321550" cy="297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name="Document" r:id="rId5" imgW="7301323" imgH="2984587" progId="Word.Document.8">
                  <p:embed/>
                </p:oleObj>
              </mc:Choice>
              <mc:Fallback>
                <p:oleObj name="Document" r:id="rId5" imgW="7301323" imgH="298458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35062"/>
                        <a:ext cx="7321550" cy="297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8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model/validate.php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51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17600"/>
          <a:ext cx="73215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Document" r:id="rId5" imgW="7301323" imgH="5066848" progId="Word.Document.8">
                  <p:embed/>
                </p:oleObj>
              </mc:Choice>
              <mc:Fallback>
                <p:oleObj name="Document" r:id="rId5" imgW="7301323" imgH="50668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7600"/>
                        <a:ext cx="73215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908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model/validate.php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52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27125"/>
          <a:ext cx="7321550" cy="390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Document" r:id="rId5" imgW="7301323" imgH="3909956" progId="Word.Document.8">
                  <p:embed/>
                </p:oleObj>
              </mc:Choice>
              <mc:Fallback>
                <p:oleObj name="Document" r:id="rId5" imgW="7301323" imgH="39099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7125"/>
                        <a:ext cx="7321550" cy="390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60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controller (index.php)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53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1161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23950"/>
          <a:ext cx="7288213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" name="Document" r:id="rId5" imgW="7301323" imgH="4834965" progId="Word.Document.8">
                  <p:embed/>
                </p:oleObj>
              </mc:Choice>
              <mc:Fallback>
                <p:oleObj name="Document" r:id="rId5" imgW="7301323" imgH="483496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3950"/>
                        <a:ext cx="7288213" cy="481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535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controller (index.php)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54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04900"/>
          <a:ext cx="7288213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Document" r:id="rId5" imgW="7301323" imgH="5229958" progId="Word.Document.8">
                  <p:embed/>
                </p:oleObj>
              </mc:Choice>
              <mc:Fallback>
                <p:oleObj name="Document" r:id="rId5" imgW="7301323" imgH="522995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04900"/>
                        <a:ext cx="7288213" cy="521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78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controller (index.php)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55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1366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528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" name="Document" r:id="rId5" imgW="7301323" imgH="5296930" progId="Word.Document.8">
                  <p:embed/>
                </p:oleObj>
              </mc:Choice>
              <mc:Fallback>
                <p:oleObj name="Document" r:id="rId5" imgW="7301323" imgH="529693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528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70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controller (index.php)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13666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19188"/>
          <a:ext cx="7288213" cy="528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1" name="Document" r:id="rId5" imgW="7301323" imgH="5296930" progId="Word.Document.8">
                  <p:embed/>
                </p:oleObj>
              </mc:Choice>
              <mc:Fallback>
                <p:oleObj name="Document" r:id="rId5" imgW="7301323" imgH="529693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19188"/>
                        <a:ext cx="7288213" cy="528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42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view (view/register.php)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9800" cy="481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" name="Document" r:id="rId5" imgW="7301323" imgH="4833525" progId="Word.Document.8">
                  <p:embed/>
                </p:oleObj>
              </mc:Choice>
              <mc:Fallback>
                <p:oleObj name="Document" r:id="rId5" imgW="7301323" imgH="483352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9800" cy="481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21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view (view/register.php)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1571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525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0" name="Document" r:id="rId5" imgW="7301323" imgH="5273886" progId="Word.Document.8">
                  <p:embed/>
                </p:oleObj>
              </mc:Choice>
              <mc:Fallback>
                <p:oleObj name="Document" r:id="rId5" imgW="7301323" imgH="527388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525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3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view (view/register.php) (continued)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59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15714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1143000"/>
          <a:ext cx="7288213" cy="526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3" name="Document" r:id="rId5" imgW="7301323" imgH="5283247" progId="Word.Document.8">
                  <p:embed/>
                </p:oleObj>
              </mc:Choice>
              <mc:Fallback>
                <p:oleObj name="Document" r:id="rId5" imgW="7301323" imgH="528324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526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717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case-insensitive regular expression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46249"/>
              </p:ext>
            </p:extLst>
          </p:nvPr>
        </p:nvGraphicFramePr>
        <p:xfrm>
          <a:off x="914400" y="1143000"/>
          <a:ext cx="7288213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Document" r:id="rId5" imgW="7301323" imgH="2050215" progId="Word.Document.8">
                  <p:embed/>
                </p:oleObj>
              </mc:Choice>
              <mc:Fallback>
                <p:oleObj name="Document" r:id="rId5" imgW="7301323" imgH="20502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88213" cy="204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858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long version of the Registration application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60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5562600" cy="48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terms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7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/>
          </p:nvPr>
        </p:nvGraphicFramePr>
        <p:xfrm>
          <a:off x="914400" y="1066800"/>
          <a:ext cx="7301323" cy="1161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Document" r:id="rId5" imgW="7301323" imgH="1161573" progId="Word.Document.8">
                  <p:embed/>
                </p:oleObj>
              </mc:Choice>
              <mc:Fallback>
                <p:oleObj name="Document" r:id="rId5" imgW="7301323" imgH="11615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7301323" cy="1161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47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Patterns for special characters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8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572780"/>
              </p:ext>
            </p:extLst>
          </p:nvPr>
        </p:nvGraphicFramePr>
        <p:xfrm>
          <a:off x="914400" y="1147763"/>
          <a:ext cx="7431088" cy="373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Document" r:id="rId5" imgW="7535979" imgH="3790774" progId="Word.Document.8">
                  <p:embed/>
                </p:oleObj>
              </mc:Choice>
              <mc:Fallback>
                <p:oleObj name="Document" r:id="rId5" imgW="7535979" imgH="37907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431088" cy="373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5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Matching special characters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Murach's PHP and MySQL (3rd Ed.)</a:t>
            </a: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2017, Mike Murach &amp; Associates, Inc.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smtClean="0"/>
          </a:p>
          <a:p>
            <a:pPr algn="r"/>
            <a:r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t>C15, Slide </a:t>
            </a:r>
            <a:fld id="{CACF7DCF-91D8-4DA8-A67D-5617FA83598F}" type="slidenum">
              <a:rPr lang="en-US" altLang="en-US" sz="900" smtClean="0">
                <a:solidFill>
                  <a:schemeClr val="bg1"/>
                </a:solidFill>
                <a:latin typeface="Arial Narrow" pitchFamily="34" charset="0"/>
              </a:rPr>
              <a:pPr algn="r"/>
              <a:t>9</a:t>
            </a:fld>
            <a:endParaRPr lang="en-US" alt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550536"/>
              </p:ext>
            </p:extLst>
          </p:nvPr>
        </p:nvGraphicFramePr>
        <p:xfrm>
          <a:off x="914400" y="1147763"/>
          <a:ext cx="7226300" cy="372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Document" r:id="rId5" imgW="7301323" imgH="3780332" progId="Word.Document.8">
                  <p:embed/>
                </p:oleObj>
              </mc:Choice>
              <mc:Fallback>
                <p:oleObj name="Document" r:id="rId5" imgW="7301323" imgH="37803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7763"/>
                        <a:ext cx="7226300" cy="372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01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_with_titles_logo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 slides_with_titles_logo.potx" id="{A566EAD1-5301-4E82-B695-AE6CEDC689A7}" vid="{1E1230F9-0392-41B6-A911-5D34D5426BD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slides_with_titles_logo</Template>
  <TotalTime>86</TotalTime>
  <Words>1624</Words>
  <Application>Microsoft Office PowerPoint</Application>
  <PresentationFormat>On-screen Show (4:3)</PresentationFormat>
  <Paragraphs>301</Paragraphs>
  <Slides>60</Slides>
  <Notes>56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Arial Narrow</vt:lpstr>
      <vt:lpstr>Times New Roman</vt:lpstr>
      <vt:lpstr>Master slides_with_titles_logo</vt:lpstr>
      <vt:lpstr>Document</vt:lpstr>
      <vt:lpstr>Chapter 15</vt:lpstr>
      <vt:lpstr>Objectives</vt:lpstr>
      <vt:lpstr>Objectives (continued)</vt:lpstr>
      <vt:lpstr>A function for matching a regular expression</vt:lpstr>
      <vt:lpstr>How to test for errors in a regular expression</vt:lpstr>
      <vt:lpstr>A case-insensitive regular expression</vt:lpstr>
      <vt:lpstr>Key terms</vt:lpstr>
      <vt:lpstr>Patterns for special characters</vt:lpstr>
      <vt:lpstr>Matching special characters</vt:lpstr>
      <vt:lpstr>Patterns for character types</vt:lpstr>
      <vt:lpstr>Matching character types</vt:lpstr>
      <vt:lpstr>Using the character class</vt:lpstr>
      <vt:lpstr>Using metacharacters</vt:lpstr>
      <vt:lpstr>Using bracket expressions</vt:lpstr>
      <vt:lpstr>Patterns for string positions</vt:lpstr>
      <vt:lpstr>Matching string positions</vt:lpstr>
      <vt:lpstr>Matching subpatterns</vt:lpstr>
      <vt:lpstr>Matching repeating patterns</vt:lpstr>
      <vt:lpstr>Look-ahead assertions</vt:lpstr>
      <vt:lpstr>A negative look-ahead assertion</vt:lpstr>
      <vt:lpstr>A pattern to enforce password complexity</vt:lpstr>
      <vt:lpstr>How to work with a multiline regular expression</vt:lpstr>
      <vt:lpstr>How to work with a global regular expression</vt:lpstr>
      <vt:lpstr>How to use the preg_replace() function to replace a pattern with a string</vt:lpstr>
      <vt:lpstr>How to use the preg_split() function to split a string on a pattern</vt:lpstr>
      <vt:lpstr>Regular expressions for testing validity</vt:lpstr>
      <vt:lpstr>Testing a phone number for validity</vt:lpstr>
      <vt:lpstr>Testing a date for a valid format, but not for a valid month, day, and year</vt:lpstr>
      <vt:lpstr>Complete email address validation</vt:lpstr>
      <vt:lpstr>Complete email address validation (continued)</vt:lpstr>
      <vt:lpstr>The syntax for creating a new Exception object</vt:lpstr>
      <vt:lpstr>A function that may throw an exception</vt:lpstr>
      <vt:lpstr>Methods of Exception objects</vt:lpstr>
      <vt:lpstr>The syntax for a try/catch statement</vt:lpstr>
      <vt:lpstr>A statement that rethrows an Exception object</vt:lpstr>
      <vt:lpstr>Code that catches all errors and exceptions (PHP 7 and later)</vt:lpstr>
      <vt:lpstr>Code that catches a ParseError (PHP 7 and later)</vt:lpstr>
      <vt:lpstr>Code that catches a TypeError (PHP 7 and later)</vt:lpstr>
      <vt:lpstr>The user interface for the Registration application</vt:lpstr>
      <vt:lpstr>The file structure</vt:lpstr>
      <vt:lpstr>model/fields.php</vt:lpstr>
      <vt:lpstr>model/fields.php (continued)</vt:lpstr>
      <vt:lpstr>model/fields.php (continued)</vt:lpstr>
      <vt:lpstr>model/validate.php</vt:lpstr>
      <vt:lpstr>model/validate.php (continued)</vt:lpstr>
      <vt:lpstr>model/validate.php (continued)</vt:lpstr>
      <vt:lpstr>model/validate.php (continued)</vt:lpstr>
      <vt:lpstr>model/validate.php</vt:lpstr>
      <vt:lpstr>model/validate.php (continued)</vt:lpstr>
      <vt:lpstr>model/validate.php (continued)</vt:lpstr>
      <vt:lpstr>model/validate.php (continued)</vt:lpstr>
      <vt:lpstr>model/validate.php (continued)</vt:lpstr>
      <vt:lpstr>The controller (index.php)</vt:lpstr>
      <vt:lpstr>The controller (index.php) (continued)</vt:lpstr>
      <vt:lpstr>The controller (index.php) (continued)</vt:lpstr>
      <vt:lpstr>The controller (index.php) (continued)</vt:lpstr>
      <vt:lpstr>The view (view/register.php)</vt:lpstr>
      <vt:lpstr>The view (view/register.php) (continued)</vt:lpstr>
      <vt:lpstr>The view (view/register.php) (continued)</vt:lpstr>
      <vt:lpstr>A long version of the Registration application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Anne Boehm</dc:creator>
  <cp:lastModifiedBy>Anne Boehm</cp:lastModifiedBy>
  <cp:revision>12</cp:revision>
  <cp:lastPrinted>2016-01-14T23:03:16Z</cp:lastPrinted>
  <dcterms:created xsi:type="dcterms:W3CDTF">2017-08-23T00:10:06Z</dcterms:created>
  <dcterms:modified xsi:type="dcterms:W3CDTF">2017-08-28T21:09:26Z</dcterms:modified>
</cp:coreProperties>
</file>