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32"/>
  </p:notesMasterIdLst>
  <p:handoutMasterIdLst>
    <p:handoutMasterId r:id="rId33"/>
  </p:handoutMasterIdLst>
  <p:sldIdLst>
    <p:sldId id="325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3" r:id="rId30"/>
    <p:sldId id="354" r:id="rId3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20396D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>
      <p:cViewPr varScale="1">
        <p:scale>
          <a:sx n="109" d="100"/>
          <a:sy n="109" d="100"/>
        </p:scale>
        <p:origin x="157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6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15B9ED9-33A2-4361-B825-7EB46762F252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01026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91968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89865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36101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09510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75977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482507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17490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39587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2996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42029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012419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794725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657555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180428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528495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054832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609152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52019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542205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761298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00519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547210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8871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08399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16225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41585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325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601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31314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1430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Murach's PHP and MySQL (3rd Ed.)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 smtClean="0">
              <a:latin typeface="Times New Roman"/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C5,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20006"/>
            <a:ext cx="7315200" cy="369332"/>
          </a:xfrm>
        </p:spPr>
        <p:txBody>
          <a:bodyPr lIns="0" tIns="0" rIns="0" bIns="0">
            <a:spAutoFit/>
          </a:bodyPr>
          <a:lstStyle>
            <a:lvl1pPr algn="l">
              <a:defRPr sz="2400" b="1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PHP and MySQL (3rd Ed.)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 smtClean="0">
              <a:latin typeface="Times New Roman"/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C16,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05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2039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2743200" y="6248400"/>
            <a:ext cx="3657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Murach's PHP and MySQL (3rd Ed.)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76200" y="6248400"/>
            <a:ext cx="2743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5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2017, Mike Murach &amp; Associates, Inc.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 dirty="0" smtClean="0">
              <a:latin typeface="Times New Roman"/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C16,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0" y="6397412"/>
            <a:ext cx="1228170" cy="2319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3" r:id="rId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oleObject" Target="../embeddings/Microsoft_Word_97_-_2003_Document6.doc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emf"/><Relationship Id="rId5" Type="http://schemas.openxmlformats.org/officeDocument/2006/relationships/oleObject" Target="../embeddings/Microsoft_Word_97_-_2003_Document7.doc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emf"/><Relationship Id="rId5" Type="http://schemas.openxmlformats.org/officeDocument/2006/relationships/oleObject" Target="../embeddings/Microsoft_Word_97_-_2003_Document8.doc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emf"/><Relationship Id="rId5" Type="http://schemas.openxmlformats.org/officeDocument/2006/relationships/oleObject" Target="../embeddings/Microsoft_Word_97_-_2003_Document9.doc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8.emf"/><Relationship Id="rId5" Type="http://schemas.openxmlformats.org/officeDocument/2006/relationships/oleObject" Target="../embeddings/Microsoft_Word_97_-_2003_Document10.doc"/><Relationship Id="rId4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2.emf"/><Relationship Id="rId5" Type="http://schemas.openxmlformats.org/officeDocument/2006/relationships/oleObject" Target="../embeddings/Microsoft_Word_97_-_2003_Document11.doc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3.emf"/><Relationship Id="rId5" Type="http://schemas.openxmlformats.org/officeDocument/2006/relationships/oleObject" Target="../embeddings/Microsoft_Word_97_-_2003_Document12.doc"/><Relationship Id="rId4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4.emf"/><Relationship Id="rId5" Type="http://schemas.openxmlformats.org/officeDocument/2006/relationships/oleObject" Target="../embeddings/Microsoft_Word_97_-_2003_Document13.doc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Word_97_-_2003_Document2.doc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5.emf"/><Relationship Id="rId5" Type="http://schemas.openxmlformats.org/officeDocument/2006/relationships/oleObject" Target="../embeddings/Microsoft_Word_97_-_2003_Document14.doc"/><Relationship Id="rId4" Type="http://schemas.openxmlformats.org/officeDocument/2006/relationships/oleObject" Target="../embeddings/oleObject1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3.emf"/><Relationship Id="rId5" Type="http://schemas.openxmlformats.org/officeDocument/2006/relationships/oleObject" Target="../embeddings/Microsoft_Word_97_-_2003_Document15.doc"/><Relationship Id="rId4" Type="http://schemas.openxmlformats.org/officeDocument/2006/relationships/oleObject" Target="../embeddings/oleObject1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7.emf"/><Relationship Id="rId5" Type="http://schemas.openxmlformats.org/officeDocument/2006/relationships/oleObject" Target="../embeddings/Microsoft_Word_97_-_2003_Document16.doc"/><Relationship Id="rId4" Type="http://schemas.openxmlformats.org/officeDocument/2006/relationships/oleObject" Target="../embeddings/oleObject16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28.xml"/><Relationship Id="rId7" Type="http://schemas.openxmlformats.org/officeDocument/2006/relationships/hyperlink" Target="http://wb.mysql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8.emf"/><Relationship Id="rId5" Type="http://schemas.openxmlformats.org/officeDocument/2006/relationships/oleObject" Target="../embeddings/Microsoft_Word_97_-_2003_Document17.doc"/><Relationship Id="rId10" Type="http://schemas.openxmlformats.org/officeDocument/2006/relationships/image" Target="../media/image39.emf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Microsoft_Word_97_-_2003_Document18.doc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Microsoft_Word_97_-_2003_Document3.doc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Microsoft_Word_97_-_2003_Document4.doc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emf"/><Relationship Id="rId5" Type="http://schemas.openxmlformats.org/officeDocument/2006/relationships/oleObject" Target="../embeddings/Microsoft_Word_97_-_2003_Document5.doc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16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 16, Slide </a:t>
            </a:r>
            <a:fld id="{A2F1A3B5-B1EB-411B-BAEC-74A47DCBBFD9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33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534867"/>
              </p:ext>
            </p:extLst>
          </p:nvPr>
        </p:nvGraphicFramePr>
        <p:xfrm>
          <a:off x="914400" y="1604963"/>
          <a:ext cx="7404100" cy="312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5" imgW="7422416" imgH="3138335" progId="Word.Document.8">
                  <p:embed/>
                </p:oleObj>
              </mc:Choice>
              <mc:Fallback>
                <p:oleObj name="Document" r:id="rId5" imgW="7422416" imgH="313833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04963"/>
                        <a:ext cx="7404100" cy="312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04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Possible tables and columns for an A/P system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 16, Slide </a:t>
            </a:r>
            <a:fld id="{A2F1A3B5-B1EB-411B-BAEC-74A47DCBBFD9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10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8213" cy="494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Document" r:id="rId5" imgW="7301323" imgH="4959908" progId="Word.Document.8">
                  <p:embed/>
                </p:oleObj>
              </mc:Choice>
              <mc:Fallback>
                <p:oleObj name="Document" r:id="rId5" imgW="7301323" imgH="495990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8213" cy="494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939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35340"/>
            <a:ext cx="7315200" cy="738664"/>
          </a:xfrm>
        </p:spPr>
        <p:txBody>
          <a:bodyPr/>
          <a:lstStyle/>
          <a:p>
            <a:r>
              <a:rPr lang="en-US" dirty="0" smtClean="0"/>
              <a:t>Possible tables and columns for an A/P system</a:t>
            </a:r>
            <a:br>
              <a:rPr lang="en-US" dirty="0" smtClean="0"/>
            </a:br>
            <a:r>
              <a:rPr lang="en-US" dirty="0" smtClean="0"/>
              <a:t>(continued)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 16, Slide </a:t>
            </a:r>
            <a:fld id="{A2F1A3B5-B1EB-411B-BAEC-74A47DCBBFD9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227470"/>
              </p:ext>
            </p:extLst>
          </p:nvPr>
        </p:nvGraphicFramePr>
        <p:xfrm>
          <a:off x="914400" y="1337101"/>
          <a:ext cx="7452577" cy="4911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Document" r:id="rId5" imgW="7452577" imgH="4911299" progId="Word.Document.8">
                  <p:embed/>
                </p:oleObj>
              </mc:Choice>
              <mc:Fallback>
                <p:oleObj name="Document" r:id="rId5" imgW="7452577" imgH="491129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337101"/>
                        <a:ext cx="7452577" cy="49112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912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435340"/>
            <a:ext cx="7315200" cy="738664"/>
          </a:xfrm>
        </p:spPr>
        <p:txBody>
          <a:bodyPr/>
          <a:lstStyle/>
          <a:p>
            <a:r>
              <a:rPr lang="en-US" dirty="0" smtClean="0"/>
              <a:t>The relationships between the tables</a:t>
            </a:r>
            <a:br>
              <a:rPr lang="en-US" dirty="0" smtClean="0"/>
            </a:br>
            <a:r>
              <a:rPr lang="en-US" dirty="0" smtClean="0"/>
              <a:t>in the accounts payable system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 16, Slide </a:t>
            </a:r>
            <a:fld id="{A2F1A3B5-B1EB-411B-BAEC-74A47DCBBFD9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" name="Picture 6" descr="16-05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35" y="1447800"/>
            <a:ext cx="7305584" cy="2980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243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tables with a many-to-many relationship</a:t>
            </a:r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 16, Slide </a:t>
            </a:r>
            <a:fld id="{A2F1A3B5-B1EB-411B-BAEC-74A47DCBBFD9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13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594595"/>
              </p:ext>
            </p:extLst>
          </p:nvPr>
        </p:nvGraphicFramePr>
        <p:xfrm>
          <a:off x="914400" y="2743200"/>
          <a:ext cx="74676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Document" r:id="rId5" imgW="7422416" imgH="752898" progId="Word.Document.8">
                  <p:embed/>
                </p:oleObj>
              </mc:Choice>
              <mc:Fallback>
                <p:oleObj name="Document" r:id="rId5" imgW="7422416" imgH="75289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743200"/>
                        <a:ext cx="74676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16-05b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440" y="1172606"/>
            <a:ext cx="5709160" cy="1237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16-05c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812" y="3429030"/>
            <a:ext cx="3961188" cy="1223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878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Operations that can violate referential integrity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 16, Slide </a:t>
            </a:r>
            <a:fld id="{A2F1A3B5-B1EB-411B-BAEC-74A47DCBBFD9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14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153278"/>
              </p:ext>
            </p:extLst>
          </p:nvPr>
        </p:nvGraphicFramePr>
        <p:xfrm>
          <a:off x="914400" y="1147763"/>
          <a:ext cx="7378700" cy="530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Document" r:id="rId5" imgW="7390137" imgH="5322855" progId="Word.Document.8">
                  <p:embed/>
                </p:oleObj>
              </mc:Choice>
              <mc:Fallback>
                <p:oleObj name="Document" r:id="rId5" imgW="7390137" imgH="532285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7763"/>
                        <a:ext cx="7378700" cy="530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976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table that contains repeating columns</a:t>
            </a: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 16, Slide </a:t>
            </a:r>
            <a:fld id="{A2F1A3B5-B1EB-411B-BAEC-74A47DCBBFD9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15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708131"/>
              </p:ext>
            </p:extLst>
          </p:nvPr>
        </p:nvGraphicFramePr>
        <p:xfrm>
          <a:off x="914400" y="2286000"/>
          <a:ext cx="740410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Document" r:id="rId5" imgW="7422416" imgH="736335" progId="Word.Document.8">
                  <p:embed/>
                </p:oleObj>
              </mc:Choice>
              <mc:Fallback>
                <p:oleObj name="Document" r:id="rId5" imgW="7422416" imgH="73633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86000"/>
                        <a:ext cx="7404100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43000"/>
            <a:ext cx="6754286" cy="9828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905227"/>
            <a:ext cx="3817144" cy="170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0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accounts payable system in third normal form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 16, Slide </a:t>
            </a:r>
            <a:fld id="{A2F1A3B5-B1EB-411B-BAEC-74A47DCBBFD9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16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" name="Picture 6" descr="16-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734570" cy="3387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931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About indexes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 16, Slide </a:t>
            </a:r>
            <a:fld id="{A2F1A3B5-B1EB-411B-BAEC-74A47DCBBFD9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17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592064"/>
              </p:ext>
            </p:extLst>
          </p:nvPr>
        </p:nvGraphicFramePr>
        <p:xfrm>
          <a:off x="914400" y="1120775"/>
          <a:ext cx="7404100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Document" r:id="rId5" imgW="7422416" imgH="4749630" progId="Word.Document.8">
                  <p:embed/>
                </p:oleObj>
              </mc:Choice>
              <mc:Fallback>
                <p:oleObj name="Document" r:id="rId5" imgW="7422416" imgH="474963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20775"/>
                        <a:ext cx="7404100" cy="473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412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seven normal forms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 16, Slide </a:t>
            </a:r>
            <a:fld id="{A2F1A3B5-B1EB-411B-BAEC-74A47DCBBFD9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18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321550" cy="304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Document" r:id="rId5" imgW="7301323" imgH="3054799" progId="Word.Document.8">
                  <p:embed/>
                </p:oleObj>
              </mc:Choice>
              <mc:Fallback>
                <p:oleObj name="Document" r:id="rId5" imgW="7301323" imgH="305479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21550" cy="304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267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benefits of normalization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 16, Slide </a:t>
            </a:r>
            <a:fld id="{A2F1A3B5-B1EB-411B-BAEC-74A47DCBBFD9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19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17600"/>
          <a:ext cx="7404100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Document" r:id="rId5" imgW="7422416" imgH="4613885" progId="Word.Document.8">
                  <p:embed/>
                </p:oleObj>
              </mc:Choice>
              <mc:Fallback>
                <p:oleObj name="Document" r:id="rId5" imgW="7422416" imgH="461388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17600"/>
                        <a:ext cx="7404100" cy="459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603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 16, Slide </a:t>
            </a:r>
            <a:fld id="{A2F1A3B5-B1EB-411B-BAEC-74A47DCBBFD9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>
            <p:extLst/>
          </p:nvPr>
        </p:nvGraphicFramePr>
        <p:xfrm>
          <a:off x="914400" y="1066800"/>
          <a:ext cx="7422416" cy="320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ocument" r:id="rId5" imgW="7422416" imgH="3209988" progId="Word.Document.8">
                  <p:embed/>
                </p:oleObj>
              </mc:Choice>
              <mc:Fallback>
                <p:oleObj name="Document" r:id="rId5" imgW="7422416" imgH="320998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66800"/>
                        <a:ext cx="7422416" cy="320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087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435340"/>
            <a:ext cx="7315200" cy="738664"/>
          </a:xfrm>
        </p:spPr>
        <p:txBody>
          <a:bodyPr/>
          <a:lstStyle/>
          <a:p>
            <a:r>
              <a:rPr lang="en-US" dirty="0" smtClean="0"/>
              <a:t>The invoice data with a column</a:t>
            </a:r>
            <a:br>
              <a:rPr lang="en-US" dirty="0" smtClean="0"/>
            </a:br>
            <a:r>
              <a:rPr lang="en-US" dirty="0" smtClean="0"/>
              <a:t>that contains repeating values</a:t>
            </a:r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 16, Slide </a:t>
            </a:r>
            <a:fld id="{A2F1A3B5-B1EB-411B-BAEC-74A47DCBBFD9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20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04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938802"/>
              </p:ext>
            </p:extLst>
          </p:nvPr>
        </p:nvGraphicFramePr>
        <p:xfrm>
          <a:off x="904568" y="2438400"/>
          <a:ext cx="7437390" cy="924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Document" r:id="rId5" imgW="7422416" imgH="925369" progId="Word.Document.8">
                  <p:embed/>
                </p:oleObj>
              </mc:Choice>
              <mc:Fallback>
                <p:oleObj name="Document" r:id="rId5" imgW="7422416" imgH="92536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568" y="2438400"/>
                        <a:ext cx="7437390" cy="9249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82" y="1295400"/>
            <a:ext cx="4834286" cy="9828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82" y="3048000"/>
            <a:ext cx="6754286" cy="98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5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invoice data in first normal form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 16, Slide </a:t>
            </a:r>
            <a:fld id="{A2F1A3B5-B1EB-411B-BAEC-74A47DCBBFD9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456" y="1192742"/>
            <a:ext cx="3817144" cy="170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8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435340"/>
            <a:ext cx="7315200" cy="738664"/>
          </a:xfrm>
        </p:spPr>
        <p:txBody>
          <a:bodyPr/>
          <a:lstStyle/>
          <a:p>
            <a:r>
              <a:rPr lang="en-US" dirty="0" smtClean="0"/>
              <a:t>The invoice data in first normal form</a:t>
            </a:r>
            <a:br>
              <a:rPr lang="en-US" dirty="0" smtClean="0"/>
            </a:br>
            <a:r>
              <a:rPr lang="en-US" dirty="0" smtClean="0"/>
              <a:t>with keys added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 16, Slide </a:t>
            </a:r>
            <a:fld id="{A2F1A3B5-B1EB-411B-BAEC-74A47DCBBFD9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47800"/>
            <a:ext cx="5897143" cy="170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6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7" y="1143000"/>
            <a:ext cx="6253163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34" y="1261366"/>
            <a:ext cx="4449525" cy="129523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invoice data in second normal form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 16, Slide </a:t>
            </a:r>
            <a:fld id="{A2F1A3B5-B1EB-411B-BAEC-74A47DCBBFD9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23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37" y="3020627"/>
            <a:ext cx="4449525" cy="225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0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A/P system in second normal form</a:t>
            </a:r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 16, Slide </a:t>
            </a:r>
            <a:fld id="{A2F1A3B5-B1EB-411B-BAEC-74A47DCBBFD9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24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45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015934"/>
              </p:ext>
            </p:extLst>
          </p:nvPr>
        </p:nvGraphicFramePr>
        <p:xfrm>
          <a:off x="914400" y="3657600"/>
          <a:ext cx="7467600" cy="262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Document" r:id="rId5" imgW="7422416" imgH="2631002" progId="Word.Document.8">
                  <p:embed/>
                </p:oleObj>
              </mc:Choice>
              <mc:Fallback>
                <p:oleObj name="Document" r:id="rId5" imgW="7422416" imgH="26310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657600"/>
                        <a:ext cx="7467600" cy="2624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16-12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90" y="1143001"/>
            <a:ext cx="6495910" cy="2453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359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A/P system in third normal form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 16, Slide </a:t>
            </a:r>
            <a:fld id="{A2F1A3B5-B1EB-411B-BAEC-74A47DCBBFD9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25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" name="Picture 6" descr="16-12b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199"/>
            <a:ext cx="7183541" cy="36137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327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accounts payable system in fifth normal form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 16, Slide </a:t>
            </a:r>
            <a:fld id="{A2F1A3B5-B1EB-411B-BAEC-74A47DCBBFD9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26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" name="Picture 6" descr="16-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217718"/>
            <a:ext cx="7315200" cy="4622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683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When to denormalize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 16, Slide </a:t>
            </a:r>
            <a:fld id="{A2F1A3B5-B1EB-411B-BAEC-74A47DCBBFD9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27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28713"/>
          <a:ext cx="7404100" cy="397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Document" r:id="rId5" imgW="7422416" imgH="3992051" progId="Word.Document.8">
                  <p:embed/>
                </p:oleObj>
              </mc:Choice>
              <mc:Fallback>
                <p:oleObj name="Document" r:id="rId5" imgW="7422416" imgH="399205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28713"/>
                        <a:ext cx="7404100" cy="3976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839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MySQL Workbench…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 16, Slide </a:t>
            </a:r>
            <a:fld id="{A2F1A3B5-B1EB-411B-BAEC-74A47DCBBFD9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28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80899" name="Object 3"/>
          <p:cNvGraphicFramePr>
            <a:graphicFrameLocks noChangeAspect="1"/>
          </p:cNvGraphicFramePr>
          <p:nvPr>
            <p:extLst/>
          </p:nvPr>
        </p:nvGraphicFramePr>
        <p:xfrm>
          <a:off x="914400" y="1085850"/>
          <a:ext cx="7288213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Document" r:id="rId5" imgW="7301323" imgH="2353391" progId="Word.Document.8">
                  <p:embed/>
                </p:oleObj>
              </mc:Choice>
              <mc:Fallback>
                <p:oleObj name="Document" r:id="rId5" imgW="7301323" imgH="235339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85850"/>
                        <a:ext cx="7288213" cy="234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3" name="Object 7">
            <a:hlinkClick r:id="rId7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774069"/>
              </p:ext>
            </p:extLst>
          </p:nvPr>
        </p:nvGraphicFramePr>
        <p:xfrm>
          <a:off x="914400" y="3093352"/>
          <a:ext cx="7301323" cy="201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6" name="Document" r:id="rId9" imgW="7301323" imgH="2012048" progId="Word.Document.8">
                  <p:embed/>
                </p:oleObj>
              </mc:Choice>
              <mc:Fallback>
                <p:oleObj name="Document" r:id="rId9" imgW="7301323" imgH="20120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93352"/>
                        <a:ext cx="7301323" cy="201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910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Welcome tab of the Home page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 16, Slide </a:t>
            </a:r>
            <a:fld id="{A2F1A3B5-B1EB-411B-BAEC-74A47DCBBFD9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29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32" y="1143000"/>
            <a:ext cx="7240868" cy="482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9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 16, Slide </a:t>
            </a:r>
            <a:fld id="{A2F1A3B5-B1EB-411B-BAEC-74A47DCBBFD9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066800"/>
          <a:ext cx="7288213" cy="405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Document" r:id="rId5" imgW="7301323" imgH="4069825" progId="Word.Document.8">
                  <p:embed/>
                </p:oleObj>
              </mc:Choice>
              <mc:Fallback>
                <p:oleObj name="Document" r:id="rId5" imgW="7301323" imgH="406982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66800"/>
                        <a:ext cx="7288213" cy="405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811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MySQL Workbench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 16, Slide </a:t>
            </a:r>
            <a:fld id="{A2F1A3B5-B1EB-411B-BAEC-74A47DCBBFD9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30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1066800"/>
            <a:ext cx="5786033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1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435340"/>
            <a:ext cx="7315200" cy="738664"/>
          </a:xfrm>
        </p:spPr>
        <p:txBody>
          <a:bodyPr/>
          <a:lstStyle/>
          <a:p>
            <a:r>
              <a:rPr lang="en-US" smtClean="0"/>
              <a:t>A database system is modeled</a:t>
            </a:r>
            <a:br>
              <a:rPr lang="en-US" smtClean="0"/>
            </a:br>
            <a:r>
              <a:rPr lang="en-US" smtClean="0"/>
              <a:t>after a real-word system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 16, Slide </a:t>
            </a:r>
            <a:fld id="{A2F1A3B5-B1EB-411B-BAEC-74A47DCBBFD9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" name="Picture 6" descr="16-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461" y="1582515"/>
            <a:ext cx="7919939" cy="2989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417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six basic steps for designing a data structure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 16, Slide </a:t>
            </a:r>
            <a:fld id="{A2F1A3B5-B1EB-411B-BAEC-74A47DCBBFD9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38238"/>
          <a:ext cx="7288213" cy="267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Document" r:id="rId5" imgW="7301323" imgH="2679611" progId="Word.Document.8">
                  <p:embed/>
                </p:oleObj>
              </mc:Choice>
              <mc:Fallback>
                <p:oleObj name="Document" r:id="rId5" imgW="7301323" imgH="267961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38238"/>
                        <a:ext cx="7288213" cy="2671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564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435340"/>
            <a:ext cx="7315200" cy="738664"/>
          </a:xfrm>
        </p:spPr>
        <p:txBody>
          <a:bodyPr/>
          <a:lstStyle/>
          <a:p>
            <a:r>
              <a:rPr lang="en-US" dirty="0" smtClean="0"/>
              <a:t>An invoice that can be used</a:t>
            </a:r>
            <a:br>
              <a:rPr lang="en-US" dirty="0" smtClean="0"/>
            </a:br>
            <a:r>
              <a:rPr lang="en-US" dirty="0" smtClean="0"/>
              <a:t>to identify data elements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 16, Slide </a:t>
            </a:r>
            <a:fld id="{A2F1A3B5-B1EB-411B-BAEC-74A47DCBBFD9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6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5974092" cy="458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5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 elements identified on the invoice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 16, Slide </a:t>
            </a:r>
            <a:fld id="{A2F1A3B5-B1EB-411B-BAEC-74A47DCBBFD9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7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38238"/>
          <a:ext cx="7288213" cy="267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Document" r:id="rId5" imgW="7301323" imgH="2679611" progId="Word.Document.8">
                  <p:embed/>
                </p:oleObj>
              </mc:Choice>
              <mc:Fallback>
                <p:oleObj name="Document" r:id="rId5" imgW="7301323" imgH="267961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38238"/>
                        <a:ext cx="7288213" cy="2671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459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name that’s divided into first and last names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 16, Slide </a:t>
            </a:r>
            <a:fld id="{A2F1A3B5-B1EB-411B-BAEC-74A47DCBBFD9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8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" name="Picture 6" descr="16-03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271853" cy="18484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841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435340"/>
            <a:ext cx="7315200" cy="738664"/>
          </a:xfrm>
        </p:spPr>
        <p:txBody>
          <a:bodyPr/>
          <a:lstStyle/>
          <a:p>
            <a:r>
              <a:rPr lang="en-US" smtClean="0"/>
              <a:t>An address that’s divided into street address, city, state, and zip code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 16, Slide </a:t>
            </a:r>
            <a:fld id="{A2F1A3B5-B1EB-411B-BAEC-74A47DCBBFD9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9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" name="Picture 6" descr="16-03b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254386" cy="2133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202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slides_with_titles_logo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ster slides_with_titles_logo.potx" id="{A566EAD1-5301-4E82-B695-AE6CEDC689A7}" vid="{1E1230F9-0392-41B6-A911-5D34D5426BD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slides_with_titles_logo</Template>
  <TotalTime>45</TotalTime>
  <Words>870</Words>
  <Application>Microsoft Office PowerPoint</Application>
  <PresentationFormat>On-screen Show (4:3)</PresentationFormat>
  <Paragraphs>151</Paragraphs>
  <Slides>30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Arial Narrow</vt:lpstr>
      <vt:lpstr>Times New Roman</vt:lpstr>
      <vt:lpstr>Master slides_with_titles_logo</vt:lpstr>
      <vt:lpstr>Document</vt:lpstr>
      <vt:lpstr>Chapter 16</vt:lpstr>
      <vt:lpstr>Objectives</vt:lpstr>
      <vt:lpstr>Objectives (continued)</vt:lpstr>
      <vt:lpstr>A database system is modeled after a real-word system</vt:lpstr>
      <vt:lpstr>The six basic steps for designing a data structure</vt:lpstr>
      <vt:lpstr>An invoice that can be used to identify data elements</vt:lpstr>
      <vt:lpstr>The data elements identified on the invoice</vt:lpstr>
      <vt:lpstr>A name that’s divided into first and last names</vt:lpstr>
      <vt:lpstr>An address that’s divided into street address, city, state, and zip code</vt:lpstr>
      <vt:lpstr>Possible tables and columns for an A/P system</vt:lpstr>
      <vt:lpstr>Possible tables and columns for an A/P system (continued)</vt:lpstr>
      <vt:lpstr>The relationships between the tables in the accounts payable system</vt:lpstr>
      <vt:lpstr>Two tables with a many-to-many relationship</vt:lpstr>
      <vt:lpstr>Operations that can violate referential integrity</vt:lpstr>
      <vt:lpstr>A table that contains repeating columns</vt:lpstr>
      <vt:lpstr>The accounts payable system in third normal form</vt:lpstr>
      <vt:lpstr>About indexes</vt:lpstr>
      <vt:lpstr>The seven normal forms</vt:lpstr>
      <vt:lpstr>The benefits of normalization</vt:lpstr>
      <vt:lpstr>The invoice data with a column that contains repeating values</vt:lpstr>
      <vt:lpstr>The invoice data in first normal form</vt:lpstr>
      <vt:lpstr>The invoice data in first normal form with keys added</vt:lpstr>
      <vt:lpstr>The invoice data in second normal form</vt:lpstr>
      <vt:lpstr>The A/P system in second normal form</vt:lpstr>
      <vt:lpstr>The A/P system in third normal form</vt:lpstr>
      <vt:lpstr>The accounts payable system in fifth normal form</vt:lpstr>
      <vt:lpstr>When to denormalize</vt:lpstr>
      <vt:lpstr>MySQL Workbench…</vt:lpstr>
      <vt:lpstr>The Welcome tab of the Home page</vt:lpstr>
      <vt:lpstr>MySQL Workbench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Anne Boehm</dc:creator>
  <cp:lastModifiedBy>Anne Boehm</cp:lastModifiedBy>
  <cp:revision>7</cp:revision>
  <cp:lastPrinted>2016-01-14T23:03:16Z</cp:lastPrinted>
  <dcterms:created xsi:type="dcterms:W3CDTF">2017-08-23T18:26:38Z</dcterms:created>
  <dcterms:modified xsi:type="dcterms:W3CDTF">2017-09-21T19:05:32Z</dcterms:modified>
</cp:coreProperties>
</file>