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3"/>
  </p:notesMasterIdLst>
  <p:handoutMasterIdLst>
    <p:handoutMasterId r:id="rId44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62" r:id="rId12"/>
    <p:sldId id="363" r:id="rId13"/>
    <p:sldId id="364" r:id="rId14"/>
    <p:sldId id="335" r:id="rId15"/>
    <p:sldId id="336" r:id="rId16"/>
    <p:sldId id="337" r:id="rId17"/>
    <p:sldId id="338" r:id="rId18"/>
    <p:sldId id="339" r:id="rId19"/>
    <p:sldId id="340" r:id="rId20"/>
    <p:sldId id="365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353" r:id="rId34"/>
    <p:sldId id="354" r:id="rId35"/>
    <p:sldId id="355" r:id="rId36"/>
    <p:sldId id="356" r:id="rId37"/>
    <p:sldId id="357" r:id="rId38"/>
    <p:sldId id="358" r:id="rId39"/>
    <p:sldId id="359" r:id="rId40"/>
    <p:sldId id="360" r:id="rId41"/>
    <p:sldId id="361" r:id="rId4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21" autoAdjust="0"/>
  </p:normalViewPr>
  <p:slideViewPr>
    <p:cSldViewPr>
      <p:cViewPr varScale="1">
        <p:scale>
          <a:sx n="97" d="100"/>
          <a:sy n="97" d="100"/>
        </p:scale>
        <p:origin x="8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8/28/2017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E7F757-D5D8-4067-A399-1A1B1C88A2C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81658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7354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5889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4004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278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8688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303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5458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5143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982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6330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79880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0996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2160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44982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5409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22239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56641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02733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12464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52247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940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1692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77773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158731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38728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8513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77322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46838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187840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661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6219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3815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750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813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5410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1598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3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C17,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Word_97_-_2003_Document10.doc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2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Document3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Word_97_-_2003_Document11.doc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emf"/><Relationship Id="rId5" Type="http://schemas.openxmlformats.org/officeDocument/2006/relationships/oleObject" Target="../embeddings/Microsoft_Word_97_-_2003_Document12.doc"/><Relationship Id="rId4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7.emf"/><Relationship Id="rId5" Type="http://schemas.openxmlformats.org/officeDocument/2006/relationships/oleObject" Target="../embeddings/Microsoft_Word_97_-_2003_Document13.doc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8.emf"/><Relationship Id="rId5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9.emf"/><Relationship Id="rId5" Type="http://schemas.openxmlformats.org/officeDocument/2006/relationships/oleObject" Target="../embeddings/Microsoft_Word_97_-_2003_Document15.doc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0.emf"/><Relationship Id="rId5" Type="http://schemas.openxmlformats.org/officeDocument/2006/relationships/oleObject" Target="../embeddings/Microsoft_Word_97_-_2003_Document16.doc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emf"/><Relationship Id="rId4" Type="http://schemas.openxmlformats.org/officeDocument/2006/relationships/package" Target="../embeddings/Microsoft_Word_Document4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Word_97_-_2003_Document17.doc"/><Relationship Id="rId4" Type="http://schemas.openxmlformats.org/officeDocument/2006/relationships/oleObject" Target="../embeddings/oleObject2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3.emf"/><Relationship Id="rId5" Type="http://schemas.openxmlformats.org/officeDocument/2006/relationships/oleObject" Target="../embeddings/Microsoft_Word_97_-_2003_Document18.doc"/><Relationship Id="rId4" Type="http://schemas.openxmlformats.org/officeDocument/2006/relationships/oleObject" Target="../embeddings/oleObject2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Word_97_-_2003_Document19.doc"/><Relationship Id="rId4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Word_97_-_2003_Document20.doc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Word_97_-_2003_Document21.doc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7.emf"/><Relationship Id="rId5" Type="http://schemas.openxmlformats.org/officeDocument/2006/relationships/oleObject" Target="../embeddings/Microsoft_Word_97_-_2003_Document22.doc"/><Relationship Id="rId4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Word_97_-_2003_Document23.doc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9.emf"/><Relationship Id="rId5" Type="http://schemas.openxmlformats.org/officeDocument/2006/relationships/oleObject" Target="../embeddings/Microsoft_Word_97_-_2003_Document24.doc"/><Relationship Id="rId4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Word_97_-_2003_Document25.doc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27.doc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3.emf"/><Relationship Id="rId5" Type="http://schemas.openxmlformats.org/officeDocument/2006/relationships/oleObject" Target="../embeddings/Microsoft_Word_97_-_2003_Document26.doc"/><Relationship Id="rId10" Type="http://schemas.openxmlformats.org/officeDocument/2006/relationships/image" Target="../media/image35.png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7.emf"/><Relationship Id="rId5" Type="http://schemas.openxmlformats.org/officeDocument/2006/relationships/oleObject" Target="../embeddings/Microsoft_Word_97_-_2003_Document28.doc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8.emf"/><Relationship Id="rId5" Type="http://schemas.openxmlformats.org/officeDocument/2006/relationships/oleObject" Target="../embeddings/Microsoft_Word_97_-_2003_Document29.doc"/><Relationship Id="rId4" Type="http://schemas.openxmlformats.org/officeDocument/2006/relationships/oleObject" Target="../embeddings/oleObject33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40.emf"/><Relationship Id="rId5" Type="http://schemas.openxmlformats.org/officeDocument/2006/relationships/oleObject" Target="../embeddings/Microsoft_Word_97_-_2003_Document30.doc"/><Relationship Id="rId4" Type="http://schemas.openxmlformats.org/officeDocument/2006/relationships/oleObject" Target="../embeddings/oleObject34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41.emf"/><Relationship Id="rId5" Type="http://schemas.openxmlformats.org/officeDocument/2006/relationships/oleObject" Target="../embeddings/Microsoft_Word_97_-_2003_Document31.doc"/><Relationship Id="rId4" Type="http://schemas.openxmlformats.org/officeDocument/2006/relationships/oleObject" Target="../embeddings/oleObject3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42.emf"/><Relationship Id="rId5" Type="http://schemas.openxmlformats.org/officeDocument/2006/relationships/oleObject" Target="../embeddings/Microsoft_Word_97_-_2003_Document32.doc"/><Relationship Id="rId4" Type="http://schemas.openxmlformats.org/officeDocument/2006/relationships/oleObject" Target="../embeddings/oleObject3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43.emf"/><Relationship Id="rId5" Type="http://schemas.openxmlformats.org/officeDocument/2006/relationships/oleObject" Target="../embeddings/Microsoft_Word_97_-_2003_Document33.doc"/><Relationship Id="rId4" Type="http://schemas.openxmlformats.org/officeDocument/2006/relationships/oleObject" Target="../embeddings/oleObject3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44.emf"/><Relationship Id="rId5" Type="http://schemas.openxmlformats.org/officeDocument/2006/relationships/oleObject" Target="../embeddings/Microsoft_Word_97_-_2003_Document34.doc"/><Relationship Id="rId4" Type="http://schemas.openxmlformats.org/officeDocument/2006/relationships/oleObject" Target="../embeddings/oleObject3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45.emf"/><Relationship Id="rId5" Type="http://schemas.openxmlformats.org/officeDocument/2006/relationships/oleObject" Target="../embeddings/Microsoft_Word_97_-_2003_Document35.doc"/><Relationship Id="rId4" Type="http://schemas.openxmlformats.org/officeDocument/2006/relationships/oleObject" Target="../embeddings/oleObject39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46.emf"/><Relationship Id="rId5" Type="http://schemas.openxmlformats.org/officeDocument/2006/relationships/oleObject" Target="../embeddings/Microsoft_Word_97_-_2003_Document36.doc"/><Relationship Id="rId4" Type="http://schemas.openxmlformats.org/officeDocument/2006/relationships/oleObject" Target="../embeddings/oleObject4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Word_97_-_2003_Document5.doc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6.doc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7.doc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Word_97_-_2003_Document8.doc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Word_97_-_2003_Document9.doc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17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107424"/>
              </p:ext>
            </p:extLst>
          </p:nvPr>
        </p:nvGraphicFramePr>
        <p:xfrm>
          <a:off x="914400" y="1604963"/>
          <a:ext cx="74041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5" imgW="7422416" imgH="3063801" progId="Word.Document.8">
                  <p:embed/>
                </p:oleObj>
              </mc:Choice>
              <mc:Fallback>
                <p:oleObj name="Document" r:id="rId5" imgW="7422416" imgH="30638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4963"/>
                        <a:ext cx="74041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8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table with a two-column primary key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2624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Document" r:id="rId5" imgW="7301323" imgH="2624881" progId="Word.Document.8">
                  <p:embed/>
                </p:oleObj>
              </mc:Choice>
              <mc:Fallback>
                <p:oleObj name="Document" r:id="rId5" imgW="7301323" imgH="26248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624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8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attributes for working with a foreign key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774656"/>
              </p:ext>
            </p:extLst>
          </p:nvPr>
        </p:nvGraphicFramePr>
        <p:xfrm>
          <a:off x="921338" y="1126495"/>
          <a:ext cx="7301323" cy="4923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Document" r:id="rId4" imgW="7301323" imgH="4923542" progId="Word.Document.12">
                  <p:embed/>
                </p:oleObj>
              </mc:Choice>
              <mc:Fallback>
                <p:oleObj name="Document" r:id="rId4" imgW="7301323" imgH="49235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1338" y="1126495"/>
                        <a:ext cx="7301323" cy="49235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503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table with a table-level foreign key constraint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214653"/>
              </p:ext>
            </p:extLst>
          </p:nvPr>
        </p:nvGraphicFramePr>
        <p:xfrm>
          <a:off x="923926" y="1147763"/>
          <a:ext cx="7301323" cy="3579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2" name="Document" r:id="rId4" imgW="7301323" imgH="3579055" progId="Word.Document.12">
                  <p:embed/>
                </p:oleObj>
              </mc:Choice>
              <mc:Fallback>
                <p:oleObj name="Document" r:id="rId4" imgW="7301323" imgH="3579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3926" y="1147763"/>
                        <a:ext cx="7301323" cy="3579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931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An insert statement that fails </a:t>
            </a:r>
            <a:br>
              <a:rPr lang="en-US" dirty="0" smtClean="0"/>
            </a:br>
            <a:r>
              <a:rPr lang="en-US" dirty="0" smtClean="0"/>
              <a:t>because a related row doesn’t exist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9301"/>
              </p:ext>
            </p:extLst>
          </p:nvPr>
        </p:nvGraphicFramePr>
        <p:xfrm>
          <a:off x="914400" y="1295400"/>
          <a:ext cx="7224713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Document" r:id="rId4" imgW="7301323" imgH="2035093" progId="Word.Document.12">
                  <p:embed/>
                </p:oleObj>
              </mc:Choice>
              <mc:Fallback>
                <p:oleObj name="Document" r:id="rId4" imgW="7301323" imgH="20350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7224713" cy="200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7886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statement that renames a table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554842"/>
              </p:ext>
            </p:extLst>
          </p:nvPr>
        </p:nvGraphicFramePr>
        <p:xfrm>
          <a:off x="914400" y="1147763"/>
          <a:ext cx="7226300" cy="512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Document" r:id="rId5" imgW="7301323" imgH="5191791" progId="Word.Document.8">
                  <p:embed/>
                </p:oleObj>
              </mc:Choice>
              <mc:Fallback>
                <p:oleObj name="Document" r:id="rId5" imgW="7301323" imgH="51917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512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11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statement that changes a column definition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623804"/>
              </p:ext>
            </p:extLst>
          </p:nvPr>
        </p:nvGraphicFramePr>
        <p:xfrm>
          <a:off x="914400" y="1147763"/>
          <a:ext cx="7226300" cy="512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5" imgW="7301323" imgH="5196111" progId="Word.Document.8">
                  <p:embed/>
                </p:oleObj>
              </mc:Choice>
              <mc:Fallback>
                <p:oleObj name="Document" r:id="rId5" imgW="7301323" imgH="51961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512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123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statement that drops a table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49027"/>
              </p:ext>
            </p:extLst>
          </p:nvPr>
        </p:nvGraphicFramePr>
        <p:xfrm>
          <a:off x="914400" y="1119188"/>
          <a:ext cx="7404100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Document" r:id="rId5" imgW="7422416" imgH="3153818" progId="Word.Document.8">
                  <p:embed/>
                </p:oleObj>
              </mc:Choice>
              <mc:Fallback>
                <p:oleObj name="Document" r:id="rId5" imgW="7422416" imgH="31538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9188"/>
                        <a:ext cx="7404100" cy="313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91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of the CREATE INDEX statement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404431"/>
              </p:ext>
            </p:extLst>
          </p:nvPr>
        </p:nvGraphicFramePr>
        <p:xfrm>
          <a:off x="914400" y="1147763"/>
          <a:ext cx="7226300" cy="530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Document" r:id="rId5" imgW="7301323" imgH="5377585" progId="Word.Document.8">
                  <p:embed/>
                </p:oleObj>
              </mc:Choice>
              <mc:Fallback>
                <p:oleObj name="Document" r:id="rId5" imgW="7301323" imgH="53775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530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655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CREATE TABLE statement that creates indexes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63265"/>
              </p:ext>
            </p:extLst>
          </p:nvPr>
        </p:nvGraphicFramePr>
        <p:xfrm>
          <a:off x="914400" y="1136650"/>
          <a:ext cx="7288213" cy="341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5" imgW="7301323" imgH="3435749" progId="Word.Document.8">
                  <p:embed/>
                </p:oleObj>
              </mc:Choice>
              <mc:Fallback>
                <p:oleObj name="Document" r:id="rId5" imgW="7301323" imgH="3435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6650"/>
                        <a:ext cx="7288213" cy="341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5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Privileges for working with data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19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23279"/>
              </p:ext>
            </p:extLst>
          </p:nvPr>
        </p:nvGraphicFramePr>
        <p:xfrm>
          <a:off x="914400" y="1066800"/>
          <a:ext cx="7404100" cy="512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Document" r:id="rId5" imgW="7422416" imgH="5109336" progId="Word.Document.8">
                  <p:embed/>
                </p:oleObj>
              </mc:Choice>
              <mc:Fallback>
                <p:oleObj name="Document" r:id="rId5" imgW="7422416" imgH="51093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404100" cy="512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357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344914"/>
              </p:ext>
            </p:extLst>
          </p:nvPr>
        </p:nvGraphicFramePr>
        <p:xfrm>
          <a:off x="914400" y="1066800"/>
          <a:ext cx="7321550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5" imgW="7301323" imgH="3464554" progId="Word.Document.8">
                  <p:embed/>
                </p:oleObj>
              </mc:Choice>
              <mc:Fallback>
                <p:oleObj name="Document" r:id="rId5" imgW="7301323" imgH="34645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21550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978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privileges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996062"/>
              </p:ext>
            </p:extLst>
          </p:nvPr>
        </p:nvGraphicFramePr>
        <p:xfrm>
          <a:off x="923925" y="1147763"/>
          <a:ext cx="7153275" cy="153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Document" r:id="rId4" imgW="7301323" imgH="1573128" progId="Word.Document.12">
                  <p:embed/>
                </p:oleObj>
              </mc:Choice>
              <mc:Fallback>
                <p:oleObj name="Document" r:id="rId4" imgW="7301323" imgH="15731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3925" y="1147763"/>
                        <a:ext cx="7153275" cy="1531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3628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four privilege levels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926685"/>
              </p:ext>
            </p:extLst>
          </p:nvPr>
        </p:nvGraphicFramePr>
        <p:xfrm>
          <a:off x="914400" y="1147763"/>
          <a:ext cx="7378700" cy="234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Document" r:id="rId5" imgW="7390137" imgH="2356632" progId="Word.Document.8">
                  <p:embed/>
                </p:oleObj>
              </mc:Choice>
              <mc:Fallback>
                <p:oleObj name="Document" r:id="rId5" imgW="7390137" imgH="23566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378700" cy="234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375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 user from a specific host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8340813"/>
              </p:ext>
            </p:extLst>
          </p:nvPr>
        </p:nvGraphicFramePr>
        <p:xfrm>
          <a:off x="914400" y="1111250"/>
          <a:ext cx="7297738" cy="528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Document" r:id="rId5" imgW="7301323" imgH="5304491" progId="Word.Document.8">
                  <p:embed/>
                </p:oleObj>
              </mc:Choice>
              <mc:Fallback>
                <p:oleObj name="Document" r:id="rId5" imgW="7301323" imgH="530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297738" cy="528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63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of the GRANT statement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718034"/>
              </p:ext>
            </p:extLst>
          </p:nvPr>
        </p:nvGraphicFramePr>
        <p:xfrm>
          <a:off x="914400" y="1111250"/>
          <a:ext cx="7288213" cy="307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Document" r:id="rId5" imgW="7301323" imgH="3094407" progId="Word.Document.8">
                  <p:embed/>
                </p:oleObj>
              </mc:Choice>
              <mc:Fallback>
                <p:oleObj name="Document" r:id="rId5" imgW="7301323" imgH="30944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288213" cy="307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47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statement that creates a user with no privileges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554176"/>
              </p:ext>
            </p:extLst>
          </p:nvPr>
        </p:nvGraphicFramePr>
        <p:xfrm>
          <a:off x="914400" y="1143000"/>
          <a:ext cx="7321550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Document" r:id="rId5" imgW="7301323" imgH="4725145" progId="Word.Document.8">
                  <p:embed/>
                </p:oleObj>
              </mc:Choice>
              <mc:Fallback>
                <p:oleObj name="Document" r:id="rId5" imgW="7301323" imgH="47251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471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65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statement that grants table privileges to a user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856240"/>
              </p:ext>
            </p:extLst>
          </p:nvPr>
        </p:nvGraphicFramePr>
        <p:xfrm>
          <a:off x="914400" y="1143000"/>
          <a:ext cx="7321550" cy="506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5" imgW="7301323" imgH="5074409" progId="Word.Document.8">
                  <p:embed/>
                </p:oleObj>
              </mc:Choice>
              <mc:Fallback>
                <p:oleObj name="Document" r:id="rId5" imgW="7301323" imgH="50744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21550" cy="506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279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The syntax of the REVOKE statement</a:t>
            </a:r>
            <a:br>
              <a:rPr lang="en-US" dirty="0" smtClean="0"/>
            </a:br>
            <a:r>
              <a:rPr lang="en-US" dirty="0" smtClean="0"/>
              <a:t>for all privileges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966018"/>
              </p:ext>
            </p:extLst>
          </p:nvPr>
        </p:nvGraphicFramePr>
        <p:xfrm>
          <a:off x="914400" y="1295400"/>
          <a:ext cx="7226300" cy="374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Document" r:id="rId5" imgW="7301323" imgH="3800136" progId="Word.Document.8">
                  <p:embed/>
                </p:oleObj>
              </mc:Choice>
              <mc:Fallback>
                <p:oleObj name="Document" r:id="rId5" imgW="7301323" imgH="38001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26300" cy="374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55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The syntax of the REVOKE statement</a:t>
            </a:r>
            <a:br>
              <a:rPr lang="en-US" dirty="0" smtClean="0"/>
            </a:br>
            <a:r>
              <a:rPr lang="en-US" dirty="0" smtClean="0"/>
              <a:t>for specific privileges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025229"/>
              </p:ext>
            </p:extLst>
          </p:nvPr>
        </p:nvGraphicFramePr>
        <p:xfrm>
          <a:off x="922594" y="1295400"/>
          <a:ext cx="7289800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Document" r:id="rId5" imgW="7301323" imgH="2984587" progId="Word.Document.8">
                  <p:embed/>
                </p:oleObj>
              </mc:Choice>
              <mc:Fallback>
                <p:oleObj name="Document" r:id="rId5" imgW="7301323" imgH="29845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594" y="1295400"/>
                        <a:ext cx="7289800" cy="297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9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statement that lists all users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463439"/>
              </p:ext>
            </p:extLst>
          </p:nvPr>
        </p:nvGraphicFramePr>
        <p:xfrm>
          <a:off x="914400" y="1111250"/>
          <a:ext cx="74041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Document" r:id="rId5" imgW="7422416" imgH="1402457" progId="Word.Document.8">
                  <p:embed/>
                </p:oleObj>
              </mc:Choice>
              <mc:Fallback>
                <p:oleObj name="Document" r:id="rId5" imgW="7422416" imgH="14024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1250"/>
                        <a:ext cx="74041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957686"/>
            <a:ext cx="1900001" cy="2385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05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of the SHOW GRANTS statement</a:t>
            </a: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29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733073"/>
              </p:ext>
            </p:extLst>
          </p:nvPr>
        </p:nvGraphicFramePr>
        <p:xfrm>
          <a:off x="914400" y="1145646"/>
          <a:ext cx="7422416" cy="258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Document" r:id="rId5" imgW="7422416" imgH="2588154" progId="Word.Document.8">
                  <p:embed/>
                </p:oleObj>
              </mc:Choice>
              <mc:Fallback>
                <p:oleObj name="Document" r:id="rId5" imgW="7422416" imgH="25881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5646"/>
                        <a:ext cx="7422416" cy="2588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3124200"/>
            <a:ext cx="6934200" cy="6778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2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 (continued)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71766"/>
              </p:ext>
            </p:extLst>
          </p:nvPr>
        </p:nvGraphicFramePr>
        <p:xfrm>
          <a:off x="914400" y="1066800"/>
          <a:ext cx="7226300" cy="465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5" imgW="7301323" imgH="4716144" progId="Word.Document.8">
                  <p:embed/>
                </p:oleObj>
              </mc:Choice>
              <mc:Fallback>
                <p:oleObj name="Document" r:id="rId5" imgW="7301323" imgH="4716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226300" cy="465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5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statement that shows the privileges for a user </a:t>
            </a:r>
            <a:br>
              <a:rPr lang="en-US" dirty="0" smtClean="0"/>
            </a:br>
            <a:r>
              <a:rPr lang="en-US" dirty="0" smtClean="0"/>
              <a:t>from a specific host</a:t>
            </a:r>
            <a:endParaRPr lang="en-US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768458"/>
              </p:ext>
            </p:extLst>
          </p:nvPr>
        </p:nvGraphicFramePr>
        <p:xfrm>
          <a:off x="923925" y="1241425"/>
          <a:ext cx="7404100" cy="178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Document" r:id="rId5" imgW="7422416" imgH="1792408" progId="Word.Document.8">
                  <p:embed/>
                </p:oleObj>
              </mc:Choice>
              <mc:Fallback>
                <p:oleObj name="Document" r:id="rId5" imgW="7422416" imgH="17924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241425"/>
                        <a:ext cx="7404100" cy="178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347154"/>
              </p:ext>
            </p:extLst>
          </p:nvPr>
        </p:nvGraphicFramePr>
        <p:xfrm>
          <a:off x="914400" y="3200400"/>
          <a:ext cx="72263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Document" r:id="rId8" imgW="7301323" imgH="1280394" progId="Word.Document.8">
                  <p:embed/>
                </p:oleObj>
              </mc:Choice>
              <mc:Fallback>
                <p:oleObj name="Document" r:id="rId8" imgW="7301323" imgH="12803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00400"/>
                        <a:ext cx="7226300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3925" y="2082929"/>
            <a:ext cx="6104762" cy="1028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78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 tab for a table named products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66800"/>
            <a:ext cx="6172201" cy="485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9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tab-delimited text file that’s stored </a:t>
            </a:r>
            <a:br>
              <a:rPr lang="en-US" dirty="0" smtClean="0"/>
            </a:br>
            <a:r>
              <a:rPr lang="en-US" dirty="0" smtClean="0"/>
              <a:t>in users.txt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32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04755"/>
              </p:ext>
            </p:extLst>
          </p:nvPr>
        </p:nvGraphicFramePr>
        <p:xfrm>
          <a:off x="900906" y="1295400"/>
          <a:ext cx="7342188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Document" r:id="rId5" imgW="7422416" imgH="3806257" progId="Word.Document.8">
                  <p:embed/>
                </p:oleObj>
              </mc:Choice>
              <mc:Fallback>
                <p:oleObj name="Document" r:id="rId5" imgW="7422416" imgH="38062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906" y="1295400"/>
                        <a:ext cx="7342188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3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use the Windows command prompt </a:t>
            </a:r>
            <a:br>
              <a:rPr lang="en-US" dirty="0" smtClean="0"/>
            </a:br>
            <a:r>
              <a:rPr lang="en-US" dirty="0" smtClean="0"/>
              <a:t>to load data from a text file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33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567134"/>
              </p:ext>
            </p:extLst>
          </p:nvPr>
        </p:nvGraphicFramePr>
        <p:xfrm>
          <a:off x="914400" y="1371600"/>
          <a:ext cx="73215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Document" r:id="rId5" imgW="7301323" imgH="2513620" progId="Word.Document.8">
                  <p:embed/>
                </p:oleObj>
              </mc:Choice>
              <mc:Fallback>
                <p:oleObj name="Document" r:id="rId5" imgW="7301323" imgH="25136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321550" cy="250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97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Export tab for my_guitar_shop2</a:t>
            </a: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143000"/>
            <a:ext cx="5638800" cy="478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9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use phpMyAdmin to dump a database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23286"/>
              </p:ext>
            </p:extLst>
          </p:nvPr>
        </p:nvGraphicFramePr>
        <p:xfrm>
          <a:off x="914400" y="1147763"/>
          <a:ext cx="7297738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Document" r:id="rId5" imgW="7301323" imgH="3193425" progId="Word.Document.8">
                  <p:embed/>
                </p:oleObj>
              </mc:Choice>
              <mc:Fallback>
                <p:oleObj name="Document" r:id="rId5" imgW="7301323" imgH="31934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97738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246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The SQL script that creates </a:t>
            </a:r>
            <a:br>
              <a:rPr lang="en-US" dirty="0" smtClean="0"/>
            </a:br>
            <a:r>
              <a:rPr lang="en-US" dirty="0" smtClean="0"/>
              <a:t>the my_guitar_shop2 database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560493"/>
              </p:ext>
            </p:extLst>
          </p:nvPr>
        </p:nvGraphicFramePr>
        <p:xfrm>
          <a:off x="914400" y="1338621"/>
          <a:ext cx="7321550" cy="517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Document" r:id="rId5" imgW="7301323" imgH="5187110" progId="Word.Document.8">
                  <p:embed/>
                </p:oleObj>
              </mc:Choice>
              <mc:Fallback>
                <p:oleObj name="Document" r:id="rId5" imgW="7301323" imgH="51871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38621"/>
                        <a:ext cx="7321550" cy="517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93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SQL script that creates the database (cont.)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2946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1888"/>
          <a:ext cx="7288213" cy="389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Document" r:id="rId5" imgW="7301323" imgH="3911396" progId="Word.Document.8">
                  <p:embed/>
                </p:oleObj>
              </mc:Choice>
              <mc:Fallback>
                <p:oleObj name="Document" r:id="rId5" imgW="7301323" imgH="39113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1888"/>
                        <a:ext cx="7288213" cy="389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61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SQL script that creates the database (cont.)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Document" r:id="rId5" imgW="7301323" imgH="4142919" progId="Word.Document.8">
                  <p:embed/>
                </p:oleObj>
              </mc:Choice>
              <mc:Fallback>
                <p:oleObj name="Document" r:id="rId5" imgW="7301323" imgH="414291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12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84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SQL script that creates the database (cont.)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39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>
            <p:extLst/>
          </p:nvPr>
        </p:nvGraphicFramePr>
        <p:xfrm>
          <a:off x="908050" y="1131887"/>
          <a:ext cx="7321550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Document" r:id="rId5" imgW="7301323" imgH="3447991" progId="Word.Document.8">
                  <p:embed/>
                </p:oleObj>
              </mc:Choice>
              <mc:Fallback>
                <p:oleObj name="Document" r:id="rId5" imgW="7301323" imgH="34479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131887"/>
                        <a:ext cx="7321550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69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create a database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9829"/>
              </p:ext>
            </p:extLst>
          </p:nvPr>
        </p:nvGraphicFramePr>
        <p:xfrm>
          <a:off x="914400" y="1093788"/>
          <a:ext cx="7226300" cy="397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5" imgW="7301323" imgH="4030218" progId="Word.Document.8">
                  <p:embed/>
                </p:oleObj>
              </mc:Choice>
              <mc:Fallback>
                <p:oleObj name="Document" r:id="rId5" imgW="7301323" imgH="40302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3788"/>
                        <a:ext cx="7226300" cy="397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44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SQL script that creates the database (cont.)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40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28712"/>
          <a:ext cx="7321550" cy="527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Document" r:id="rId5" imgW="7301323" imgH="5283247" progId="Word.Document.8">
                  <p:embed/>
                </p:oleObj>
              </mc:Choice>
              <mc:Fallback>
                <p:oleObj name="Document" r:id="rId5" imgW="7301323" imgH="52832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8712"/>
                        <a:ext cx="7321550" cy="527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25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SQL script that creates the database (cont.)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41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39825"/>
          <a:ext cx="7288213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9" name="Document" r:id="rId5" imgW="7301323" imgH="4133917" progId="Word.Document.8">
                  <p:embed/>
                </p:oleObj>
              </mc:Choice>
              <mc:Fallback>
                <p:oleObj name="Document" r:id="rId5" imgW="7301323" imgH="41339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9825"/>
                        <a:ext cx="7288213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89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numeric data types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5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029426"/>
              </p:ext>
            </p:extLst>
          </p:nvPr>
        </p:nvGraphicFramePr>
        <p:xfrm>
          <a:off x="914400" y="1103313"/>
          <a:ext cx="7342188" cy="442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5" imgW="7422416" imgH="4486061" progId="Word.Document.8">
                  <p:embed/>
                </p:oleObj>
              </mc:Choice>
              <mc:Fallback>
                <p:oleObj name="Document" r:id="rId5" imgW="7422416" imgH="44860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3313"/>
                        <a:ext cx="7342188" cy="442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01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syntax of the CREATE TABLE statement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6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57516"/>
              </p:ext>
            </p:extLst>
          </p:nvPr>
        </p:nvGraphicFramePr>
        <p:xfrm>
          <a:off x="914400" y="1143000"/>
          <a:ext cx="7422416" cy="3772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5" imgW="7422416" imgH="3774211" progId="Word.Document.8">
                  <p:embed/>
                </p:oleObj>
              </mc:Choice>
              <mc:Fallback>
                <p:oleObj name="Document" r:id="rId5" imgW="7422416" imgH="37742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422416" cy="37727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9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table without column attributes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7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396678"/>
              </p:ext>
            </p:extLst>
          </p:nvPr>
        </p:nvGraphicFramePr>
        <p:xfrm>
          <a:off x="914400" y="1144588"/>
          <a:ext cx="7288213" cy="387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" r:id="rId5" imgW="7301323" imgH="3899154" progId="Word.Document.8">
                  <p:embed/>
                </p:oleObj>
              </mc:Choice>
              <mc:Fallback>
                <p:oleObj name="Document" r:id="rId5" imgW="7301323" imgH="38991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387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396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Another table with column attributes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8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1116012"/>
          <a:ext cx="7321550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Document" r:id="rId5" imgW="7301323" imgH="2624881" progId="Word.Document.8">
                  <p:embed/>
                </p:oleObj>
              </mc:Choice>
              <mc:Fallback>
                <p:oleObj name="Document" r:id="rId5" imgW="7301323" imgH="26248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6012"/>
                        <a:ext cx="7321550" cy="261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81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Two column attributes for working</a:t>
            </a:r>
            <a:br>
              <a:rPr lang="en-US" dirty="0" smtClean="0"/>
            </a:br>
            <a:r>
              <a:rPr lang="en-US" dirty="0" smtClean="0"/>
              <a:t>with a primary key</a:t>
            </a: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Murach's PHP and MySQL (3rd Ed.)</a:t>
            </a:r>
            <a:endParaRPr lang="en-US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2017, Mike Murach &amp; Associates, Inc.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smtClean="0"/>
          </a:p>
          <a:p>
            <a:pPr algn="r"/>
            <a:r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t>C17, Slide </a:t>
            </a:r>
            <a:fld id="{0E7506DA-0717-4A34-B9C5-5FA6CAAF7B80}" type="slidenum">
              <a:rPr lang="en-US" altLang="en-US" sz="900" smtClean="0">
                <a:solidFill>
                  <a:schemeClr val="bg1"/>
                </a:solidFill>
                <a:latin typeface="Arial Narrow" pitchFamily="34" charset="0"/>
              </a:rPr>
              <a:pPr algn="r"/>
              <a:t>9</a:t>
            </a:fld>
            <a:endParaRPr lang="en-US" alt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047651"/>
              </p:ext>
            </p:extLst>
          </p:nvPr>
        </p:nvGraphicFramePr>
        <p:xfrm>
          <a:off x="914400" y="1284288"/>
          <a:ext cx="7288213" cy="519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Document" r:id="rId5" imgW="7301323" imgH="5217715" progId="Word.Document.8">
                  <p:embed/>
                </p:oleObj>
              </mc:Choice>
              <mc:Fallback>
                <p:oleObj name="Document" r:id="rId5" imgW="7301323" imgH="521771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84288"/>
                        <a:ext cx="7288213" cy="5192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7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120</TotalTime>
  <Words>1169</Words>
  <Application>Microsoft Office PowerPoint</Application>
  <PresentationFormat>On-screen Show (4:3)</PresentationFormat>
  <Paragraphs>206</Paragraphs>
  <Slides>41</Slides>
  <Notes>37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Arial Narrow</vt:lpstr>
      <vt:lpstr>Times New Roman</vt:lpstr>
      <vt:lpstr>Master slides_with_titles_logo</vt:lpstr>
      <vt:lpstr>Document</vt:lpstr>
      <vt:lpstr>Chapter 17</vt:lpstr>
      <vt:lpstr>Objectives</vt:lpstr>
      <vt:lpstr>Objectives (continued)</vt:lpstr>
      <vt:lpstr>How to create a database</vt:lpstr>
      <vt:lpstr>Common numeric data types</vt:lpstr>
      <vt:lpstr>The syntax of the CREATE TABLE statement</vt:lpstr>
      <vt:lpstr>A table without column attributes</vt:lpstr>
      <vt:lpstr>Another table with column attributes</vt:lpstr>
      <vt:lpstr>Two column attributes for working with a primary key</vt:lpstr>
      <vt:lpstr>A table with a two-column primary key</vt:lpstr>
      <vt:lpstr>Three attributes for working with a foreign key</vt:lpstr>
      <vt:lpstr>A table with a table-level foreign key constraint</vt:lpstr>
      <vt:lpstr>An insert statement that fails  because a related row doesn’t exist</vt:lpstr>
      <vt:lpstr>A statement that renames a table</vt:lpstr>
      <vt:lpstr>A statement that changes a column definition</vt:lpstr>
      <vt:lpstr>A statement that drops a table</vt:lpstr>
      <vt:lpstr>The syntax of the CREATE INDEX statement</vt:lpstr>
      <vt:lpstr>A CREATE TABLE statement that creates indexes</vt:lpstr>
      <vt:lpstr>Privileges for working with data</vt:lpstr>
      <vt:lpstr>Other privileges</vt:lpstr>
      <vt:lpstr>The four privilege levels</vt:lpstr>
      <vt:lpstr>How to create a user from a specific host</vt:lpstr>
      <vt:lpstr>The syntax of the GRANT statement</vt:lpstr>
      <vt:lpstr>A statement that creates a user with no privileges</vt:lpstr>
      <vt:lpstr>A statement that grants table privileges to a user</vt:lpstr>
      <vt:lpstr>The syntax of the REVOKE statement for all privileges</vt:lpstr>
      <vt:lpstr>The syntax of the REVOKE statement for specific privileges</vt:lpstr>
      <vt:lpstr>A statement that lists all users</vt:lpstr>
      <vt:lpstr>The syntax of the SHOW GRANTS statement</vt:lpstr>
      <vt:lpstr>A statement that shows the privileges for a user  from a specific host</vt:lpstr>
      <vt:lpstr>The Import tab for a table named products</vt:lpstr>
      <vt:lpstr>A tab-delimited text file that’s stored  in users.txt</vt:lpstr>
      <vt:lpstr>How to use the Windows command prompt  to load data from a text file</vt:lpstr>
      <vt:lpstr>The Export tab for my_guitar_shop2</vt:lpstr>
      <vt:lpstr>How to use phpMyAdmin to dump a database</vt:lpstr>
      <vt:lpstr>The SQL script that creates  the my_guitar_shop2 database</vt:lpstr>
      <vt:lpstr>The SQL script that creates the database (cont.)</vt:lpstr>
      <vt:lpstr>The SQL script that creates the database (cont.)</vt:lpstr>
      <vt:lpstr>The SQL script that creates the database (cont.)</vt:lpstr>
      <vt:lpstr>The SQL script that creates the database (cont.)</vt:lpstr>
      <vt:lpstr>The SQL script that creates the database (cont.)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Boehm</dc:creator>
  <cp:lastModifiedBy>Anne Boehm</cp:lastModifiedBy>
  <cp:revision>9</cp:revision>
  <cp:lastPrinted>2016-01-14T23:03:16Z</cp:lastPrinted>
  <dcterms:created xsi:type="dcterms:W3CDTF">2017-08-23T20:48:31Z</dcterms:created>
  <dcterms:modified xsi:type="dcterms:W3CDTF">2017-08-28T21:16:08Z</dcterms:modified>
</cp:coreProperties>
</file>