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3"/>
  </p:notesMasterIdLst>
  <p:handoutMasterIdLst>
    <p:handoutMasterId r:id="rId44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62" r:id="rId12"/>
    <p:sldId id="363" r:id="rId13"/>
    <p:sldId id="364" r:id="rId14"/>
    <p:sldId id="335" r:id="rId15"/>
    <p:sldId id="336" r:id="rId16"/>
    <p:sldId id="337" r:id="rId17"/>
    <p:sldId id="338" r:id="rId18"/>
    <p:sldId id="339" r:id="rId19"/>
    <p:sldId id="340" r:id="rId20"/>
    <p:sldId id="365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1" autoAdjust="0"/>
  </p:normalViewPr>
  <p:slideViewPr>
    <p:cSldViewPr>
      <p:cViewPr varScale="1">
        <p:scale>
          <a:sx n="97" d="100"/>
          <a:sy n="97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8/28/2017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E7F757-D5D8-4067-A399-1A1B1C88A2C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8165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7354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5889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4004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278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8688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03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5458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514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982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6330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988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996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2160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4982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5409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22239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664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0273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12464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2247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940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1692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7773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58731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8728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8513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77322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46838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87840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661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621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381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750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813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5410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159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C5,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3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3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4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27.doc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Word_97_-_2003_Document26.doc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7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8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40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41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42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3.emf"/><Relationship Id="rId5" Type="http://schemas.openxmlformats.org/officeDocument/2006/relationships/oleObject" Target="../embeddings/Microsoft_Word_97_-_2003_Document33.doc"/><Relationship Id="rId4" Type="http://schemas.openxmlformats.org/officeDocument/2006/relationships/oleObject" Target="../embeddings/oleObject3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4.emf"/><Relationship Id="rId5" Type="http://schemas.openxmlformats.org/officeDocument/2006/relationships/oleObject" Target="../embeddings/Microsoft_Word_97_-_2003_Document34.doc"/><Relationship Id="rId4" Type="http://schemas.openxmlformats.org/officeDocument/2006/relationships/oleObject" Target="../embeddings/oleObject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5.emf"/><Relationship Id="rId5" Type="http://schemas.openxmlformats.org/officeDocument/2006/relationships/oleObject" Target="../embeddings/Microsoft_Word_97_-_2003_Document35.doc"/><Relationship Id="rId4" Type="http://schemas.openxmlformats.org/officeDocument/2006/relationships/oleObject" Target="../embeddings/oleObject3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6.emf"/><Relationship Id="rId5" Type="http://schemas.openxmlformats.org/officeDocument/2006/relationships/oleObject" Target="../embeddings/Microsoft_Word_97_-_2003_Document36.doc"/><Relationship Id="rId4" Type="http://schemas.openxmlformats.org/officeDocument/2006/relationships/oleObject" Target="../embeddings/oleObject4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107424"/>
              </p:ext>
            </p:extLst>
          </p:nvPr>
        </p:nvGraphicFramePr>
        <p:xfrm>
          <a:off x="914400" y="1604963"/>
          <a:ext cx="74041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7422416" imgH="3063801" progId="Word.Document.8">
                  <p:embed/>
                </p:oleObj>
              </mc:Choice>
              <mc:Fallback>
                <p:oleObj name="Document" r:id="rId5" imgW="7422416" imgH="30638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4041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table with a two-column primary key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01323" cy="262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5" imgW="7301323" imgH="2624881" progId="Word.Document.8">
                  <p:embed/>
                </p:oleObj>
              </mc:Choice>
              <mc:Fallback>
                <p:oleObj name="Document" r:id="rId5" imgW="7301323" imgH="26248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01323" cy="2624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8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attributes for working with a foreign key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774656"/>
              </p:ext>
            </p:extLst>
          </p:nvPr>
        </p:nvGraphicFramePr>
        <p:xfrm>
          <a:off x="921338" y="1126495"/>
          <a:ext cx="7301323" cy="4923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Document" r:id="rId4" imgW="7301323" imgH="4923542" progId="Word.Document.12">
                  <p:embed/>
                </p:oleObj>
              </mc:Choice>
              <mc:Fallback>
                <p:oleObj name="Document" r:id="rId4" imgW="7301323" imgH="49235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1338" y="1126495"/>
                        <a:ext cx="7301323" cy="4923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0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table with a table-level foreign key constraint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214653"/>
              </p:ext>
            </p:extLst>
          </p:nvPr>
        </p:nvGraphicFramePr>
        <p:xfrm>
          <a:off x="923926" y="1147763"/>
          <a:ext cx="7301323" cy="357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Document" r:id="rId4" imgW="7301323" imgH="3579055" progId="Word.Document.12">
                  <p:embed/>
                </p:oleObj>
              </mc:Choice>
              <mc:Fallback>
                <p:oleObj name="Document" r:id="rId4" imgW="7301323" imgH="3579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3926" y="1147763"/>
                        <a:ext cx="7301323" cy="3579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31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An insert statement that fails </a:t>
            </a:r>
            <a:br>
              <a:rPr lang="en-US" dirty="0" smtClean="0"/>
            </a:br>
            <a:r>
              <a:rPr lang="en-US" dirty="0" smtClean="0"/>
              <a:t>because a related row doesn’t exist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9301"/>
              </p:ext>
            </p:extLst>
          </p:nvPr>
        </p:nvGraphicFramePr>
        <p:xfrm>
          <a:off x="914400" y="1295400"/>
          <a:ext cx="7224713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Document" r:id="rId4" imgW="7301323" imgH="2035093" progId="Word.Document.12">
                  <p:embed/>
                </p:oleObj>
              </mc:Choice>
              <mc:Fallback>
                <p:oleObj name="Document" r:id="rId4" imgW="7301323" imgH="2035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7224713" cy="200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88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statement that renames a table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554842"/>
              </p:ext>
            </p:extLst>
          </p:nvPr>
        </p:nvGraphicFramePr>
        <p:xfrm>
          <a:off x="914400" y="1147763"/>
          <a:ext cx="7226300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Document" r:id="rId5" imgW="7301323" imgH="5191791" progId="Word.Document.8">
                  <p:embed/>
                </p:oleObj>
              </mc:Choice>
              <mc:Fallback>
                <p:oleObj name="Document" r:id="rId5" imgW="7301323" imgH="51917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11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statement that changes a column definition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623804"/>
              </p:ext>
            </p:extLst>
          </p:nvPr>
        </p:nvGraphicFramePr>
        <p:xfrm>
          <a:off x="914400" y="1147763"/>
          <a:ext cx="7226300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5" imgW="7301323" imgH="5196111" progId="Word.Document.8">
                  <p:embed/>
                </p:oleObj>
              </mc:Choice>
              <mc:Fallback>
                <p:oleObj name="Document" r:id="rId5" imgW="7301323" imgH="51961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2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statement that drops a table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49027"/>
              </p:ext>
            </p:extLst>
          </p:nvPr>
        </p:nvGraphicFramePr>
        <p:xfrm>
          <a:off x="914400" y="1119188"/>
          <a:ext cx="74041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Document" r:id="rId5" imgW="7422416" imgH="3153818" progId="Word.Document.8">
                  <p:embed/>
                </p:oleObj>
              </mc:Choice>
              <mc:Fallback>
                <p:oleObj name="Document" r:id="rId5" imgW="7422416" imgH="31538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9188"/>
                        <a:ext cx="7404100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1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the CREATE INDEX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404431"/>
              </p:ext>
            </p:extLst>
          </p:nvPr>
        </p:nvGraphicFramePr>
        <p:xfrm>
          <a:off x="914400" y="1147763"/>
          <a:ext cx="7226300" cy="530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Document" r:id="rId5" imgW="7301323" imgH="5377585" progId="Word.Document.8">
                  <p:embed/>
                </p:oleObj>
              </mc:Choice>
              <mc:Fallback>
                <p:oleObj name="Document" r:id="rId5" imgW="7301323" imgH="53775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530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5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CREATE TABLE statement that creates indexes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63265"/>
              </p:ext>
            </p:extLst>
          </p:nvPr>
        </p:nvGraphicFramePr>
        <p:xfrm>
          <a:off x="914400" y="1136650"/>
          <a:ext cx="7288213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cument" r:id="rId5" imgW="7301323" imgH="3435749" progId="Word.Document.8">
                  <p:embed/>
                </p:oleObj>
              </mc:Choice>
              <mc:Fallback>
                <p:oleObj name="Document" r:id="rId5" imgW="7301323" imgH="3435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6650"/>
                        <a:ext cx="7288213" cy="341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5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Privileges for working with data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23279"/>
              </p:ext>
            </p:extLst>
          </p:nvPr>
        </p:nvGraphicFramePr>
        <p:xfrm>
          <a:off x="914400" y="1066800"/>
          <a:ext cx="7404100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5" imgW="7422416" imgH="5109336" progId="Word.Document.8">
                  <p:embed/>
                </p:oleObj>
              </mc:Choice>
              <mc:Fallback>
                <p:oleObj name="Document" r:id="rId5" imgW="7422416" imgH="51093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404100" cy="512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5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344914"/>
              </p:ext>
            </p:extLst>
          </p:nvPr>
        </p:nvGraphicFramePr>
        <p:xfrm>
          <a:off x="914400" y="1066800"/>
          <a:ext cx="7321550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5" imgW="7301323" imgH="3464554" progId="Word.Document.8">
                  <p:embed/>
                </p:oleObj>
              </mc:Choice>
              <mc:Fallback>
                <p:oleObj name="Document" r:id="rId5" imgW="7301323" imgH="34645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7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privileges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996062"/>
              </p:ext>
            </p:extLst>
          </p:nvPr>
        </p:nvGraphicFramePr>
        <p:xfrm>
          <a:off x="923925" y="1147763"/>
          <a:ext cx="7153275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Document" r:id="rId4" imgW="7301323" imgH="1573128" progId="Word.Document.12">
                  <p:embed/>
                </p:oleObj>
              </mc:Choice>
              <mc:Fallback>
                <p:oleObj name="Document" r:id="rId4" imgW="7301323" imgH="15731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3925" y="1147763"/>
                        <a:ext cx="7153275" cy="153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3628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four privilege levels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926685"/>
              </p:ext>
            </p:extLst>
          </p:nvPr>
        </p:nvGraphicFramePr>
        <p:xfrm>
          <a:off x="914400" y="1147763"/>
          <a:ext cx="7378700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Document" r:id="rId5" imgW="7390137" imgH="2356632" progId="Word.Document.8">
                  <p:embed/>
                </p:oleObj>
              </mc:Choice>
              <mc:Fallback>
                <p:oleObj name="Document" r:id="rId5" imgW="7390137" imgH="23566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378700" cy="234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7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 user from a specific host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340813"/>
              </p:ext>
            </p:extLst>
          </p:nvPr>
        </p:nvGraphicFramePr>
        <p:xfrm>
          <a:off x="914400" y="1111250"/>
          <a:ext cx="7297738" cy="528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cument" r:id="rId5" imgW="7301323" imgH="5304491" progId="Word.Document.8">
                  <p:embed/>
                </p:oleObj>
              </mc:Choice>
              <mc:Fallback>
                <p:oleObj name="Document" r:id="rId5" imgW="7301323" imgH="530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97738" cy="528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3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the GRANT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718034"/>
              </p:ext>
            </p:extLst>
          </p:nvPr>
        </p:nvGraphicFramePr>
        <p:xfrm>
          <a:off x="914400" y="1111250"/>
          <a:ext cx="7288213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Document" r:id="rId5" imgW="7301323" imgH="3094407" progId="Word.Document.8">
                  <p:embed/>
                </p:oleObj>
              </mc:Choice>
              <mc:Fallback>
                <p:oleObj name="Document" r:id="rId5" imgW="7301323" imgH="30944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288213" cy="307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7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statement that creates a user with no privileges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554176"/>
              </p:ext>
            </p:extLst>
          </p:nvPr>
        </p:nvGraphicFramePr>
        <p:xfrm>
          <a:off x="914400" y="1143000"/>
          <a:ext cx="7321550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Document" r:id="rId5" imgW="7301323" imgH="4725145" progId="Word.Document.8">
                  <p:embed/>
                </p:oleObj>
              </mc:Choice>
              <mc:Fallback>
                <p:oleObj name="Document" r:id="rId5" imgW="7301323" imgH="47251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5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statement that grants table privileges to a user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856240"/>
              </p:ext>
            </p:extLst>
          </p:nvPr>
        </p:nvGraphicFramePr>
        <p:xfrm>
          <a:off x="914400" y="1143000"/>
          <a:ext cx="7321550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5" imgW="7301323" imgH="5074409" progId="Word.Document.8">
                  <p:embed/>
                </p:oleObj>
              </mc:Choice>
              <mc:Fallback>
                <p:oleObj name="Document" r:id="rId5" imgW="7301323" imgH="50744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27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The syntax of the REVOKE statement</a:t>
            </a:r>
            <a:br>
              <a:rPr lang="en-US" dirty="0" smtClean="0"/>
            </a:br>
            <a:r>
              <a:rPr lang="en-US" dirty="0" smtClean="0"/>
              <a:t>for all privileges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966018"/>
              </p:ext>
            </p:extLst>
          </p:nvPr>
        </p:nvGraphicFramePr>
        <p:xfrm>
          <a:off x="914400" y="1295400"/>
          <a:ext cx="7226300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cument" r:id="rId5" imgW="7301323" imgH="3800136" progId="Word.Document.8">
                  <p:embed/>
                </p:oleObj>
              </mc:Choice>
              <mc:Fallback>
                <p:oleObj name="Document" r:id="rId5" imgW="7301323" imgH="38001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7226300" cy="374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5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The syntax of the REVOKE statement</a:t>
            </a:r>
            <a:br>
              <a:rPr lang="en-US" dirty="0" smtClean="0"/>
            </a:br>
            <a:r>
              <a:rPr lang="en-US" dirty="0" smtClean="0"/>
              <a:t>for specific privileges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025229"/>
              </p:ext>
            </p:extLst>
          </p:nvPr>
        </p:nvGraphicFramePr>
        <p:xfrm>
          <a:off x="922594" y="1295400"/>
          <a:ext cx="7289800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5" imgW="7301323" imgH="2984587" progId="Word.Document.8">
                  <p:embed/>
                </p:oleObj>
              </mc:Choice>
              <mc:Fallback>
                <p:oleObj name="Document" r:id="rId5" imgW="7301323" imgH="29845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594" y="1295400"/>
                        <a:ext cx="7289800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9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statement that lists all users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63439"/>
              </p:ext>
            </p:extLst>
          </p:nvPr>
        </p:nvGraphicFramePr>
        <p:xfrm>
          <a:off x="914400" y="1111250"/>
          <a:ext cx="74041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5" imgW="7422416" imgH="1402457" progId="Word.Document.8">
                  <p:embed/>
                </p:oleObj>
              </mc:Choice>
              <mc:Fallback>
                <p:oleObj name="Document" r:id="rId5" imgW="7422416" imgH="14024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1250"/>
                        <a:ext cx="74041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957686"/>
            <a:ext cx="1900001" cy="2385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5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the SHOW GRANTS statement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733073"/>
              </p:ext>
            </p:extLst>
          </p:nvPr>
        </p:nvGraphicFramePr>
        <p:xfrm>
          <a:off x="914400" y="1145646"/>
          <a:ext cx="7422416" cy="258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Document" r:id="rId5" imgW="7422416" imgH="2588154" progId="Word.Document.8">
                  <p:embed/>
                </p:oleObj>
              </mc:Choice>
              <mc:Fallback>
                <p:oleObj name="Document" r:id="rId5" imgW="7422416" imgH="25881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5646"/>
                        <a:ext cx="7422416" cy="2588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124200"/>
            <a:ext cx="6934200" cy="677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2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71766"/>
              </p:ext>
            </p:extLst>
          </p:nvPr>
        </p:nvGraphicFramePr>
        <p:xfrm>
          <a:off x="914400" y="1066800"/>
          <a:ext cx="72263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7301323" imgH="4716144" progId="Word.Document.8">
                  <p:embed/>
                </p:oleObj>
              </mc:Choice>
              <mc:Fallback>
                <p:oleObj name="Document" r:id="rId5" imgW="7301323" imgH="4716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263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statement that shows the privileges for a user </a:t>
            </a:r>
            <a:br>
              <a:rPr lang="en-US" dirty="0" smtClean="0"/>
            </a:br>
            <a:r>
              <a:rPr lang="en-US" dirty="0" smtClean="0"/>
              <a:t>from a specific host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768458"/>
              </p:ext>
            </p:extLst>
          </p:nvPr>
        </p:nvGraphicFramePr>
        <p:xfrm>
          <a:off x="923925" y="1241425"/>
          <a:ext cx="7404100" cy="17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Document" r:id="rId5" imgW="7422416" imgH="1792408" progId="Word.Document.8">
                  <p:embed/>
                </p:oleObj>
              </mc:Choice>
              <mc:Fallback>
                <p:oleObj name="Document" r:id="rId5" imgW="7422416" imgH="17924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241425"/>
                        <a:ext cx="7404100" cy="178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47154"/>
              </p:ext>
            </p:extLst>
          </p:nvPr>
        </p:nvGraphicFramePr>
        <p:xfrm>
          <a:off x="914400" y="3200400"/>
          <a:ext cx="7226300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Document" r:id="rId8" imgW="7301323" imgH="1280394" progId="Word.Document.8">
                  <p:embed/>
                </p:oleObj>
              </mc:Choice>
              <mc:Fallback>
                <p:oleObj name="Document" r:id="rId8" imgW="7301323" imgH="12803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7226300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3925" y="2082929"/>
            <a:ext cx="6104762" cy="1028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8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 tab for a table named products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6172201" cy="485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A tab-delimited text file that’s stored </a:t>
            </a:r>
            <a:br>
              <a:rPr lang="en-US" dirty="0" smtClean="0"/>
            </a:br>
            <a:r>
              <a:rPr lang="en-US" dirty="0" smtClean="0"/>
              <a:t>in users.txt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04755"/>
              </p:ext>
            </p:extLst>
          </p:nvPr>
        </p:nvGraphicFramePr>
        <p:xfrm>
          <a:off x="900906" y="1295400"/>
          <a:ext cx="7342188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Document" r:id="rId5" imgW="7422416" imgH="3806257" progId="Word.Document.8">
                  <p:embed/>
                </p:oleObj>
              </mc:Choice>
              <mc:Fallback>
                <p:oleObj name="Document" r:id="rId5" imgW="7422416" imgH="38062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6" y="1295400"/>
                        <a:ext cx="7342188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3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How to use the Windows command prompt </a:t>
            </a:r>
            <a:br>
              <a:rPr lang="en-US" dirty="0" smtClean="0"/>
            </a:br>
            <a:r>
              <a:rPr lang="en-US" dirty="0" smtClean="0"/>
              <a:t>to load data from a text file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567134"/>
              </p:ext>
            </p:extLst>
          </p:nvPr>
        </p:nvGraphicFramePr>
        <p:xfrm>
          <a:off x="914400" y="1371600"/>
          <a:ext cx="732155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Document" r:id="rId5" imgW="7301323" imgH="2513620" progId="Word.Document.8">
                  <p:embed/>
                </p:oleObj>
              </mc:Choice>
              <mc:Fallback>
                <p:oleObj name="Document" r:id="rId5" imgW="7301323" imgH="251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21550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Export tab for my_guitar_shop2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5638800" cy="478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8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phpMyAdmin to dump a database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23286"/>
              </p:ext>
            </p:extLst>
          </p:nvPr>
        </p:nvGraphicFramePr>
        <p:xfrm>
          <a:off x="914400" y="1147763"/>
          <a:ext cx="7297738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Document" r:id="rId5" imgW="7301323" imgH="3193425" progId="Word.Document.8">
                  <p:embed/>
                </p:oleObj>
              </mc:Choice>
              <mc:Fallback>
                <p:oleObj name="Document" r:id="rId5" imgW="7301323" imgH="319342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97738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4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The SQL script that creates </a:t>
            </a:r>
            <a:br>
              <a:rPr lang="en-US" dirty="0" smtClean="0"/>
            </a:br>
            <a:r>
              <a:rPr lang="en-US" dirty="0" smtClean="0"/>
              <a:t>the my_guitar_shop2 database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560493"/>
              </p:ext>
            </p:extLst>
          </p:nvPr>
        </p:nvGraphicFramePr>
        <p:xfrm>
          <a:off x="914400" y="1338621"/>
          <a:ext cx="7321550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ocument" r:id="rId5" imgW="7301323" imgH="5187110" progId="Word.Document.8">
                  <p:embed/>
                </p:oleObj>
              </mc:Choice>
              <mc:Fallback>
                <p:oleObj name="Document" r:id="rId5" imgW="7301323" imgH="51871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38621"/>
                        <a:ext cx="7321550" cy="517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3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SQL script that creates the database (cont.)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1888"/>
          <a:ext cx="7288213" cy="389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ocument" r:id="rId5" imgW="7301323" imgH="3911396" progId="Word.Document.8">
                  <p:embed/>
                </p:oleObj>
              </mc:Choice>
              <mc:Fallback>
                <p:oleObj name="Document" r:id="rId5" imgW="7301323" imgH="39113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1888"/>
                        <a:ext cx="7288213" cy="389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6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SQL script that creates the database (cont.)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ocument" r:id="rId5" imgW="7301323" imgH="4142919" progId="Word.Document.8">
                  <p:embed/>
                </p:oleObj>
              </mc:Choice>
              <mc:Fallback>
                <p:oleObj name="Document" r:id="rId5" imgW="7301323" imgH="41429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8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SQL script that creates the database (cont.)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>
            <p:extLst/>
          </p:nvPr>
        </p:nvGraphicFramePr>
        <p:xfrm>
          <a:off x="908050" y="1131887"/>
          <a:ext cx="7321550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ocument" r:id="rId5" imgW="7301323" imgH="3447991" progId="Word.Document.8">
                  <p:embed/>
                </p:oleObj>
              </mc:Choice>
              <mc:Fallback>
                <p:oleObj name="Document" r:id="rId5" imgW="7301323" imgH="34479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131887"/>
                        <a:ext cx="7321550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6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create a database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9829"/>
              </p:ext>
            </p:extLst>
          </p:nvPr>
        </p:nvGraphicFramePr>
        <p:xfrm>
          <a:off x="914400" y="1093788"/>
          <a:ext cx="7226300" cy="397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5" imgW="7301323" imgH="4030218" progId="Word.Document.8">
                  <p:embed/>
                </p:oleObj>
              </mc:Choice>
              <mc:Fallback>
                <p:oleObj name="Document" r:id="rId5" imgW="7301323" imgH="40302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3788"/>
                        <a:ext cx="7226300" cy="397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SQL script that creates the database (cont.)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28712"/>
          <a:ext cx="7321550" cy="527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ocument" r:id="rId5" imgW="7301323" imgH="5283247" progId="Word.Document.8">
                  <p:embed/>
                </p:oleObj>
              </mc:Choice>
              <mc:Fallback>
                <p:oleObj name="Document" r:id="rId5" imgW="7301323" imgH="52832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8712"/>
                        <a:ext cx="7321550" cy="527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5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SQL script that creates the database (cont.)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9825"/>
          <a:ext cx="7288213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Document" r:id="rId5" imgW="7301323" imgH="4133917" progId="Word.Document.8">
                  <p:embed/>
                </p:oleObj>
              </mc:Choice>
              <mc:Fallback>
                <p:oleObj name="Document" r:id="rId5" imgW="7301323" imgH="41339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9825"/>
                        <a:ext cx="7288213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9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numeric data types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029426"/>
              </p:ext>
            </p:extLst>
          </p:nvPr>
        </p:nvGraphicFramePr>
        <p:xfrm>
          <a:off x="914400" y="1103313"/>
          <a:ext cx="7342188" cy="442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ocument" r:id="rId5" imgW="7422416" imgH="4486061" progId="Word.Document.8">
                  <p:embed/>
                </p:oleObj>
              </mc:Choice>
              <mc:Fallback>
                <p:oleObj name="Document" r:id="rId5" imgW="7422416" imgH="44860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7342188" cy="442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1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the CREATE TABLE statement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57516"/>
              </p:ext>
            </p:extLst>
          </p:nvPr>
        </p:nvGraphicFramePr>
        <p:xfrm>
          <a:off x="914400" y="1143000"/>
          <a:ext cx="7422416" cy="3772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ocument" r:id="rId5" imgW="7422416" imgH="3774211" progId="Word.Document.8">
                  <p:embed/>
                </p:oleObj>
              </mc:Choice>
              <mc:Fallback>
                <p:oleObj name="Document" r:id="rId5" imgW="7422416" imgH="37742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422416" cy="3772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table without column attributes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396678"/>
              </p:ext>
            </p:extLst>
          </p:nvPr>
        </p:nvGraphicFramePr>
        <p:xfrm>
          <a:off x="914400" y="1144588"/>
          <a:ext cx="7288213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5" imgW="7301323" imgH="3899154" progId="Word.Document.8">
                  <p:embed/>
                </p:oleObj>
              </mc:Choice>
              <mc:Fallback>
                <p:oleObj name="Document" r:id="rId5" imgW="7301323" imgH="38991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387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9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table with column attributes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16012"/>
          <a:ext cx="732155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5" imgW="7301323" imgH="2624881" progId="Word.Document.8">
                  <p:embed/>
                </p:oleObj>
              </mc:Choice>
              <mc:Fallback>
                <p:oleObj name="Document" r:id="rId5" imgW="7301323" imgH="26248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6012"/>
                        <a:ext cx="7321550" cy="261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1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Two column attributes for working</a:t>
            </a:r>
            <a:br>
              <a:rPr lang="en-US" dirty="0" smtClean="0"/>
            </a:br>
            <a:r>
              <a:rPr lang="en-US" dirty="0" smtClean="0"/>
              <a:t>with a primary key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0E7506DA-0717-4A34-B9C5-5FA6CAAF7B80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047651"/>
              </p:ext>
            </p:extLst>
          </p:nvPr>
        </p:nvGraphicFramePr>
        <p:xfrm>
          <a:off x="914400" y="1284288"/>
          <a:ext cx="7288213" cy="519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5" imgW="7301323" imgH="5217715" progId="Word.Document.8">
                  <p:embed/>
                </p:oleObj>
              </mc:Choice>
              <mc:Fallback>
                <p:oleObj name="Document" r:id="rId5" imgW="7301323" imgH="521771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84288"/>
                        <a:ext cx="7288213" cy="519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7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120</TotalTime>
  <Words>1169</Words>
  <Application>Microsoft Office PowerPoint</Application>
  <PresentationFormat>On-screen Show (4:3)</PresentationFormat>
  <Paragraphs>206</Paragraphs>
  <Slides>41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Arial Narrow</vt:lpstr>
      <vt:lpstr>Times New Roman</vt:lpstr>
      <vt:lpstr>Master slides_with_titles_logo</vt:lpstr>
      <vt:lpstr>Document</vt:lpstr>
      <vt:lpstr>Chapter 17</vt:lpstr>
      <vt:lpstr>Objectives</vt:lpstr>
      <vt:lpstr>Objectives (continued)</vt:lpstr>
      <vt:lpstr>How to create a database</vt:lpstr>
      <vt:lpstr>Common numeric data types</vt:lpstr>
      <vt:lpstr>The syntax of the CREATE TABLE statement</vt:lpstr>
      <vt:lpstr>A table without column attributes</vt:lpstr>
      <vt:lpstr>Another table with column attributes</vt:lpstr>
      <vt:lpstr>Two column attributes for working with a primary key</vt:lpstr>
      <vt:lpstr>A table with a two-column primary key</vt:lpstr>
      <vt:lpstr>Three attributes for working with a foreign key</vt:lpstr>
      <vt:lpstr>A table with a table-level foreign key constraint</vt:lpstr>
      <vt:lpstr>An insert statement that fails  because a related row doesn’t exist</vt:lpstr>
      <vt:lpstr>A statement that renames a table</vt:lpstr>
      <vt:lpstr>A statement that changes a column definition</vt:lpstr>
      <vt:lpstr>A statement that drops a table</vt:lpstr>
      <vt:lpstr>The syntax of the CREATE INDEX statement</vt:lpstr>
      <vt:lpstr>A CREATE TABLE statement that creates indexes</vt:lpstr>
      <vt:lpstr>Privileges for working with data</vt:lpstr>
      <vt:lpstr>Other privileges</vt:lpstr>
      <vt:lpstr>The four privilege levels</vt:lpstr>
      <vt:lpstr>How to create a user from a specific host</vt:lpstr>
      <vt:lpstr>The syntax of the GRANT statement</vt:lpstr>
      <vt:lpstr>A statement that creates a user with no privileges</vt:lpstr>
      <vt:lpstr>A statement that grants table privileges to a user</vt:lpstr>
      <vt:lpstr>The syntax of the REVOKE statement for all privileges</vt:lpstr>
      <vt:lpstr>The syntax of the REVOKE statement for specific privileges</vt:lpstr>
      <vt:lpstr>A statement that lists all users</vt:lpstr>
      <vt:lpstr>The syntax of the SHOW GRANTS statement</vt:lpstr>
      <vt:lpstr>A statement that shows the privileges for a user  from a specific host</vt:lpstr>
      <vt:lpstr>The Import tab for a table named products</vt:lpstr>
      <vt:lpstr>A tab-delimited text file that’s stored  in users.txt</vt:lpstr>
      <vt:lpstr>How to use the Windows command prompt  to load data from a text file</vt:lpstr>
      <vt:lpstr>The Export tab for my_guitar_shop2</vt:lpstr>
      <vt:lpstr>How to use phpMyAdmin to dump a database</vt:lpstr>
      <vt:lpstr>The SQL script that creates  the my_guitar_shop2 database</vt:lpstr>
      <vt:lpstr>The SQL script that creates the database (cont.)</vt:lpstr>
      <vt:lpstr>The SQL script that creates the database (cont.)</vt:lpstr>
      <vt:lpstr>The SQL script that creates the database (cont.)</vt:lpstr>
      <vt:lpstr>The SQL script that creates the database (cont.)</vt:lpstr>
      <vt:lpstr>The SQL script that creates the database (cont.)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9</cp:revision>
  <cp:lastPrinted>2016-01-14T23:03:16Z</cp:lastPrinted>
  <dcterms:created xsi:type="dcterms:W3CDTF">2017-08-23T20:48:31Z</dcterms:created>
  <dcterms:modified xsi:type="dcterms:W3CDTF">2017-08-28T21:16:08Z</dcterms:modified>
</cp:coreProperties>
</file>