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3"/>
  </p:notesMasterIdLst>
  <p:handoutMasterIdLst>
    <p:handoutMasterId r:id="rId54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1" autoAdjust="0"/>
  </p:normalViewPr>
  <p:slideViewPr>
    <p:cSldViewPr>
      <p:cViewPr varScale="1">
        <p:scale>
          <a:sx n="97" d="100"/>
          <a:sy n="97" d="100"/>
        </p:scale>
        <p:origin x="8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594514-DF2A-45AD-8C10-75BCE49D45A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455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741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9478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2318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0453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1795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0057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1940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080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802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294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4998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6015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567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3061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3621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2116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2104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040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3669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129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049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0422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0727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4920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096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3723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3435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2506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363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5195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9165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62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9834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75543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31895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86069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20779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53004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94625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15446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389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3935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24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66989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26504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134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847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182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705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548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C5,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006"/>
            <a:ext cx="7315200" cy="369332"/>
          </a:xfrm>
        </p:spPr>
        <p:txBody>
          <a:bodyPr lIns="0" tIns="0" rIns="0" bIns="0">
            <a:spAutoFit/>
          </a:bodyPr>
          <a:lstStyle>
            <a:lvl1pPr algn="l"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C18,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Word_97_-_2003_Document16.doc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Document17.doc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Document18.doc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Word_97_-_2003_Document19.doc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Word_97_-_2003_Document20.doc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21.doc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5.emf"/><Relationship Id="rId5" Type="http://schemas.openxmlformats.org/officeDocument/2006/relationships/oleObject" Target="../embeddings/Microsoft_Word_97_-_2003_Document22.doc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Word_97_-_2003_Document23.doc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Word_97_-_2003_Document24.doc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Word_97_-_2003_Document25.doc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Word_97_-_2003_Document26.doc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Word_97_-_2003_Document27.doc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Word_97_-_2003_Document28.doc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7.emf"/><Relationship Id="rId5" Type="http://schemas.openxmlformats.org/officeDocument/2006/relationships/oleObject" Target="../embeddings/Microsoft_Word_97_-_2003_Document29.doc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Word_97_-_2003_Document30.doc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Word_97_-_2003_Document31.doc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2.emf"/><Relationship Id="rId5" Type="http://schemas.openxmlformats.org/officeDocument/2006/relationships/oleObject" Target="../embeddings/Microsoft_Word_97_-_2003_Document32.doc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4.emf"/><Relationship Id="rId5" Type="http://schemas.openxmlformats.org/officeDocument/2006/relationships/oleObject" Target="../embeddings/Microsoft_Word_97_-_2003_Document33.doc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6.emf"/><Relationship Id="rId5" Type="http://schemas.openxmlformats.org/officeDocument/2006/relationships/oleObject" Target="../embeddings/Microsoft_Word_97_-_2003_Document34.doc"/><Relationship Id="rId4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8.emf"/><Relationship Id="rId5" Type="http://schemas.openxmlformats.org/officeDocument/2006/relationships/oleObject" Target="../embeddings/Microsoft_Word_97_-_2003_Document35.doc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0.emf"/><Relationship Id="rId5" Type="http://schemas.openxmlformats.org/officeDocument/2006/relationships/oleObject" Target="../embeddings/Microsoft_Word_97_-_2003_Document36.doc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2.emf"/><Relationship Id="rId5" Type="http://schemas.openxmlformats.org/officeDocument/2006/relationships/oleObject" Target="../embeddings/Microsoft_Word_97_-_2003_Document37.doc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4.emf"/><Relationship Id="rId5" Type="http://schemas.openxmlformats.org/officeDocument/2006/relationships/oleObject" Target="../embeddings/Microsoft_Word_97_-_2003_Document38.doc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6.emf"/><Relationship Id="rId5" Type="http://schemas.openxmlformats.org/officeDocument/2006/relationships/oleObject" Target="../embeddings/Microsoft_Word_97_-_2003_Document39.doc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8.emf"/><Relationship Id="rId5" Type="http://schemas.openxmlformats.org/officeDocument/2006/relationships/oleObject" Target="../embeddings/Microsoft_Word_97_-_2003_Document40.doc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0.emf"/><Relationship Id="rId5" Type="http://schemas.openxmlformats.org/officeDocument/2006/relationships/oleObject" Target="../embeddings/Microsoft_Word_97_-_2003_Document41.doc"/><Relationship Id="rId4" Type="http://schemas.openxmlformats.org/officeDocument/2006/relationships/oleObject" Target="../embeddings/oleObject4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1.emf"/><Relationship Id="rId5" Type="http://schemas.openxmlformats.org/officeDocument/2006/relationships/oleObject" Target="../embeddings/Microsoft_Word_97_-_2003_Document42.doc"/><Relationship Id="rId4" Type="http://schemas.openxmlformats.org/officeDocument/2006/relationships/oleObject" Target="../embeddings/oleObject4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3.emf"/><Relationship Id="rId5" Type="http://schemas.openxmlformats.org/officeDocument/2006/relationships/oleObject" Target="../embeddings/Microsoft_Word_97_-_2003_Document43.doc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5.emf"/><Relationship Id="rId5" Type="http://schemas.openxmlformats.org/officeDocument/2006/relationships/oleObject" Target="../embeddings/Microsoft_Word_97_-_2003_Document44.doc"/><Relationship Id="rId4" Type="http://schemas.openxmlformats.org/officeDocument/2006/relationships/oleObject" Target="../embeddings/oleObject4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7.emf"/><Relationship Id="rId5" Type="http://schemas.openxmlformats.org/officeDocument/2006/relationships/oleObject" Target="../embeddings/Microsoft_Word_97_-_2003_Document45.doc"/><Relationship Id="rId4" Type="http://schemas.openxmlformats.org/officeDocument/2006/relationships/oleObject" Target="../embeddings/oleObject4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9.emf"/><Relationship Id="rId5" Type="http://schemas.openxmlformats.org/officeDocument/2006/relationships/oleObject" Target="../embeddings/Microsoft_Word_97_-_2003_Document46.doc"/><Relationship Id="rId4" Type="http://schemas.openxmlformats.org/officeDocument/2006/relationships/oleObject" Target="../embeddings/oleObject4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80.emf"/><Relationship Id="rId5" Type="http://schemas.openxmlformats.org/officeDocument/2006/relationships/oleObject" Target="../embeddings/Microsoft_Word_97_-_2003_Document47.doc"/><Relationship Id="rId4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81.emf"/><Relationship Id="rId5" Type="http://schemas.openxmlformats.org/officeDocument/2006/relationships/oleObject" Target="../embeddings/Microsoft_Word_97_-_2003_Document48.doc"/><Relationship Id="rId4" Type="http://schemas.openxmlformats.org/officeDocument/2006/relationships/oleObject" Target="../embeddings/oleObject4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82.emf"/><Relationship Id="rId5" Type="http://schemas.openxmlformats.org/officeDocument/2006/relationships/oleObject" Target="../embeddings/Microsoft_Word_97_-_2003_Document49.doc"/><Relationship Id="rId4" Type="http://schemas.openxmlformats.org/officeDocument/2006/relationships/oleObject" Target="../embeddings/oleObject5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83.emf"/><Relationship Id="rId5" Type="http://schemas.openxmlformats.org/officeDocument/2006/relationships/oleObject" Target="../embeddings/Microsoft_Word_97_-_2003_Document50.doc"/><Relationship Id="rId4" Type="http://schemas.openxmlformats.org/officeDocument/2006/relationships/oleObject" Target="../embeddings/oleObject5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84.emf"/><Relationship Id="rId5" Type="http://schemas.openxmlformats.org/officeDocument/2006/relationships/oleObject" Target="../embeddings/Microsoft_Word_97_-_2003_Document51.doc"/><Relationship Id="rId4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4926"/>
              </p:ext>
            </p:extLst>
          </p:nvPr>
        </p:nvGraphicFramePr>
        <p:xfrm>
          <a:off x="914400" y="1604963"/>
          <a:ext cx="7404100" cy="332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7422416" imgH="3342852" progId="Word.Document.8">
                  <p:embed/>
                </p:oleObj>
              </mc:Choice>
              <mc:Fallback>
                <p:oleObj name="Document" r:id="rId5" imgW="7422416" imgH="33428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4963"/>
                        <a:ext cx="7404100" cy="332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the AS keyword to specify an alias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863269"/>
              </p:ext>
            </p:extLst>
          </p:nvPr>
        </p:nvGraphicFramePr>
        <p:xfrm>
          <a:off x="914400" y="1120775"/>
          <a:ext cx="715327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5" imgW="7301323" imgH="2396239" progId="Word.Document.8">
                  <p:embed/>
                </p:oleObj>
              </mc:Choice>
              <mc:Fallback>
                <p:oleObj name="Document" r:id="rId5" imgW="7301323" imgH="23962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15327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84559"/>
            <a:ext cx="3599322" cy="10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Omitting the AS keyword works too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63008"/>
              </p:ext>
            </p:extLst>
          </p:nvPr>
        </p:nvGraphicFramePr>
        <p:xfrm>
          <a:off x="904875" y="1120775"/>
          <a:ext cx="7226300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5" imgW="7301323" imgH="1935714" progId="Word.Document.8">
                  <p:embed/>
                </p:oleObj>
              </mc:Choice>
              <mc:Fallback>
                <p:oleObj name="Document" r:id="rId5" imgW="7301323" imgH="1935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20775"/>
                        <a:ext cx="7226300" cy="190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59109"/>
            <a:ext cx="3581400" cy="10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quotes to include spaces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34530"/>
              </p:ext>
            </p:extLst>
          </p:nvPr>
        </p:nvGraphicFramePr>
        <p:xfrm>
          <a:off x="904875" y="1147763"/>
          <a:ext cx="7226300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5" imgW="7301323" imgH="2396239" progId="Word.Document.8">
                  <p:embed/>
                </p:oleObj>
              </mc:Choice>
              <mc:Fallback>
                <p:oleObj name="Document" r:id="rId5" imgW="7301323" imgH="23962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47763"/>
                        <a:ext cx="7226300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41756"/>
            <a:ext cx="3044246" cy="7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of the LIMIT clause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21944"/>
              </p:ext>
            </p:extLst>
          </p:nvPr>
        </p:nvGraphicFramePr>
        <p:xfrm>
          <a:off x="908050" y="1146175"/>
          <a:ext cx="732155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5" imgW="7301323" imgH="2592835" progId="Word.Document.8">
                  <p:embed/>
                </p:oleObj>
              </mc:Choice>
              <mc:Fallback>
                <p:oleObj name="Document" r:id="rId5" imgW="7301323" imgH="25928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146175"/>
                        <a:ext cx="7321550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48085"/>
            <a:ext cx="2647829" cy="13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way to retrieve the first three rows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557704"/>
              </p:ext>
            </p:extLst>
          </p:nvPr>
        </p:nvGraphicFramePr>
        <p:xfrm>
          <a:off x="904875" y="1147763"/>
          <a:ext cx="72263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5" imgW="7301323" imgH="1705632" progId="Word.Document.8">
                  <p:embed/>
                </p:oleObj>
              </mc:Choice>
              <mc:Fallback>
                <p:oleObj name="Document" r:id="rId5" imgW="7301323" imgH="1705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47763"/>
                        <a:ext cx="72263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274319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Retrieve three rows starting at the second row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357844"/>
              </p:ext>
            </p:extLst>
          </p:nvPr>
        </p:nvGraphicFramePr>
        <p:xfrm>
          <a:off x="904875" y="1147763"/>
          <a:ext cx="72263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5" imgW="7301323" imgH="1705632" progId="Word.Document.8">
                  <p:embed/>
                </p:oleObj>
              </mc:Choice>
              <mc:Fallback>
                <p:oleObj name="Document" r:id="rId5" imgW="7301323" imgH="1705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47763"/>
                        <a:ext cx="72263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438400"/>
            <a:ext cx="25414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syntax of the WHERE clause </a:t>
            </a:r>
            <a:br>
              <a:rPr lang="en-US" dirty="0" smtClean="0"/>
            </a:br>
            <a:r>
              <a:rPr lang="en-US" dirty="0" smtClean="0"/>
              <a:t>with comparison operators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706057"/>
              </p:ext>
            </p:extLst>
          </p:nvPr>
        </p:nvGraphicFramePr>
        <p:xfrm>
          <a:off x="914400" y="1295400"/>
          <a:ext cx="7342188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Document" r:id="rId5" imgW="7422416" imgH="3835062" progId="Word.Document.8">
                  <p:embed/>
                </p:oleObj>
              </mc:Choice>
              <mc:Fallback>
                <p:oleObj name="Document" r:id="rId5" imgW="7422416" imgH="38350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342188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2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 WHERE clause that selects products </a:t>
            </a:r>
            <a:br>
              <a:rPr lang="en-US" dirty="0" smtClean="0"/>
            </a:br>
            <a:r>
              <a:rPr lang="en-US" dirty="0" smtClean="0"/>
              <a:t>where the product…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65119"/>
              </p:ext>
            </p:extLst>
          </p:nvPr>
        </p:nvGraphicFramePr>
        <p:xfrm>
          <a:off x="914400" y="1371600"/>
          <a:ext cx="7301323" cy="375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5" imgW="7301323" imgH="3755848" progId="Word.Document.8">
                  <p:embed/>
                </p:oleObj>
              </mc:Choice>
              <mc:Fallback>
                <p:oleObj name="Document" r:id="rId5" imgW="7301323" imgH="37558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301323" cy="3755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2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 WHERE clause that selects products </a:t>
            </a:r>
            <a:br>
              <a:rPr lang="en-US" dirty="0" smtClean="0"/>
            </a:br>
            <a:r>
              <a:rPr lang="en-US" dirty="0" smtClean="0"/>
              <a:t>where the product…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15404"/>
              </p:ext>
            </p:extLst>
          </p:nvPr>
        </p:nvGraphicFramePr>
        <p:xfrm>
          <a:off x="914400" y="1371600"/>
          <a:ext cx="7226300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5" imgW="7301323" imgH="4051462" progId="Word.Document.8">
                  <p:embed/>
                </p:oleObj>
              </mc:Choice>
              <mc:Fallback>
                <p:oleObj name="Document" r:id="rId5" imgW="7301323" imgH="40514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226300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syntax of the WHERE clause </a:t>
            </a:r>
            <a:br>
              <a:rPr lang="en-US" dirty="0" smtClean="0"/>
            </a:br>
            <a:r>
              <a:rPr lang="en-US" dirty="0" smtClean="0"/>
              <a:t>with logical operators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36081"/>
              </p:ext>
            </p:extLst>
          </p:nvPr>
        </p:nvGraphicFramePr>
        <p:xfrm>
          <a:off x="927893" y="1295400"/>
          <a:ext cx="7288213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5" imgW="7301323" imgH="4612445" progId="Word.Document.8">
                  <p:embed/>
                </p:oleObj>
              </mc:Choice>
              <mc:Fallback>
                <p:oleObj name="Document" r:id="rId5" imgW="7301323" imgH="46124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3" y="1295400"/>
                        <a:ext cx="7288213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9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/>
          </p:nvPr>
        </p:nvGraphicFramePr>
        <p:xfrm>
          <a:off x="908050" y="1079500"/>
          <a:ext cx="732155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5" imgW="7301323" imgH="2431165" progId="Word.Document.8">
                  <p:embed/>
                </p:oleObj>
              </mc:Choice>
              <mc:Fallback>
                <p:oleObj name="Document" r:id="rId5" imgW="7301323" imgH="24311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079500"/>
                        <a:ext cx="732155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5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compound condition without parentheses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666771"/>
              </p:ext>
            </p:extLst>
          </p:nvPr>
        </p:nvGraphicFramePr>
        <p:xfrm>
          <a:off x="914400" y="1147763"/>
          <a:ext cx="7226300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5" imgW="7301323" imgH="1935714" progId="Word.Document.8">
                  <p:embed/>
                </p:oleObj>
              </mc:Choice>
              <mc:Fallback>
                <p:oleObj name="Document" r:id="rId5" imgW="7301323" imgH="1935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190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7" y="2640641"/>
            <a:ext cx="6711616" cy="14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same compound condition with parentheses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28346"/>
              </p:ext>
            </p:extLst>
          </p:nvPr>
        </p:nvGraphicFramePr>
        <p:xfrm>
          <a:off x="914400" y="1147763"/>
          <a:ext cx="7153275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5" imgW="7301323" imgH="1935714" progId="Word.Document.8">
                  <p:embed/>
                </p:oleObj>
              </mc:Choice>
              <mc:Fallback>
                <p:oleObj name="Document" r:id="rId5" imgW="7301323" imgH="1935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153275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67" y="2695618"/>
            <a:ext cx="6889418" cy="8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syntax of the WHERE clause </a:t>
            </a:r>
            <a:br>
              <a:rPr lang="en-US" dirty="0" smtClean="0"/>
            </a:br>
            <a:r>
              <a:rPr lang="en-US" dirty="0" smtClean="0"/>
              <a:t>with the IS NULL operator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89164"/>
              </p:ext>
            </p:extLst>
          </p:nvPr>
        </p:nvGraphicFramePr>
        <p:xfrm>
          <a:off x="902110" y="1327150"/>
          <a:ext cx="7154863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5" imgW="7301323" imgH="2635323" progId="Word.Document.8">
                  <p:embed/>
                </p:oleObj>
              </mc:Choice>
              <mc:Fallback>
                <p:oleObj name="Document" r:id="rId5" imgW="7301323" imgH="26353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110" y="1327150"/>
                        <a:ext cx="7154863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77" y="3200400"/>
            <a:ext cx="435684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Retrieve rows for orders </a:t>
            </a:r>
            <a:br>
              <a:rPr lang="en-US" dirty="0" smtClean="0"/>
            </a:br>
            <a:r>
              <a:rPr lang="en-US" dirty="0" smtClean="0"/>
              <a:t>that haven’t been shipped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648582"/>
              </p:ext>
            </p:extLst>
          </p:nvPr>
        </p:nvGraphicFramePr>
        <p:xfrm>
          <a:off x="894735" y="1282607"/>
          <a:ext cx="732155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cument" r:id="rId5" imgW="7301323" imgH="2056337" progId="Word.Document.8">
                  <p:embed/>
                </p:oleObj>
              </mc:Choice>
              <mc:Fallback>
                <p:oleObj name="Document" r:id="rId5" imgW="7301323" imgH="20563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35" y="1282607"/>
                        <a:ext cx="7321550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5" y="2590800"/>
            <a:ext cx="3626506" cy="10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Retrieve rows for orders that have been shipped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35772"/>
              </p:ext>
            </p:extLst>
          </p:nvPr>
        </p:nvGraphicFramePr>
        <p:xfrm>
          <a:off x="914400" y="1120775"/>
          <a:ext cx="729773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Document" r:id="rId5" imgW="7301323" imgH="1705632" progId="Word.Document.8">
                  <p:embed/>
                </p:oleObj>
              </mc:Choice>
              <mc:Fallback>
                <p:oleObj name="Document" r:id="rId5" imgW="7301323" imgH="1705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97738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19" y="2452956"/>
            <a:ext cx="4600381" cy="7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syntax of the WHERE clause </a:t>
            </a:r>
            <a:br>
              <a:rPr lang="en-US" dirty="0" smtClean="0"/>
            </a:br>
            <a:r>
              <a:rPr lang="en-US" dirty="0" smtClean="0"/>
              <a:t>with the LIKE operator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3406"/>
              </p:ext>
            </p:extLst>
          </p:nvPr>
        </p:nvGraphicFramePr>
        <p:xfrm>
          <a:off x="914400" y="1295400"/>
          <a:ext cx="7422416" cy="247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5" imgW="7422416" imgH="2472213" progId="Word.Document.8">
                  <p:embed/>
                </p:oleObj>
              </mc:Choice>
              <mc:Fallback>
                <p:oleObj name="Document" r:id="rId5" imgW="7422416" imgH="24722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422416" cy="247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8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clauses that use the LIKE operator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81555"/>
              </p:ext>
            </p:extLst>
          </p:nvPr>
        </p:nvGraphicFramePr>
        <p:xfrm>
          <a:off x="914400" y="1147763"/>
          <a:ext cx="73421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cument" r:id="rId5" imgW="7422416" imgH="2012048" progId="Word.Document.8">
                  <p:embed/>
                </p:oleObj>
              </mc:Choice>
              <mc:Fallback>
                <p:oleObj name="Document" r:id="rId5" imgW="7422416" imgH="20120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3421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0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of the ORDER BY clause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189611"/>
              </p:ext>
            </p:extLst>
          </p:nvPr>
        </p:nvGraphicFramePr>
        <p:xfrm>
          <a:off x="914400" y="1147763"/>
          <a:ext cx="7226300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Document" r:id="rId5" imgW="7301323" imgH="2978465" progId="Word.Document.8">
                  <p:embed/>
                </p:oleObj>
              </mc:Choice>
              <mc:Fallback>
                <p:oleObj name="Document" r:id="rId5" imgW="7301323" imgH="29784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59" y="3654479"/>
            <a:ext cx="4526616" cy="12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Sort by one column in descending sequence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292"/>
              </p:ext>
            </p:extLst>
          </p:nvPr>
        </p:nvGraphicFramePr>
        <p:xfrm>
          <a:off x="904875" y="1147763"/>
          <a:ext cx="7226300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5" imgW="7301323" imgH="1935714" progId="Word.Document.8">
                  <p:embed/>
                </p:oleObj>
              </mc:Choice>
              <mc:Fallback>
                <p:oleObj name="Document" r:id="rId5" imgW="7301323" imgH="1935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47763"/>
                        <a:ext cx="7226300" cy="190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33715"/>
            <a:ext cx="4890173" cy="11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Sort by two columns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02036"/>
              </p:ext>
            </p:extLst>
          </p:nvPr>
        </p:nvGraphicFramePr>
        <p:xfrm>
          <a:off x="914400" y="1120775"/>
          <a:ext cx="7226300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5" imgW="7301323" imgH="1935714" progId="Word.Document.8">
                  <p:embed/>
                </p:oleObj>
              </mc:Choice>
              <mc:Fallback>
                <p:oleObj name="Document" r:id="rId5" imgW="7301323" imgH="1935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26300" cy="190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15772"/>
            <a:ext cx="5261414" cy="16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288213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5" imgW="7301323" imgH="5081971" progId="Word.Document.8">
                  <p:embed/>
                </p:oleObj>
              </mc:Choice>
              <mc:Fallback>
                <p:oleObj name="Document" r:id="rId5" imgW="7301323" imgH="50819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88213" cy="505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7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explicit syntax for an inner join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31038"/>
              </p:ext>
            </p:extLst>
          </p:nvPr>
        </p:nvGraphicFramePr>
        <p:xfrm>
          <a:off x="904875" y="1093788"/>
          <a:ext cx="7342188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5" imgW="7422416" imgH="2109626" progId="Word.Document.8">
                  <p:embed/>
                </p:oleObj>
              </mc:Choice>
              <mc:Fallback>
                <p:oleObj name="Document" r:id="rId5" imgW="7422416" imgH="21096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093788"/>
                        <a:ext cx="7342188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8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Joining the customers and orders tables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67760"/>
              </p:ext>
            </p:extLst>
          </p:nvPr>
        </p:nvGraphicFramePr>
        <p:xfrm>
          <a:off x="904875" y="1120775"/>
          <a:ext cx="72263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5" imgW="7301323" imgH="2167597" progId="Word.Document.8">
                  <p:embed/>
                </p:oleObj>
              </mc:Choice>
              <mc:Fallback>
                <p:oleObj name="Document" r:id="rId5" imgW="7301323" imgH="2167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20775"/>
                        <a:ext cx="72263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906755"/>
            <a:ext cx="4038600" cy="10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an inner join that uses table aliases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171284"/>
              </p:ext>
            </p:extLst>
          </p:nvPr>
        </p:nvGraphicFramePr>
        <p:xfrm>
          <a:off x="923925" y="1147763"/>
          <a:ext cx="7224713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Document" r:id="rId5" imgW="7301323" imgH="4213131" progId="Word.Document.8">
                  <p:embed/>
                </p:oleObj>
              </mc:Choice>
              <mc:Fallback>
                <p:oleObj name="Document" r:id="rId5" imgW="7301323" imgH="42131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147763"/>
                        <a:ext cx="7224713" cy="415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4780606"/>
            <a:ext cx="3945471" cy="10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inner join with aliases for four tables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82475"/>
              </p:ext>
            </p:extLst>
          </p:nvPr>
        </p:nvGraphicFramePr>
        <p:xfrm>
          <a:off x="914400" y="1111250"/>
          <a:ext cx="7226300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Document" r:id="rId5" imgW="7301323" imgH="3321248" progId="Word.Document.8">
                  <p:embed/>
                </p:oleObj>
              </mc:Choice>
              <mc:Fallback>
                <p:oleObj name="Document" r:id="rId5" imgW="7301323" imgH="33212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1250"/>
                        <a:ext cx="7226300" cy="328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76" y="3964041"/>
            <a:ext cx="6733524" cy="11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of the aggregate functions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23108"/>
              </p:ext>
            </p:extLst>
          </p:nvPr>
        </p:nvGraphicFramePr>
        <p:xfrm>
          <a:off x="914400" y="1130300"/>
          <a:ext cx="715327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Document" r:id="rId5" imgW="7301323" imgH="3899154" progId="Word.Document.8">
                  <p:embed/>
                </p:oleObj>
              </mc:Choice>
              <mc:Fallback>
                <p:oleObj name="Document" r:id="rId5" imgW="7301323" imgH="38991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0300"/>
                        <a:ext cx="715327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61463"/>
            <a:ext cx="1524000" cy="5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 all orders and shipped orders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69010"/>
              </p:ext>
            </p:extLst>
          </p:nvPr>
        </p:nvGraphicFramePr>
        <p:xfrm>
          <a:off x="914400" y="1120775"/>
          <a:ext cx="72263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Document" r:id="rId5" imgW="7301323" imgH="1705632" progId="Word.Document.8">
                  <p:embed/>
                </p:oleObj>
              </mc:Choice>
              <mc:Fallback>
                <p:oleObj name="Document" r:id="rId5" imgW="7301323" imgH="1705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263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444795"/>
            <a:ext cx="2895599" cy="5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 lowest, highest, and average prices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15836"/>
              </p:ext>
            </p:extLst>
          </p:nvPr>
        </p:nvGraphicFramePr>
        <p:xfrm>
          <a:off x="904875" y="1147763"/>
          <a:ext cx="7297738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ocument" r:id="rId5" imgW="7301323" imgH="1935714" progId="Word.Document.8">
                  <p:embed/>
                </p:oleObj>
              </mc:Choice>
              <mc:Fallback>
                <p:oleObj name="Document" r:id="rId5" imgW="7301323" imgH="1935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47763"/>
                        <a:ext cx="7297738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405664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 the total of the calculated values for all orders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375948"/>
              </p:ext>
            </p:extLst>
          </p:nvPr>
        </p:nvGraphicFramePr>
        <p:xfrm>
          <a:off x="904875" y="1192213"/>
          <a:ext cx="7297738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Document" r:id="rId5" imgW="7301323" imgH="1705632" progId="Word.Document.8">
                  <p:embed/>
                </p:oleObj>
              </mc:Choice>
              <mc:Fallback>
                <p:oleObj name="Document" r:id="rId5" imgW="7301323" imgH="1705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92213"/>
                        <a:ext cx="7297738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83904"/>
            <a:ext cx="1295400" cy="5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of the GROUP BY and HAVING clauses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81270"/>
              </p:ext>
            </p:extLst>
          </p:nvPr>
        </p:nvGraphicFramePr>
        <p:xfrm>
          <a:off x="923925" y="1147763"/>
          <a:ext cx="72247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Document" r:id="rId5" imgW="7301323" imgH="4565276" progId="Word.Document.8">
                  <p:embed/>
                </p:oleObj>
              </mc:Choice>
              <mc:Fallback>
                <p:oleObj name="Document" r:id="rId5" imgW="7301323" imgH="45652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147763"/>
                        <a:ext cx="7224713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91" y="4800600"/>
            <a:ext cx="4466809" cy="9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columns from multiple tables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741467"/>
              </p:ext>
            </p:extLst>
          </p:nvPr>
        </p:nvGraphicFramePr>
        <p:xfrm>
          <a:off x="914400" y="1147763"/>
          <a:ext cx="7297738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Document" r:id="rId5" imgW="7301323" imgH="2396239" progId="Word.Document.8">
                  <p:embed/>
                </p:oleObj>
              </mc:Choice>
              <mc:Fallback>
                <p:oleObj name="Document" r:id="rId5" imgW="7301323" imgH="23962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97738" cy="238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96" y="3124200"/>
            <a:ext cx="466407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288213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5" imgW="7301323" imgH="3973688" progId="Word.Document.8">
                  <p:embed/>
                </p:oleObj>
              </mc:Choice>
              <mc:Fallback>
                <p:oleObj name="Document" r:id="rId5" imgW="7301323" imgH="39736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88213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9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Use a WHERE clause to filter rows </a:t>
            </a:r>
            <a:br>
              <a:rPr lang="en-US" dirty="0" smtClean="0"/>
            </a:br>
            <a:r>
              <a:rPr lang="en-US" dirty="0" smtClean="0"/>
              <a:t>before grouping them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94086"/>
              </p:ext>
            </p:extLst>
          </p:nvPr>
        </p:nvGraphicFramePr>
        <p:xfrm>
          <a:off x="908050" y="1295400"/>
          <a:ext cx="73215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Document" r:id="rId5" imgW="7301323" imgH="2748383" progId="Word.Document.8">
                  <p:embed/>
                </p:oleObj>
              </mc:Choice>
              <mc:Fallback>
                <p:oleObj name="Document" r:id="rId5" imgW="7301323" imgH="27483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295400"/>
                        <a:ext cx="73215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29" y="3276600"/>
            <a:ext cx="466407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Four ways to introduce a subquery </a:t>
            </a:r>
            <a:br>
              <a:rPr lang="en-US" dirty="0" smtClean="0"/>
            </a:br>
            <a:r>
              <a:rPr lang="en-US" dirty="0" smtClean="0"/>
              <a:t>in a SELECT statement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85521"/>
              </p:ext>
            </p:extLst>
          </p:nvPr>
        </p:nvGraphicFramePr>
        <p:xfrm>
          <a:off x="914400" y="1295400"/>
          <a:ext cx="7422416" cy="254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Document" r:id="rId5" imgW="7422416" imgH="2545666" progId="Word.Document.8">
                  <p:embed/>
                </p:oleObj>
              </mc:Choice>
              <mc:Fallback>
                <p:oleObj name="Document" r:id="rId5" imgW="7422416" imgH="25456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422416" cy="2545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subquery in the WHERE clause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928306"/>
              </p:ext>
            </p:extLst>
          </p:nvPr>
        </p:nvGraphicFramePr>
        <p:xfrm>
          <a:off x="904875" y="1130300"/>
          <a:ext cx="72263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Document" r:id="rId5" imgW="7301323" imgH="2691853" progId="Word.Document.8">
                  <p:embed/>
                </p:oleObj>
              </mc:Choice>
              <mc:Fallback>
                <p:oleObj name="Document" r:id="rId5" imgW="7301323" imgH="26918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30300"/>
                        <a:ext cx="7226300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3452786"/>
            <a:ext cx="2971801" cy="8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another subquery in the WHERE clause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230090"/>
              </p:ext>
            </p:extLst>
          </p:nvPr>
        </p:nvGraphicFramePr>
        <p:xfrm>
          <a:off x="914400" y="1147763"/>
          <a:ext cx="7226300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ocument" r:id="rId5" imgW="7301323" imgH="1935714" progId="Word.Document.8">
                  <p:embed/>
                </p:oleObj>
              </mc:Choice>
              <mc:Fallback>
                <p:oleObj name="Document" r:id="rId5" imgW="7301323" imgH="1935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190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252588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correlated subquery in the SELECT clause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68513"/>
              </p:ext>
            </p:extLst>
          </p:nvPr>
        </p:nvGraphicFramePr>
        <p:xfrm>
          <a:off x="904875" y="1192213"/>
          <a:ext cx="72263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Document" r:id="rId5" imgW="7301323" imgH="2164356" progId="Word.Document.8">
                  <p:embed/>
                </p:oleObj>
              </mc:Choice>
              <mc:Fallback>
                <p:oleObj name="Document" r:id="rId5" imgW="7301323" imgH="2164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92213"/>
                        <a:ext cx="72263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27951"/>
            <a:ext cx="4070053" cy="9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syntax of a subquery </a:t>
            </a:r>
            <a:br>
              <a:rPr lang="en-US" dirty="0" smtClean="0"/>
            </a:br>
            <a:r>
              <a:rPr lang="en-US" dirty="0" smtClean="0"/>
              <a:t>that uses the EXISTS clause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3956"/>
              </p:ext>
            </p:extLst>
          </p:nvPr>
        </p:nvGraphicFramePr>
        <p:xfrm>
          <a:off x="914400" y="1241425"/>
          <a:ext cx="722630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Document" r:id="rId5" imgW="7301323" imgH="3402263" progId="Word.Document.8">
                  <p:embed/>
                </p:oleObj>
              </mc:Choice>
              <mc:Fallback>
                <p:oleObj name="Document" r:id="rId5" imgW="7301323" imgH="34022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425"/>
                        <a:ext cx="7226300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3810000"/>
            <a:ext cx="334832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syntax of the INSERT statement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11656"/>
              </p:ext>
            </p:extLst>
          </p:nvPr>
        </p:nvGraphicFramePr>
        <p:xfrm>
          <a:off x="904875" y="1138238"/>
          <a:ext cx="72263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Document" r:id="rId5" imgW="7301323" imgH="4592641" progId="Word.Document.8">
                  <p:embed/>
                </p:oleObj>
              </mc:Choice>
              <mc:Fallback>
                <p:oleObj name="Document" r:id="rId5" imgW="7301323" imgH="45926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38238"/>
                        <a:ext cx="72263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5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a single row without using a column list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01383"/>
              </p:ext>
            </p:extLst>
          </p:nvPr>
        </p:nvGraphicFramePr>
        <p:xfrm>
          <a:off x="904875" y="1165225"/>
          <a:ext cx="7226300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Document" r:id="rId5" imgW="7301323" imgH="4714703" progId="Word.Document.8">
                  <p:embed/>
                </p:oleObj>
              </mc:Choice>
              <mc:Fallback>
                <p:oleObj name="Document" r:id="rId5" imgW="7301323" imgH="47147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65225"/>
                        <a:ext cx="7226300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9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of the UPDATE statement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20041"/>
              </p:ext>
            </p:extLst>
          </p:nvPr>
        </p:nvGraphicFramePr>
        <p:xfrm>
          <a:off x="914400" y="1147763"/>
          <a:ext cx="7226300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Document" r:id="rId5" imgW="7301323" imgH="4482821" progId="Word.Document.8">
                  <p:embed/>
                </p:oleObj>
              </mc:Choice>
              <mc:Fallback>
                <p:oleObj name="Document" r:id="rId5" imgW="7301323" imgH="44828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0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one column of multiple rows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741902"/>
              </p:ext>
            </p:extLst>
          </p:nvPr>
        </p:nvGraphicFramePr>
        <p:xfrm>
          <a:off x="904875" y="1138238"/>
          <a:ext cx="7226300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Document" r:id="rId5" imgW="7301323" imgH="5110776" progId="Word.Document.8">
                  <p:embed/>
                </p:oleObj>
              </mc:Choice>
              <mc:Fallback>
                <p:oleObj name="Document" r:id="rId5" imgW="7301323" imgH="51107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38238"/>
                        <a:ext cx="7226300" cy="50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9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simplified syntax of the SELECT statement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422416" cy="156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5" imgW="7422416" imgH="1560886" progId="Word.Document.8">
                  <p:embed/>
                </p:oleObj>
              </mc:Choice>
              <mc:Fallback>
                <p:oleObj name="Document" r:id="rId5" imgW="7422416" imgH="15608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422416" cy="1560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of the DELETE statement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47698"/>
              </p:ext>
            </p:extLst>
          </p:nvPr>
        </p:nvGraphicFramePr>
        <p:xfrm>
          <a:off x="904875" y="1147763"/>
          <a:ext cx="72263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Document" r:id="rId5" imgW="7301323" imgH="3092606" progId="Word.Document.8">
                  <p:embed/>
                </p:oleObj>
              </mc:Choice>
              <mc:Fallback>
                <p:oleObj name="Document" r:id="rId5" imgW="7301323" imgH="30926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147763"/>
                        <a:ext cx="72263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8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way to delete multiple rows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08798"/>
              </p:ext>
            </p:extLst>
          </p:nvPr>
        </p:nvGraphicFramePr>
        <p:xfrm>
          <a:off x="914400" y="1143000"/>
          <a:ext cx="7288213" cy="371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Document" r:id="rId5" imgW="7301323" imgH="3736044" progId="Word.Document.8">
                  <p:embed/>
                </p:oleObj>
              </mc:Choice>
              <mc:Fallback>
                <p:oleObj name="Document" r:id="rId5" imgW="7301323" imgH="37360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71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1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Retrieve all rows and columns from a table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66101"/>
              </p:ext>
            </p:extLst>
          </p:nvPr>
        </p:nvGraphicFramePr>
        <p:xfrm>
          <a:off x="914400" y="1120775"/>
          <a:ext cx="7226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5" imgW="7301323" imgH="1240787" progId="Word.Document.8">
                  <p:embed/>
                </p:oleObj>
              </mc:Choice>
              <mc:Fallback>
                <p:oleObj name="Document" r:id="rId5" imgW="7301323" imgH="12407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263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346693"/>
              </p:ext>
            </p:extLst>
          </p:nvPr>
        </p:nvGraphicFramePr>
        <p:xfrm>
          <a:off x="914400" y="3795886"/>
          <a:ext cx="7437390" cy="37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7" imgW="7437390" imgH="375184" progId="Word.Document.8">
                  <p:embed/>
                </p:oleObj>
              </mc:Choice>
              <mc:Fallback>
                <p:oleObj name="Document" r:id="rId7" imgW="7437390" imgH="3751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95886"/>
                        <a:ext cx="7437390" cy="375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918212"/>
            <a:ext cx="6934199" cy="18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Retrieve three columns and sort them by price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994659"/>
              </p:ext>
            </p:extLst>
          </p:nvPr>
        </p:nvGraphicFramePr>
        <p:xfrm>
          <a:off x="914400" y="1147763"/>
          <a:ext cx="7135813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5" imgW="7232020" imgH="4161282" progId="Word.Document.8">
                  <p:embed/>
                </p:oleObj>
              </mc:Choice>
              <mc:Fallback>
                <p:oleObj name="Document" r:id="rId5" imgW="7232020" imgH="41612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135813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438400"/>
            <a:ext cx="464574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Retrieve rows in the specified price range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92354"/>
              </p:ext>
            </p:extLst>
          </p:nvPr>
        </p:nvGraphicFramePr>
        <p:xfrm>
          <a:off x="914400" y="1147763"/>
          <a:ext cx="7153275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5" imgW="7301323" imgH="1935714" progId="Word.Document.8">
                  <p:embed/>
                </p:oleObj>
              </mc:Choice>
              <mc:Fallback>
                <p:oleObj name="Document" r:id="rId5" imgW="7301323" imgH="1935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153275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33" y="2667046"/>
            <a:ext cx="4178106" cy="9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Retrieve an empty result set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C18, Slide </a:t>
            </a:r>
            <a:fld id="{C5F49F85-B8E4-4F47-810D-0D11CD0630C6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31931"/>
              </p:ext>
            </p:extLst>
          </p:nvPr>
        </p:nvGraphicFramePr>
        <p:xfrm>
          <a:off x="914400" y="1147763"/>
          <a:ext cx="729773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5" imgW="7301323" imgH="1234666" progId="Word.Document.8">
                  <p:embed/>
                </p:oleObj>
              </mc:Choice>
              <mc:Fallback>
                <p:oleObj name="Document" r:id="rId5" imgW="7301323" imgH="12346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97738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9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slides_with_titles_logo.potx" id="{A566EAD1-5301-4E82-B695-AE6CEDC689A7}" vid="{1E1230F9-0392-41B6-A911-5D34D5426B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155</TotalTime>
  <Words>1447</Words>
  <Application>Microsoft Office PowerPoint</Application>
  <PresentationFormat>On-screen Show (4:3)</PresentationFormat>
  <Paragraphs>256</Paragraphs>
  <Slides>51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Narrow</vt:lpstr>
      <vt:lpstr>Times New Roman</vt:lpstr>
      <vt:lpstr>Master slides_with_titles_logo</vt:lpstr>
      <vt:lpstr>Document</vt:lpstr>
      <vt:lpstr>Chapter 18</vt:lpstr>
      <vt:lpstr>Objectives</vt:lpstr>
      <vt:lpstr>Objectives (continued)</vt:lpstr>
      <vt:lpstr>Objectives (continued)</vt:lpstr>
      <vt:lpstr>The simplified syntax of the SELECT statement</vt:lpstr>
      <vt:lpstr>Retrieve all rows and columns from a table</vt:lpstr>
      <vt:lpstr>Retrieve three columns and sort them by price</vt:lpstr>
      <vt:lpstr>Retrieve rows in the specified price range</vt:lpstr>
      <vt:lpstr>Retrieve an empty result set</vt:lpstr>
      <vt:lpstr>Use the AS keyword to specify an alias</vt:lpstr>
      <vt:lpstr>Omitting the AS keyword works too</vt:lpstr>
      <vt:lpstr>Use quotes to include spaces</vt:lpstr>
      <vt:lpstr>The syntax of the LIMIT clause</vt:lpstr>
      <vt:lpstr>Another way to retrieve the first three rows</vt:lpstr>
      <vt:lpstr>Retrieve three rows starting at the second row</vt:lpstr>
      <vt:lpstr>The syntax of the WHERE clause  with comparison operators</vt:lpstr>
      <vt:lpstr>A WHERE clause that selects products  where the product…</vt:lpstr>
      <vt:lpstr>A WHERE clause that selects products  where the product…</vt:lpstr>
      <vt:lpstr>The syntax of the WHERE clause  with logical operators</vt:lpstr>
      <vt:lpstr>A compound condition without parentheses</vt:lpstr>
      <vt:lpstr>The same compound condition with parentheses</vt:lpstr>
      <vt:lpstr>The syntax of the WHERE clause  with the IS NULL operator</vt:lpstr>
      <vt:lpstr>Retrieve rows for orders  that haven’t been shipped</vt:lpstr>
      <vt:lpstr>Retrieve rows for orders that have been shipped</vt:lpstr>
      <vt:lpstr>The syntax of the WHERE clause  with the LIKE operator</vt:lpstr>
      <vt:lpstr>WHERE clauses that use the LIKE operator</vt:lpstr>
      <vt:lpstr>The syntax of the ORDER BY clause</vt:lpstr>
      <vt:lpstr>Sort by one column in descending sequence</vt:lpstr>
      <vt:lpstr>Sort by two columns</vt:lpstr>
      <vt:lpstr>The explicit syntax for an inner join</vt:lpstr>
      <vt:lpstr>Joining the customers and orders tables</vt:lpstr>
      <vt:lpstr>The syntax for an inner join that uses table aliases</vt:lpstr>
      <vt:lpstr>An inner join with aliases for four tables</vt:lpstr>
      <vt:lpstr>The syntax of the aggregate functions</vt:lpstr>
      <vt:lpstr>Count all orders and shipped orders</vt:lpstr>
      <vt:lpstr>Find lowest, highest, and average prices</vt:lpstr>
      <vt:lpstr>Get the total of the calculated values for all orders</vt:lpstr>
      <vt:lpstr>The syntax of the GROUP BY and HAVING clauses</vt:lpstr>
      <vt:lpstr>Use columns from multiple tables</vt:lpstr>
      <vt:lpstr>Use a WHERE clause to filter rows  before grouping them</vt:lpstr>
      <vt:lpstr>Four ways to introduce a subquery  in a SELECT statement</vt:lpstr>
      <vt:lpstr>Use a subquery in the WHERE clause</vt:lpstr>
      <vt:lpstr>Use another subquery in the WHERE clause</vt:lpstr>
      <vt:lpstr>A correlated subquery in the SELECT clause</vt:lpstr>
      <vt:lpstr>The syntax of a subquery  that uses the EXISTS clause</vt:lpstr>
      <vt:lpstr>The syntax of the INSERT statement</vt:lpstr>
      <vt:lpstr>Add a single row without using a column list</vt:lpstr>
      <vt:lpstr>The syntax of the UPDATE statement</vt:lpstr>
      <vt:lpstr>Update one column of multiple rows</vt:lpstr>
      <vt:lpstr>The syntax of the DELETE statement</vt:lpstr>
      <vt:lpstr>Another way to delete multiple rows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Boehm</dc:creator>
  <cp:lastModifiedBy>Anne Boehm</cp:lastModifiedBy>
  <cp:revision>13</cp:revision>
  <cp:lastPrinted>2016-01-14T23:03:16Z</cp:lastPrinted>
  <dcterms:created xsi:type="dcterms:W3CDTF">2017-08-23T22:52:46Z</dcterms:created>
  <dcterms:modified xsi:type="dcterms:W3CDTF">2017-08-28T21:20:16Z</dcterms:modified>
</cp:coreProperties>
</file>