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56"/>
  </p:notesMasterIdLst>
  <p:handoutMasterIdLst>
    <p:handoutMasterId r:id="rId57"/>
  </p:handoutMasterIdLst>
  <p:sldIdLst>
    <p:sldId id="325" r:id="rId2"/>
    <p:sldId id="326" r:id="rId3"/>
    <p:sldId id="378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366" r:id="rId44"/>
    <p:sldId id="367" r:id="rId45"/>
    <p:sldId id="368" r:id="rId46"/>
    <p:sldId id="369" r:id="rId47"/>
    <p:sldId id="370" r:id="rId48"/>
    <p:sldId id="371" r:id="rId49"/>
    <p:sldId id="372" r:id="rId50"/>
    <p:sldId id="373" r:id="rId51"/>
    <p:sldId id="374" r:id="rId52"/>
    <p:sldId id="375" r:id="rId53"/>
    <p:sldId id="376" r:id="rId54"/>
    <p:sldId id="377" r:id="rId5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52" autoAdjust="0"/>
  </p:normalViewPr>
  <p:slideViewPr>
    <p:cSldViewPr>
      <p:cViewPr varScale="1">
        <p:scale>
          <a:sx n="113" d="100"/>
          <a:sy n="113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8/28/2017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75E8B9-2BCD-49EA-B14B-6D226E1187F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2228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2039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724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2189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5029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8099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9849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4704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3166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0199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4837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9684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6929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55957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23449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73767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74003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36626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3451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91263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18013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7040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36196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29282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3341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26161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45428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29177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79941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73613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427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89861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7436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46763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66935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81678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94953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33934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27260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659225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953128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298871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383466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6014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90749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422798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05759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60496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3417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959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218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2872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550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9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10.doc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11.doc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Word_97_-_2003_Document12.doc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Word_97_-_2003_Document13.doc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Word_97_-_2003_Document14.doc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Word_97_-_2003_Document15.doc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Word_97_-_2003_Document16.doc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8.emf"/><Relationship Id="rId5" Type="http://schemas.openxmlformats.org/officeDocument/2006/relationships/oleObject" Target="../embeddings/Microsoft_Word_97_-_2003_Document17.doc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Word_97_-_2003_Document18.doc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Word_97_-_2003_Document19.doc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1.emf"/><Relationship Id="rId5" Type="http://schemas.openxmlformats.org/officeDocument/2006/relationships/oleObject" Target="../embeddings/Microsoft_Word_97_-_2003_Document20.doc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Word_97_-_2003_Document21.doc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3.emf"/><Relationship Id="rId5" Type="http://schemas.openxmlformats.org/officeDocument/2006/relationships/oleObject" Target="../embeddings/Microsoft_Word_97_-_2003_Document22.doc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4.emf"/><Relationship Id="rId5" Type="http://schemas.openxmlformats.org/officeDocument/2006/relationships/oleObject" Target="../embeddings/Microsoft_Word_97_-_2003_Document23.doc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Word_97_-_2003_Document24.doc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Word_97_-_2003_Document25.doc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7.emf"/><Relationship Id="rId5" Type="http://schemas.openxmlformats.org/officeDocument/2006/relationships/oleObject" Target="../embeddings/Microsoft_Word_97_-_2003_Document26.doc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8.emf"/><Relationship Id="rId5" Type="http://schemas.openxmlformats.org/officeDocument/2006/relationships/oleObject" Target="../embeddings/Microsoft_Word_97_-_2003_Document27.doc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9.emf"/><Relationship Id="rId5" Type="http://schemas.openxmlformats.org/officeDocument/2006/relationships/oleObject" Target="../embeddings/Microsoft_Word_97_-_2003_Document28.doc"/><Relationship Id="rId4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0.emf"/><Relationship Id="rId5" Type="http://schemas.openxmlformats.org/officeDocument/2006/relationships/oleObject" Target="../embeddings/Microsoft_Word_97_-_2003_Document29.doc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Word_97_-_2003_Document30.doc"/><Relationship Id="rId4" Type="http://schemas.openxmlformats.org/officeDocument/2006/relationships/oleObject" Target="../embeddings/oleObject3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2.emf"/><Relationship Id="rId5" Type="http://schemas.openxmlformats.org/officeDocument/2006/relationships/oleObject" Target="../embeddings/Microsoft_Word_97_-_2003_Document31.doc"/><Relationship Id="rId4" Type="http://schemas.openxmlformats.org/officeDocument/2006/relationships/oleObject" Target="../embeddings/oleObject3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3.emf"/><Relationship Id="rId5" Type="http://schemas.openxmlformats.org/officeDocument/2006/relationships/oleObject" Target="../embeddings/Microsoft_Word_97_-_2003_Document32.doc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4.emf"/><Relationship Id="rId5" Type="http://schemas.openxmlformats.org/officeDocument/2006/relationships/oleObject" Target="../embeddings/Microsoft_Word_97_-_2003_Document33.doc"/><Relationship Id="rId4" Type="http://schemas.openxmlformats.org/officeDocument/2006/relationships/oleObject" Target="../embeddings/oleObject3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5.emf"/><Relationship Id="rId5" Type="http://schemas.openxmlformats.org/officeDocument/2006/relationships/oleObject" Target="../embeddings/Microsoft_Word_97_-_2003_Document34.doc"/><Relationship Id="rId4" Type="http://schemas.openxmlformats.org/officeDocument/2006/relationships/oleObject" Target="../embeddings/oleObject3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36.emf"/><Relationship Id="rId5" Type="http://schemas.openxmlformats.org/officeDocument/2006/relationships/oleObject" Target="../embeddings/Microsoft_Word_97_-_2003_Document35.doc"/><Relationship Id="rId4" Type="http://schemas.openxmlformats.org/officeDocument/2006/relationships/oleObject" Target="../embeddings/oleObject3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37.emf"/><Relationship Id="rId5" Type="http://schemas.openxmlformats.org/officeDocument/2006/relationships/oleObject" Target="../embeddings/Microsoft_Word_97_-_2003_Document36.doc"/><Relationship Id="rId4" Type="http://schemas.openxmlformats.org/officeDocument/2006/relationships/oleObject" Target="../embeddings/oleObject3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38.emf"/><Relationship Id="rId5" Type="http://schemas.openxmlformats.org/officeDocument/2006/relationships/oleObject" Target="../embeddings/Microsoft_Word_97_-_2003_Document37.doc"/><Relationship Id="rId4" Type="http://schemas.openxmlformats.org/officeDocument/2006/relationships/oleObject" Target="../embeddings/oleObject3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39.emf"/><Relationship Id="rId5" Type="http://schemas.openxmlformats.org/officeDocument/2006/relationships/oleObject" Target="../embeddings/Microsoft_Word_97_-_2003_Document38.doc"/><Relationship Id="rId4" Type="http://schemas.openxmlformats.org/officeDocument/2006/relationships/oleObject" Target="../embeddings/oleObject3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40.emf"/><Relationship Id="rId5" Type="http://schemas.openxmlformats.org/officeDocument/2006/relationships/oleObject" Target="../embeddings/Microsoft_Word_97_-_2003_Document39.doc"/><Relationship Id="rId4" Type="http://schemas.openxmlformats.org/officeDocument/2006/relationships/oleObject" Target="../embeddings/oleObject3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41.emf"/><Relationship Id="rId5" Type="http://schemas.openxmlformats.org/officeDocument/2006/relationships/oleObject" Target="../embeddings/Microsoft_Word_97_-_2003_Document40.doc"/><Relationship Id="rId4" Type="http://schemas.openxmlformats.org/officeDocument/2006/relationships/oleObject" Target="../embeddings/oleObject40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42.emf"/><Relationship Id="rId5" Type="http://schemas.openxmlformats.org/officeDocument/2006/relationships/oleObject" Target="../embeddings/Microsoft_Word_97_-_2003_Document41.doc"/><Relationship Id="rId4" Type="http://schemas.openxmlformats.org/officeDocument/2006/relationships/oleObject" Target="../embeddings/oleObject4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43.emf"/><Relationship Id="rId5" Type="http://schemas.openxmlformats.org/officeDocument/2006/relationships/oleObject" Target="../embeddings/Microsoft_Word_97_-_2003_Document42.doc"/><Relationship Id="rId4" Type="http://schemas.openxmlformats.org/officeDocument/2006/relationships/oleObject" Target="../embeddings/oleObject42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44.emf"/><Relationship Id="rId5" Type="http://schemas.openxmlformats.org/officeDocument/2006/relationships/oleObject" Target="../embeddings/Microsoft_Word_97_-_2003_Document43.doc"/><Relationship Id="rId4" Type="http://schemas.openxmlformats.org/officeDocument/2006/relationships/oleObject" Target="../embeddings/oleObject4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45.emf"/><Relationship Id="rId5" Type="http://schemas.openxmlformats.org/officeDocument/2006/relationships/oleObject" Target="../embeddings/Microsoft_Word_97_-_2003_Document44.doc"/><Relationship Id="rId4" Type="http://schemas.openxmlformats.org/officeDocument/2006/relationships/oleObject" Target="../embeddings/oleObject44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46.emf"/><Relationship Id="rId5" Type="http://schemas.openxmlformats.org/officeDocument/2006/relationships/oleObject" Target="../embeddings/Microsoft_Word_97_-_2003_Document45.doc"/><Relationship Id="rId4" Type="http://schemas.openxmlformats.org/officeDocument/2006/relationships/oleObject" Target="../embeddings/oleObject45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47.emf"/><Relationship Id="rId5" Type="http://schemas.openxmlformats.org/officeDocument/2006/relationships/oleObject" Target="../embeddings/Microsoft_Word_97_-_2003_Document46.doc"/><Relationship Id="rId4" Type="http://schemas.openxmlformats.org/officeDocument/2006/relationships/oleObject" Target="../embeddings/oleObject46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48.emf"/><Relationship Id="rId5" Type="http://schemas.openxmlformats.org/officeDocument/2006/relationships/oleObject" Target="../embeddings/Microsoft_Word_97_-_2003_Document47.doc"/><Relationship Id="rId4" Type="http://schemas.openxmlformats.org/officeDocument/2006/relationships/oleObject" Target="../embeddings/oleObject4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49.emf"/><Relationship Id="rId5" Type="http://schemas.openxmlformats.org/officeDocument/2006/relationships/oleObject" Target="../embeddings/Microsoft_Word_97_-_2003_Document48.doc"/><Relationship Id="rId4" Type="http://schemas.openxmlformats.org/officeDocument/2006/relationships/oleObject" Target="../embeddings/oleObject4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50.emf"/><Relationship Id="rId5" Type="http://schemas.openxmlformats.org/officeDocument/2006/relationships/oleObject" Target="../embeddings/Microsoft_Word_97_-_2003_Document49.doc"/><Relationship Id="rId4" Type="http://schemas.openxmlformats.org/officeDocument/2006/relationships/oleObject" Target="../embeddings/oleObject4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51.emf"/><Relationship Id="rId5" Type="http://schemas.openxmlformats.org/officeDocument/2006/relationships/oleObject" Target="../embeddings/Microsoft_Word_97_-_2003_Document50.doc"/><Relationship Id="rId4" Type="http://schemas.openxmlformats.org/officeDocument/2006/relationships/oleObject" Target="../embeddings/oleObject50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52.emf"/><Relationship Id="rId5" Type="http://schemas.openxmlformats.org/officeDocument/2006/relationships/oleObject" Target="../embeddings/Microsoft_Word_97_-_2003_Document51.doc"/><Relationship Id="rId4" Type="http://schemas.openxmlformats.org/officeDocument/2006/relationships/oleObject" Target="../embeddings/oleObject51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53.emf"/><Relationship Id="rId5" Type="http://schemas.openxmlformats.org/officeDocument/2006/relationships/oleObject" Target="../embeddings/Microsoft_Word_97_-_2003_Document52.doc"/><Relationship Id="rId4" Type="http://schemas.openxmlformats.org/officeDocument/2006/relationships/oleObject" Target="../embeddings/oleObject52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6" Type="http://schemas.openxmlformats.org/officeDocument/2006/relationships/image" Target="../media/image54.emf"/><Relationship Id="rId5" Type="http://schemas.openxmlformats.org/officeDocument/2006/relationships/oleObject" Target="../embeddings/Microsoft_Word_97_-_2003_Document53.doc"/><Relationship Id="rId4" Type="http://schemas.openxmlformats.org/officeDocument/2006/relationships/oleObject" Target="../embeddings/oleObject53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Relationship Id="rId6" Type="http://schemas.openxmlformats.org/officeDocument/2006/relationships/image" Target="../media/image55.emf"/><Relationship Id="rId5" Type="http://schemas.openxmlformats.org/officeDocument/2006/relationships/oleObject" Target="../embeddings/Microsoft_Word_97_-_2003_Document54.doc"/><Relationship Id="rId4" Type="http://schemas.openxmlformats.org/officeDocument/2006/relationships/oleObject" Target="../embeddings/oleObject5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19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1209"/>
              </p:ext>
            </p:extLst>
          </p:nvPr>
        </p:nvGraphicFramePr>
        <p:xfrm>
          <a:off x="914400" y="1600200"/>
          <a:ext cx="7321550" cy="300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5" imgW="7301323" imgH="3002950" progId="Word.Document.8">
                  <p:embed/>
                </p:oleObj>
              </mc:Choice>
              <mc:Fallback>
                <p:oleObj name="Document" r:id="rId5" imgW="7301323" imgH="30029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7321550" cy="300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68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execute an UPDATE statement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135668"/>
              </p:ext>
            </p:extLst>
          </p:nvPr>
        </p:nvGraphicFramePr>
        <p:xfrm>
          <a:off x="914400" y="1143000"/>
          <a:ext cx="7288213" cy="501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5" imgW="7301323" imgH="5037682" progId="Word.Document.8">
                  <p:embed/>
                </p:oleObj>
              </mc:Choice>
              <mc:Fallback>
                <p:oleObj name="Document" r:id="rId5" imgW="7301323" imgH="50376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01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40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display the row counts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01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5" imgW="7301323" imgH="5037682" progId="Word.Document.8">
                  <p:embed/>
                </p:oleObj>
              </mc:Choice>
              <mc:Fallback>
                <p:oleObj name="Document" r:id="rId5" imgW="7301323" imgH="50376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01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0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methods of the PDO class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905199"/>
              </p:ext>
            </p:extLst>
          </p:nvPr>
        </p:nvGraphicFramePr>
        <p:xfrm>
          <a:off x="914400" y="1143000"/>
          <a:ext cx="7288213" cy="501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5" imgW="7301323" imgH="5036242" progId="Word.Document.8">
                  <p:embed/>
                </p:oleObj>
              </mc:Choice>
              <mc:Fallback>
                <p:oleObj name="Document" r:id="rId5" imgW="7301323" imgH="50362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01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88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use the </a:t>
            </a:r>
            <a:r>
              <a:rPr lang="en-US" dirty="0" err="1" smtClean="0"/>
              <a:t>fetchAll</a:t>
            </a:r>
            <a:r>
              <a:rPr lang="en-US" dirty="0" smtClean="0"/>
              <a:t>() method </a:t>
            </a:r>
            <a:br>
              <a:rPr lang="en-US" dirty="0" smtClean="0"/>
            </a:br>
            <a:r>
              <a:rPr lang="en-US" dirty="0" smtClean="0"/>
              <a:t>to return a result set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49314"/>
              </p:ext>
            </p:extLst>
          </p:nvPr>
        </p:nvGraphicFramePr>
        <p:xfrm>
          <a:off x="911071" y="1295400"/>
          <a:ext cx="7301323" cy="2777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Document" r:id="rId5" imgW="7301323" imgH="2777189" progId="Word.Document.8">
                  <p:embed/>
                </p:oleObj>
              </mc:Choice>
              <mc:Fallback>
                <p:oleObj name="Document" r:id="rId5" imgW="7301323" imgH="27771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071" y="1295400"/>
                        <a:ext cx="7301323" cy="27771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use the fetch() method </a:t>
            </a:r>
            <a:br>
              <a:rPr lang="en-US" dirty="0" smtClean="0"/>
            </a:br>
            <a:r>
              <a:rPr lang="en-US" dirty="0" smtClean="0"/>
              <a:t>to loop through a result set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696312"/>
              </p:ext>
            </p:extLst>
          </p:nvPr>
        </p:nvGraphicFramePr>
        <p:xfrm>
          <a:off x="914400" y="1295400"/>
          <a:ext cx="7321550" cy="284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Document" r:id="rId5" imgW="7301323" imgH="2850282" progId="Word.Document.8">
                  <p:embed/>
                </p:oleObj>
              </mc:Choice>
              <mc:Fallback>
                <p:oleObj name="Document" r:id="rId5" imgW="7301323" imgH="28502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321550" cy="284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7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named parameters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Document" r:id="rId5" imgW="7301323" imgH="3181183" progId="Word.Document.8">
                  <p:embed/>
                </p:oleObj>
              </mc:Choice>
              <mc:Fallback>
                <p:oleObj name="Document" r:id="rId5" imgW="7301323" imgH="31811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9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question mark parameters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249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Document" r:id="rId5" imgW="7301323" imgH="2492376" progId="Word.Document.8">
                  <p:embed/>
                </p:oleObj>
              </mc:Choice>
              <mc:Fallback>
                <p:oleObj name="Document" r:id="rId5" imgW="7301323" imgH="24923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2492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62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modify data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08075"/>
          <a:ext cx="7288213" cy="498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Document" r:id="rId5" imgW="7301323" imgH="5007437" progId="Word.Document.8">
                  <p:embed/>
                </p:oleObj>
              </mc:Choice>
              <mc:Fallback>
                <p:oleObj name="Document" r:id="rId5" imgW="7301323" imgH="5007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8075"/>
                        <a:ext cx="7288213" cy="498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3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modify data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Document" r:id="rId5" imgW="7301323" imgH="2949660" progId="Word.Document.8">
                  <p:embed/>
                </p:oleObj>
              </mc:Choice>
              <mc:Fallback>
                <p:oleObj name="Document" r:id="rId5" imgW="7301323" imgH="29496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6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three error modes for PDO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725035"/>
              </p:ext>
            </p:extLst>
          </p:nvPr>
        </p:nvGraphicFramePr>
        <p:xfrm>
          <a:off x="914400" y="1120775"/>
          <a:ext cx="7226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Document" r:id="rId5" imgW="7301323" imgH="5148943" progId="Word.Document.8">
                  <p:embed/>
                </p:oleObj>
              </mc:Choice>
              <mc:Fallback>
                <p:oleObj name="Document" r:id="rId5" imgW="7301323" imgH="51489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0775"/>
                        <a:ext cx="72263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38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87939"/>
              </p:ext>
            </p:extLst>
          </p:nvPr>
        </p:nvGraphicFramePr>
        <p:xfrm>
          <a:off x="914400" y="1066800"/>
          <a:ext cx="7153275" cy="546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5" imgW="7301323" imgH="5591104" progId="Word.Document.8">
                  <p:embed/>
                </p:oleObj>
              </mc:Choice>
              <mc:Fallback>
                <p:oleObj name="Document" r:id="rId5" imgW="7301323" imgH="5591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153275" cy="546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9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the mode with the setAttribute() method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398353"/>
              </p:ext>
            </p:extLst>
          </p:nvPr>
        </p:nvGraphicFramePr>
        <p:xfrm>
          <a:off x="914400" y="1128713"/>
          <a:ext cx="7288213" cy="397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Document" r:id="rId5" imgW="7301323" imgH="3995292" progId="Word.Document.8">
                  <p:embed/>
                </p:oleObj>
              </mc:Choice>
              <mc:Fallback>
                <p:oleObj name="Document" r:id="rId5" imgW="7301323" imgH="39952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8713"/>
                        <a:ext cx="7288213" cy="397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14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model/database.php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96963"/>
          <a:ext cx="7288213" cy="522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Document" r:id="rId5" imgW="7301323" imgH="5247961" progId="Word.Document.8">
                  <p:embed/>
                </p:oleObj>
              </mc:Choice>
              <mc:Fallback>
                <p:oleObj name="Document" r:id="rId5" imgW="7301323" imgH="52479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6963"/>
                        <a:ext cx="7288213" cy="522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158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model/category_db.php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Document" r:id="rId5" imgW="7301323" imgH="4101871" progId="Word.Document.8">
                  <p:embed/>
                </p:oleObj>
              </mc:Choice>
              <mc:Fallback>
                <p:oleObj name="Document" r:id="rId5" imgW="7301323" imgH="41018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10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model/category_db.php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616825" cy="43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Document" r:id="rId5" imgW="7632029" imgH="4374801" progId="Word.Document.8">
                  <p:embed/>
                </p:oleObj>
              </mc:Choice>
              <mc:Fallback>
                <p:oleObj name="Document" r:id="rId5" imgW="7632029" imgH="43748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616825" cy="43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7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08075"/>
          <a:ext cx="7596188" cy="506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Document" r:id="rId5" imgW="7565579" imgH="5074409" progId="Word.Document.8">
                  <p:embed/>
                </p:oleObj>
              </mc:Choice>
              <mc:Fallback>
                <p:oleObj name="Document" r:id="rId5" imgW="7565579" imgH="50744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8075"/>
                        <a:ext cx="7596188" cy="506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5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31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Document" r:id="rId5" imgW="7301323" imgH="4331953" progId="Word.Document.8">
                  <p:embed/>
                </p:oleObj>
              </mc:Choice>
              <mc:Fallback>
                <p:oleObj name="Document" r:id="rId5" imgW="7301323" imgH="43319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31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03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3178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Document" r:id="rId5" imgW="7301323" imgH="3178302" progId="Word.Document.8">
                  <p:embed/>
                </p:oleObj>
              </mc:Choice>
              <mc:Fallback>
                <p:oleObj name="Document" r:id="rId5" imgW="7301323" imgH="31783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3178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7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891463" cy="529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Document" r:id="rId5" imgW="7919547" imgH="5313493" progId="Word.Document.8">
                  <p:embed/>
                </p:oleObj>
              </mc:Choice>
              <mc:Fallback>
                <p:oleObj name="Document" r:id="rId5" imgW="7919547" imgH="53134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891463" cy="529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0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Document" r:id="rId5" imgW="7301323" imgH="3187304" progId="Word.Document.8">
                  <p:embed/>
                </p:oleObj>
              </mc:Choice>
              <mc:Fallback>
                <p:oleObj name="Document" r:id="rId5" imgW="7301323" imgH="3187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318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305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501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Document" r:id="rId5" imgW="7301323" imgH="5031561" progId="Word.Document.8">
                  <p:embed/>
                </p:oleObj>
              </mc:Choice>
              <mc:Fallback>
                <p:oleObj name="Document" r:id="rId5" imgW="7301323" imgH="50315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501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9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continued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264266"/>
              </p:ext>
            </p:extLst>
          </p:nvPr>
        </p:nvGraphicFramePr>
        <p:xfrm>
          <a:off x="914400" y="1066800"/>
          <a:ext cx="7153275" cy="546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" name="Document" r:id="rId4" imgW="7301323" imgH="5591104" progId="Word.Document.8">
                  <p:embed/>
                </p:oleObj>
              </mc:Choice>
              <mc:Fallback>
                <p:oleObj name="Document" r:id="rId4" imgW="7301323" imgH="5591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153275" cy="546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7937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31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Document" r:id="rId5" imgW="7301323" imgH="4331953" progId="Word.Document.8">
                  <p:embed/>
                </p:oleObj>
              </mc:Choice>
              <mc:Fallback>
                <p:oleObj name="Document" r:id="rId5" imgW="7301323" imgH="43319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31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18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connect to a MySQL database </a:t>
            </a:r>
            <a:br>
              <a:rPr lang="en-US" dirty="0" smtClean="0"/>
            </a:br>
            <a:r>
              <a:rPr lang="en-US" dirty="0" smtClean="0"/>
              <a:t>(object-oriented)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16237"/>
              </p:ext>
            </p:extLst>
          </p:nvPr>
        </p:nvGraphicFramePr>
        <p:xfrm>
          <a:off x="914400" y="1295400"/>
          <a:ext cx="7288213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Document" r:id="rId5" imgW="7301323" imgH="4482821" progId="Word.Document.8">
                  <p:embed/>
                </p:oleObj>
              </mc:Choice>
              <mc:Fallback>
                <p:oleObj name="Document" r:id="rId5" imgW="7301323" imgH="44828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288213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5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Two properties of the </a:t>
            </a:r>
            <a:r>
              <a:rPr lang="en-US" dirty="0" err="1" smtClean="0"/>
              <a:t>mysqli</a:t>
            </a:r>
            <a:r>
              <a:rPr lang="en-US" dirty="0" smtClean="0"/>
              <a:t> object </a:t>
            </a:r>
            <a:br>
              <a:rPr lang="en-US" dirty="0" smtClean="0"/>
            </a:br>
            <a:r>
              <a:rPr lang="en-US" dirty="0" smtClean="0"/>
              <a:t>for checking connection errors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161123"/>
              </p:ext>
            </p:extLst>
          </p:nvPr>
        </p:nvGraphicFramePr>
        <p:xfrm>
          <a:off x="914400" y="1295400"/>
          <a:ext cx="7301323" cy="138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Document" r:id="rId5" imgW="7301323" imgH="1385534" progId="Word.Document.8">
                  <p:embed/>
                </p:oleObj>
              </mc:Choice>
              <mc:Fallback>
                <p:oleObj name="Document" r:id="rId5" imgW="7301323" imgH="13855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301323" cy="138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3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check for a connection error </a:t>
            </a:r>
            <a:br>
              <a:rPr lang="en-US" dirty="0" smtClean="0"/>
            </a:br>
            <a:r>
              <a:rPr lang="en-US" dirty="0" smtClean="0"/>
              <a:t>(object-oriented)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72904"/>
              </p:ext>
            </p:extLst>
          </p:nvPr>
        </p:nvGraphicFramePr>
        <p:xfrm>
          <a:off x="914400" y="1295400"/>
          <a:ext cx="7288213" cy="446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Document" r:id="rId5" imgW="7301323" imgH="4482821" progId="Word.Document.8">
                  <p:embed/>
                </p:oleObj>
              </mc:Choice>
              <mc:Fallback>
                <p:oleObj name="Document" r:id="rId5" imgW="7301323" imgH="44828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288213" cy="446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74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288213" cy="411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Document" r:id="rId5" imgW="7301323" imgH="4123115" progId="Word.Document.8">
                  <p:embed/>
                </p:oleObj>
              </mc:Choice>
              <mc:Fallback>
                <p:oleObj name="Document" r:id="rId5" imgW="7301323" imgH="412311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288213" cy="411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1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mysqli method for returning a result set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860934"/>
              </p:ext>
            </p:extLst>
          </p:nvPr>
        </p:nvGraphicFramePr>
        <p:xfrm>
          <a:off x="914400" y="1143000"/>
          <a:ext cx="7288213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Document" r:id="rId5" imgW="7301323" imgH="2912933" progId="Word.Document.8">
                  <p:embed/>
                </p:oleObj>
              </mc:Choice>
              <mc:Fallback>
                <p:oleObj name="Document" r:id="rId5" imgW="7301323" imgH="29129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290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9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execute a SELECT statement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77925"/>
          <a:ext cx="7288213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Document" r:id="rId5" imgW="7301323" imgH="4550153" progId="Word.Document.8">
                  <p:embed/>
                </p:oleObj>
              </mc:Choice>
              <mc:Fallback>
                <p:oleObj name="Document" r:id="rId5" imgW="7301323" imgH="45501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77925"/>
                        <a:ext cx="7288213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2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display the results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496211"/>
              </p:ext>
            </p:extLst>
          </p:nvPr>
        </p:nvGraphicFramePr>
        <p:xfrm>
          <a:off x="914400" y="1143000"/>
          <a:ext cx="7288213" cy="397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Document" r:id="rId5" imgW="7301323" imgH="3995292" progId="Word.Document.8">
                  <p:embed/>
                </p:oleObj>
              </mc:Choice>
              <mc:Fallback>
                <p:oleObj name="Document" r:id="rId5" imgW="7301323" imgH="39952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397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6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Properties of the </a:t>
            </a:r>
            <a:r>
              <a:rPr lang="en-US" dirty="0" err="1" smtClean="0"/>
              <a:t>mysqli</a:t>
            </a:r>
            <a:r>
              <a:rPr lang="en-US" dirty="0" smtClean="0"/>
              <a:t> class </a:t>
            </a:r>
            <a:br>
              <a:rPr lang="en-US" dirty="0" smtClean="0"/>
            </a:br>
            <a:r>
              <a:rPr lang="en-US" dirty="0" smtClean="0"/>
              <a:t>for checking the result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773369"/>
              </p:ext>
            </p:extLst>
          </p:nvPr>
        </p:nvGraphicFramePr>
        <p:xfrm>
          <a:off x="914400" y="1295400"/>
          <a:ext cx="7288213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Document" r:id="rId5" imgW="7301323" imgH="1996926" progId="Word.Document.8">
                  <p:embed/>
                </p:oleObj>
              </mc:Choice>
              <mc:Fallback>
                <p:oleObj name="Document" r:id="rId5" imgW="7301323" imgH="19969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288213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3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execute an INSERT statement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111171"/>
              </p:ext>
            </p:extLst>
          </p:nvPr>
        </p:nvGraphicFramePr>
        <p:xfrm>
          <a:off x="914400" y="1143000"/>
          <a:ext cx="7288213" cy="531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Document" r:id="rId5" imgW="7301323" imgH="5337977" progId="Word.Document.8">
                  <p:embed/>
                </p:oleObj>
              </mc:Choice>
              <mc:Fallback>
                <p:oleObj name="Document" r:id="rId5" imgW="7301323" imgH="53379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31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75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PDO (PHP Data Objects)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>
            <p:extLst/>
          </p:nvPr>
        </p:nvGraphicFramePr>
        <p:xfrm>
          <a:off x="914400" y="1095375"/>
          <a:ext cx="7288213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5" imgW="7301323" imgH="4712903" progId="Word.Document.8">
                  <p:embed/>
                </p:oleObj>
              </mc:Choice>
              <mc:Fallback>
                <p:oleObj name="Document" r:id="rId5" imgW="7301323" imgH="47129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5375"/>
                        <a:ext cx="7288213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9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method of the mysqli class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95628"/>
              </p:ext>
            </p:extLst>
          </p:nvPr>
        </p:nvGraphicFramePr>
        <p:xfrm>
          <a:off x="914400" y="1135062"/>
          <a:ext cx="7289800" cy="27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Document" r:id="rId5" imgW="7301323" imgH="2763506" progId="Word.Document.8">
                  <p:embed/>
                </p:oleObj>
              </mc:Choice>
              <mc:Fallback>
                <p:oleObj name="Document" r:id="rId5" imgW="7301323" imgH="27635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062"/>
                        <a:ext cx="7289800" cy="27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1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execute a prepared statement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954634"/>
              </p:ext>
            </p:extLst>
          </p:nvPr>
        </p:nvGraphicFramePr>
        <p:xfrm>
          <a:off x="914400" y="1143000"/>
          <a:ext cx="7288213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Document" r:id="rId5" imgW="7301323" imgH="5257323" progId="Word.Document.8">
                  <p:embed/>
                </p:oleObj>
              </mc:Choice>
              <mc:Fallback>
                <p:oleObj name="Document" r:id="rId5" imgW="7301323" imgH="52573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763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execute a prepared statement </a:t>
            </a:r>
            <a:br>
              <a:rPr lang="en-US" dirty="0" smtClean="0"/>
            </a:br>
            <a:r>
              <a:rPr lang="en-US" dirty="0" smtClean="0"/>
              <a:t>that modifies data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791044"/>
              </p:ext>
            </p:extLst>
          </p:nvPr>
        </p:nvGraphicFramePr>
        <p:xfrm>
          <a:off x="914400" y="1366991"/>
          <a:ext cx="7288213" cy="53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Document" r:id="rId5" imgW="7301323" imgH="5367143" progId="Word.Document.8">
                  <p:embed/>
                </p:oleObj>
              </mc:Choice>
              <mc:Fallback>
                <p:oleObj name="Document" r:id="rId5" imgW="7301323" imgH="53671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66991"/>
                        <a:ext cx="7288213" cy="534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2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Object-oriented statements compared </a:t>
            </a:r>
            <a:br>
              <a:rPr lang="en-US" dirty="0" smtClean="0"/>
            </a:br>
            <a:r>
              <a:rPr lang="en-US" dirty="0" smtClean="0"/>
              <a:t>to procedural statements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673691"/>
              </p:ext>
            </p:extLst>
          </p:nvPr>
        </p:nvGraphicFramePr>
        <p:xfrm>
          <a:off x="914400" y="1357313"/>
          <a:ext cx="7288213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Document" r:id="rId5" imgW="7301323" imgH="4911299" progId="Word.Document.8">
                  <p:embed/>
                </p:oleObj>
              </mc:Choice>
              <mc:Fallback>
                <p:oleObj name="Document" r:id="rId5" imgW="7301323" imgH="49112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57313"/>
                        <a:ext cx="7288213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2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Object-oriented statements compared </a:t>
            </a:r>
            <a:br>
              <a:rPr lang="en-US" dirty="0" smtClean="0"/>
            </a:br>
            <a:r>
              <a:rPr lang="en-US" dirty="0" smtClean="0"/>
              <a:t>to procedural statements (continued)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854954"/>
              </p:ext>
            </p:extLst>
          </p:nvPr>
        </p:nvGraphicFramePr>
        <p:xfrm>
          <a:off x="927893" y="1295400"/>
          <a:ext cx="7288213" cy="329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Document" r:id="rId5" imgW="7301323" imgH="3309366" progId="Word.Document.8">
                  <p:embed/>
                </p:oleObj>
              </mc:Choice>
              <mc:Fallback>
                <p:oleObj name="Document" r:id="rId5" imgW="7301323" imgH="33093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893" y="1295400"/>
                        <a:ext cx="7288213" cy="329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0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model/</a:t>
            </a:r>
            <a:r>
              <a:rPr lang="en-US" dirty="0" err="1" smtClean="0"/>
              <a:t>database.php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76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Document" r:id="rId5" imgW="7301323" imgH="4790677" progId="Word.Document.8">
                  <p:embed/>
                </p:oleObj>
              </mc:Choice>
              <mc:Fallback>
                <p:oleObj name="Document" r:id="rId5" imgW="7301323" imgH="47906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76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9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model/category_db.php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4801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Document" r:id="rId5" imgW="7301323" imgH="4801479" progId="Word.Document.8">
                  <p:embed/>
                </p:oleObj>
              </mc:Choice>
              <mc:Fallback>
                <p:oleObj name="Document" r:id="rId5" imgW="7301323" imgH="480147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4801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7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model/category_db.php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480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Document" r:id="rId5" imgW="7301323" imgH="4802919" progId="Word.Document.8">
                  <p:embed/>
                </p:oleObj>
              </mc:Choice>
              <mc:Fallback>
                <p:oleObj name="Document" r:id="rId5" imgW="7301323" imgH="480291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480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88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Document" r:id="rId5" imgW="7301323" imgH="4571397" progId="Word.Document.8">
                  <p:embed/>
                </p:oleObj>
              </mc:Choice>
              <mc:Fallback>
                <p:oleObj name="Document" r:id="rId5" imgW="7301323" imgH="45713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53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3178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Document" r:id="rId5" imgW="7301323" imgH="3178302" progId="Word.Document.8">
                  <p:embed/>
                </p:oleObj>
              </mc:Choice>
              <mc:Fallback>
                <p:oleObj name="Document" r:id="rId5" imgW="7301323" imgH="31783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3178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4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mysqli (MySQL improved extension)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5062"/>
          <a:ext cx="7321550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5" imgW="7301323" imgH="3284882" progId="Word.Document.8">
                  <p:embed/>
                </p:oleObj>
              </mc:Choice>
              <mc:Fallback>
                <p:oleObj name="Document" r:id="rId5" imgW="7301323" imgH="32848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062"/>
                        <a:ext cx="7321550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36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63638"/>
          <a:ext cx="7289800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Document" r:id="rId5" imgW="7301323" imgH="5258763" progId="Word.Document.8">
                  <p:embed/>
                </p:oleObj>
              </mc:Choice>
              <mc:Fallback>
                <p:oleObj name="Document" r:id="rId5" imgW="7301323" imgH="52587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63638"/>
                        <a:ext cx="7289800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7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Document" r:id="rId5" imgW="7301323" imgH="5258763" progId="Word.Document.8">
                  <p:embed/>
                </p:oleObj>
              </mc:Choice>
              <mc:Fallback>
                <p:oleObj name="Document" r:id="rId5" imgW="7301323" imgH="52587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73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extLst/>
          </p:nvPr>
        </p:nvGraphicFramePr>
        <p:xfrm>
          <a:off x="908050" y="1152525"/>
          <a:ext cx="7321550" cy="524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Document" r:id="rId5" imgW="7301323" imgH="5246521" progId="Word.Document.8">
                  <p:embed/>
                </p:oleObj>
              </mc:Choice>
              <mc:Fallback>
                <p:oleObj name="Document" r:id="rId5" imgW="7301323" imgH="52465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152525"/>
                        <a:ext cx="7321550" cy="524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65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Document" r:id="rId5" imgW="7301323" imgH="2261934" progId="Word.Document.8">
                  <p:embed/>
                </p:oleObj>
              </mc:Choice>
              <mc:Fallback>
                <p:oleObj name="Document" r:id="rId5" imgW="7301323" imgH="22619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05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model/product_db.php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extLst/>
          </p:nvPr>
        </p:nvGraphicFramePr>
        <p:xfrm>
          <a:off x="908050" y="1152525"/>
          <a:ext cx="7321550" cy="524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Document" r:id="rId5" imgW="7301323" imgH="5249761" progId="Word.Document.8">
                  <p:embed/>
                </p:oleObj>
              </mc:Choice>
              <mc:Fallback>
                <p:oleObj name="Document" r:id="rId5" imgW="7301323" imgH="52497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152525"/>
                        <a:ext cx="7321550" cy="524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29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301323" cy="3371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5" imgW="7301323" imgH="3371657" progId="Word.Document.8">
                  <p:embed/>
                </p:oleObj>
              </mc:Choice>
              <mc:Fallback>
                <p:oleObj name="Document" r:id="rId5" imgW="7301323" imgH="33716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01323" cy="3371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31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methods of the PDO class for selecting data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256941"/>
              </p:ext>
            </p:extLst>
          </p:nvPr>
        </p:nvGraphicFramePr>
        <p:xfrm>
          <a:off x="914400" y="1147763"/>
          <a:ext cx="7226300" cy="339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5" imgW="7301323" imgH="3440430" progId="Word.Document.8">
                  <p:embed/>
                </p:oleObj>
              </mc:Choice>
              <mc:Fallback>
                <p:oleObj name="Document" r:id="rId5" imgW="7301323" imgH="34404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339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8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A query() method with the SELECT statement</a:t>
            </a:r>
            <a:br>
              <a:rPr lang="en-US" dirty="0" smtClean="0"/>
            </a:br>
            <a:r>
              <a:rPr lang="en-US" dirty="0" smtClean="0"/>
              <a:t>coded as the argument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120199"/>
              </p:ext>
            </p:extLst>
          </p:nvPr>
        </p:nvGraphicFramePr>
        <p:xfrm>
          <a:off x="914400" y="1295400"/>
          <a:ext cx="7226300" cy="465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cument" r:id="rId5" imgW="7301323" imgH="4712903" progId="Word.Document.8">
                  <p:embed/>
                </p:oleObj>
              </mc:Choice>
              <mc:Fallback>
                <p:oleObj name="Document" r:id="rId5" imgW="7301323" imgH="47129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226300" cy="465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80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A method of the PDO class for inserting, updating, and deleting data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6A2992D0-8D66-4465-AB51-83D7404C86B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539488"/>
              </p:ext>
            </p:extLst>
          </p:nvPr>
        </p:nvGraphicFramePr>
        <p:xfrm>
          <a:off x="914400" y="1533525"/>
          <a:ext cx="72263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5" imgW="7301323" imgH="5037682" progId="Word.Document.8">
                  <p:embed/>
                </p:oleObj>
              </mc:Choice>
              <mc:Fallback>
                <p:oleObj name="Document" r:id="rId5" imgW="7301323" imgH="50376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33525"/>
                        <a:ext cx="722630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16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154</TotalTime>
  <Words>1485</Words>
  <Application>Microsoft Office PowerPoint</Application>
  <PresentationFormat>On-screen Show (4:3)</PresentationFormat>
  <Paragraphs>271</Paragraphs>
  <Slides>54</Slides>
  <Notes>53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Arial</vt:lpstr>
      <vt:lpstr>Arial Narrow</vt:lpstr>
      <vt:lpstr>Times New Roman</vt:lpstr>
      <vt:lpstr>Master slides_with_titles_logo</vt:lpstr>
      <vt:lpstr>Document</vt:lpstr>
      <vt:lpstr>Chapter 19</vt:lpstr>
      <vt:lpstr>Objectives</vt:lpstr>
      <vt:lpstr>Objectives continued</vt:lpstr>
      <vt:lpstr>PDO (PHP Data Objects)</vt:lpstr>
      <vt:lpstr>mysqli (MySQL improved extension)</vt:lpstr>
      <vt:lpstr>Key terms</vt:lpstr>
      <vt:lpstr>Two methods of the PDO class for selecting data</vt:lpstr>
      <vt:lpstr>A query() method with the SELECT statement coded as the argument</vt:lpstr>
      <vt:lpstr>A method of the PDO class for inserting, updating, and deleting data</vt:lpstr>
      <vt:lpstr>How to execute an UPDATE statement</vt:lpstr>
      <vt:lpstr>How to display the row counts</vt:lpstr>
      <vt:lpstr>Some methods of the PDO class</vt:lpstr>
      <vt:lpstr>How to use the fetchAll() method  to return a result set</vt:lpstr>
      <vt:lpstr>How to use the fetch() method  to loop through a result set</vt:lpstr>
      <vt:lpstr>How to use named parameters</vt:lpstr>
      <vt:lpstr>How to use question mark parameters</vt:lpstr>
      <vt:lpstr>How to modify data</vt:lpstr>
      <vt:lpstr>How to modify data (continued)</vt:lpstr>
      <vt:lpstr>The three error modes for PDO</vt:lpstr>
      <vt:lpstr>Setting the mode with the setAttribute() method</vt:lpstr>
      <vt:lpstr>The model/database.php file</vt:lpstr>
      <vt:lpstr>The model/category_db.php file</vt:lpstr>
      <vt:lpstr>The model/category_db.php file (continued)</vt:lpstr>
      <vt:lpstr>The model/product_db.php file</vt:lpstr>
      <vt:lpstr>The model/product_db.php file (continued)</vt:lpstr>
      <vt:lpstr>The model/product_db.php file (continued)</vt:lpstr>
      <vt:lpstr>The model/product_db.php file (continued)</vt:lpstr>
      <vt:lpstr>The model/product_db.php file (continued)</vt:lpstr>
      <vt:lpstr>The model/product_db.php file (continued)</vt:lpstr>
      <vt:lpstr>The model/product_db.php file (continued)</vt:lpstr>
      <vt:lpstr>How to connect to a MySQL database  (object-oriented)</vt:lpstr>
      <vt:lpstr>Two properties of the mysqli object  for checking connection errors</vt:lpstr>
      <vt:lpstr>How to check for a connection error  (object-oriented)</vt:lpstr>
      <vt:lpstr>Key terms</vt:lpstr>
      <vt:lpstr>A mysqli method for returning a result set</vt:lpstr>
      <vt:lpstr>How to execute a SELECT statement</vt:lpstr>
      <vt:lpstr>How to display the results</vt:lpstr>
      <vt:lpstr>Properties of the mysqli class  for checking the result</vt:lpstr>
      <vt:lpstr>How to execute an INSERT statement</vt:lpstr>
      <vt:lpstr>A method of the mysqli class</vt:lpstr>
      <vt:lpstr>How to execute a prepared statement</vt:lpstr>
      <vt:lpstr>How to execute a prepared statement  that modifies data</vt:lpstr>
      <vt:lpstr>Object-oriented statements compared  to procedural statements</vt:lpstr>
      <vt:lpstr>Object-oriented statements compared  to procedural statements (continued)</vt:lpstr>
      <vt:lpstr>The model/database.php file</vt:lpstr>
      <vt:lpstr>The model/category_db.php file</vt:lpstr>
      <vt:lpstr>The model/category_db.php file (continued)</vt:lpstr>
      <vt:lpstr>The model/product_db.php file</vt:lpstr>
      <vt:lpstr>The model/product_db.php file (continued)</vt:lpstr>
      <vt:lpstr>The model/product_db.php file (continued)</vt:lpstr>
      <vt:lpstr>The model/product_db.php file (continued)</vt:lpstr>
      <vt:lpstr>The model/product_db.php file (continued)</vt:lpstr>
      <vt:lpstr>The model/product_db.php file (continued)</vt:lpstr>
      <vt:lpstr>The model/product_db.php file (continued)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Boehm</dc:creator>
  <cp:lastModifiedBy>Anne Boehm</cp:lastModifiedBy>
  <cp:revision>8</cp:revision>
  <cp:lastPrinted>2016-01-14T23:03:16Z</cp:lastPrinted>
  <dcterms:created xsi:type="dcterms:W3CDTF">2017-08-24T19:21:20Z</dcterms:created>
  <dcterms:modified xsi:type="dcterms:W3CDTF">2017-08-28T21:24:01Z</dcterms:modified>
</cp:coreProperties>
</file>