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4"/>
  </p:notesMasterIdLst>
  <p:handoutMasterIdLst>
    <p:handoutMasterId r:id="rId45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62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3" r:id="rId40"/>
    <p:sldId id="364" r:id="rId41"/>
    <p:sldId id="365" r:id="rId42"/>
    <p:sldId id="366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27609C-0202-45EC-BFD0-F190C83C050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0494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3341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6554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6588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6474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6925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4032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9739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288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1121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228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3546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1578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61301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2394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8823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9999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6111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1828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44565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42348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40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5012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6476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0981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0168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88489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4392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8766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91999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4608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094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453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605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451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405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131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 altLang="en-US" dirty="0" smtClean="0"/>
          </a:p>
          <a:p>
            <a:pPr algn="r"/>
            <a:r>
              <a:rPr lang="en-US" altLang="en-US" sz="900" dirty="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‹#›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4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9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10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Word_97_-_2003_Document1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Word_97_-_2003_Document13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14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1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Word_Document4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Document5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6.emf"/><Relationship Id="rId4" Type="http://schemas.openxmlformats.org/officeDocument/2006/relationships/oleObject" Target="../embeddings/Microsoft_Word_97_-_2003_Document15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Word_97_-_2003_Document16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Word_97_-_2003_Document17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Word_97_-_2003_Document18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Word_97_-_2003_Document19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4.emf"/><Relationship Id="rId4" Type="http://schemas.openxmlformats.org/officeDocument/2006/relationships/oleObject" Target="../embeddings/Microsoft_Word_97_-_2003_Document20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5.emf"/><Relationship Id="rId4" Type="http://schemas.openxmlformats.org/officeDocument/2006/relationships/oleObject" Target="../embeddings/Microsoft_Word_97_-_2003_Document21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6.emf"/><Relationship Id="rId4" Type="http://schemas.openxmlformats.org/officeDocument/2006/relationships/package" Target="../embeddings/Microsoft_Word_Document6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7.emf"/><Relationship Id="rId4" Type="http://schemas.openxmlformats.org/officeDocument/2006/relationships/package" Target="../embeddings/Microsoft_Word_Document7.docx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8.emf"/><Relationship Id="rId4" Type="http://schemas.openxmlformats.org/officeDocument/2006/relationships/package" Target="../embeddings/Microsoft_Word_Document8.docx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9.emf"/><Relationship Id="rId4" Type="http://schemas.openxmlformats.org/officeDocument/2006/relationships/package" Target="../embeddings/Microsoft_Word_Document9.docx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4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4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42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4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651813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7313400" imgH="2386804" progId="Word.Document.8">
                  <p:embed/>
                </p:oleObj>
              </mc:Choice>
              <mc:Fallback>
                <p:oleObj name="Document" r:id="rId4" imgW="7313400" imgH="23868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C21,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2155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Document" r:id="rId4" imgW="7301323" imgH="1582130" progId="Word.Document.8">
                  <p:embed/>
                </p:oleObj>
              </mc:Choice>
              <mc:Fallback>
                <p:oleObj name="Document" r:id="rId4" imgW="7301323" imgH="15821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0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 for secure connections on a local system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36650"/>
          <a:ext cx="732155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Document" r:id="rId4" imgW="7301323" imgH="2521182" progId="Word.Document.8">
                  <p:embed/>
                </p:oleObj>
              </mc:Choice>
              <mc:Fallback>
                <p:oleObj name="Document" r:id="rId4" imgW="7301323" imgH="25211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6650"/>
                        <a:ext cx="732155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4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 for secure connections over the Internet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23950"/>
          <a:ext cx="73215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4" imgW="7301323" imgH="1771164" progId="Word.Document.8">
                  <p:embed/>
                </p:oleObj>
              </mc:Choice>
              <mc:Fallback>
                <p:oleObj name="Document" r:id="rId4" imgW="7301323" imgH="17711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3950"/>
                        <a:ext cx="7321550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warning page for the security certificate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1"/>
            <a:ext cx="5715000" cy="50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$_SERVER array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449979"/>
              </p:ext>
            </p:extLst>
          </p:nvPr>
        </p:nvGraphicFramePr>
        <p:xfrm>
          <a:off x="914401" y="1165225"/>
          <a:ext cx="7407697" cy="256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4" imgW="7407697" imgH="2566336" progId="Word.Document.8">
                  <p:embed/>
                </p:oleObj>
              </mc:Choice>
              <mc:Fallback>
                <p:oleObj name="Document" r:id="rId4" imgW="7407697" imgH="25663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1165225"/>
                        <a:ext cx="7407697" cy="2566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2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utility file that redirects to a secure connection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4" imgW="7301323" imgH="2949660" progId="Word.Document.8">
                  <p:embed/>
                </p:oleObj>
              </mc:Choice>
              <mc:Fallback>
                <p:oleObj name="Document" r:id="rId4" imgW="7301323" imgH="2949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5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Form-based authentication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10134"/>
              </p:ext>
            </p:extLst>
          </p:nvPr>
        </p:nvGraphicFramePr>
        <p:xfrm>
          <a:off x="914400" y="1143000"/>
          <a:ext cx="7288213" cy="497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" r:id="rId4" imgW="7313400" imgH="4988039" progId="Word.Document.8">
                  <p:embed/>
                </p:oleObj>
              </mc:Choice>
              <mc:Fallback>
                <p:oleObj name="Document" r:id="rId4" imgW="7313400" imgH="49880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97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3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 authentication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97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4" imgW="7301323" imgH="4991954" progId="Word.Document.8">
                  <p:embed/>
                </p:oleObj>
              </mc:Choice>
              <mc:Fallback>
                <p:oleObj name="Document" r:id="rId4" imgW="7301323" imgH="49919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97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9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functions for working with passwords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61918"/>
              </p:ext>
            </p:extLst>
          </p:nvPr>
        </p:nvGraphicFramePr>
        <p:xfrm>
          <a:off x="914400" y="1066800"/>
          <a:ext cx="7386638" cy="500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4" imgW="7387902" imgH="5007827" progId="Word.Document.12">
                  <p:embed/>
                </p:oleObj>
              </mc:Choice>
              <mc:Fallback>
                <p:oleObj name="Document" r:id="rId4" imgW="7387902" imgH="50078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86638" cy="500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3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 smtClean="0"/>
              <a:t>Code that hashes a password </a:t>
            </a:r>
            <a:br>
              <a:rPr lang="en-US" dirty="0" smtClean="0"/>
            </a:br>
            <a:r>
              <a:rPr lang="en-US" dirty="0" smtClean="0"/>
              <a:t>using the default algorithm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17906"/>
              </p:ext>
            </p:extLst>
          </p:nvPr>
        </p:nvGraphicFramePr>
        <p:xfrm>
          <a:off x="914400" y="1295400"/>
          <a:ext cx="7313612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4" imgW="7313400" imgH="2021264" progId="Word.Document.12">
                  <p:embed/>
                </p:oleObj>
              </mc:Choice>
              <mc:Fallback>
                <p:oleObj name="Document" r:id="rId4" imgW="7313400" imgH="20212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313612" cy="202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8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2155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7301323" imgH="2554668" progId="Word.Document.8">
                  <p:embed/>
                </p:oleObj>
              </mc:Choice>
              <mc:Fallback>
                <p:oleObj name="Document" r:id="rId4" imgW="7301323" imgH="25546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3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 smtClean="0"/>
              <a:t>A script that creates a table </a:t>
            </a:r>
            <a:br>
              <a:rPr lang="en-US" dirty="0" smtClean="0"/>
            </a:br>
            <a:r>
              <a:rPr lang="en-US" dirty="0" smtClean="0"/>
              <a:t>for storing usernames and passwords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087565"/>
              </p:ext>
            </p:extLst>
          </p:nvPr>
        </p:nvGraphicFramePr>
        <p:xfrm>
          <a:off x="914400" y="1295400"/>
          <a:ext cx="7313612" cy="325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Document" r:id="rId3" imgW="7313400" imgH="3265395" progId="Word.Document.12">
                  <p:embed/>
                </p:oleObj>
              </mc:Choice>
              <mc:Fallback>
                <p:oleObj name="Document" r:id="rId3" imgW="7313400" imgH="32653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313612" cy="325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374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admin_db.php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492325"/>
              </p:ext>
            </p:extLst>
          </p:nvPr>
        </p:nvGraphicFramePr>
        <p:xfrm>
          <a:off x="915988" y="1143000"/>
          <a:ext cx="7313612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Document" r:id="rId4" imgW="7313400" imgH="3334114" progId="Word.Document.12">
                  <p:embed/>
                </p:oleObj>
              </mc:Choice>
              <mc:Fallback>
                <p:oleObj name="Document" r:id="rId4" imgW="7313400" imgH="33341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5988" y="1143000"/>
                        <a:ext cx="7313612" cy="333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5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admin_db.php</a:t>
            </a:r>
            <a:r>
              <a:rPr lang="en-US" dirty="0" smtClean="0"/>
              <a:t> file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336549"/>
              </p:ext>
            </p:extLst>
          </p:nvPr>
        </p:nvGraphicFramePr>
        <p:xfrm>
          <a:off x="914400" y="1143000"/>
          <a:ext cx="731361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Document" r:id="rId4" imgW="7313400" imgH="3102413" progId="Word.Document.12">
                  <p:embed/>
                </p:oleObj>
              </mc:Choice>
              <mc:Fallback>
                <p:oleObj name="Document" r:id="rId4" imgW="7313400" imgH="31024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13612" cy="310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57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login form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1066799"/>
            <a:ext cx="7289800" cy="316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protected page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2999"/>
            <a:ext cx="7315200" cy="31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for the protected pages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Document" r:id="rId4" imgW="7301323" imgH="5021119" progId="Word.Document.8">
                  <p:embed/>
                </p:oleObj>
              </mc:Choice>
              <mc:Fallback>
                <p:oleObj name="Document" r:id="rId4" imgW="7301323" imgH="50211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9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for the protected pages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3639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Document" r:id="rId4" imgW="7301323" imgH="3639907" progId="Word.Document.8">
                  <p:embed/>
                </p:oleObj>
              </mc:Choice>
              <mc:Fallback>
                <p:oleObj name="Document" r:id="rId4" imgW="7301323" imgH="3639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3639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7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controller for the protected pages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5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Document" r:id="rId4" imgW="7301323" imgH="4775554" progId="Word.Document.8">
                  <p:embed/>
                </p:oleObj>
              </mc:Choice>
              <mc:Fallback>
                <p:oleObj name="Document" r:id="rId4" imgW="7301323" imgH="47755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5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2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utility file that forces a valid admin user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47585"/>
              </p:ext>
            </p:extLst>
          </p:nvPr>
        </p:nvGraphicFramePr>
        <p:xfrm>
          <a:off x="941387" y="1066800"/>
          <a:ext cx="7288213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Document" r:id="rId4" imgW="7313400" imgH="5253199" progId="Word.Document.8">
                  <p:embed/>
                </p:oleObj>
              </mc:Choice>
              <mc:Fallback>
                <p:oleObj name="Document" r:id="rId4" imgW="7313400" imgH="52531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7" y="1066800"/>
                        <a:ext cx="7288213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3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login dialog box for basic authentication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2999"/>
            <a:ext cx="7315200" cy="294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123052"/>
              </p:ext>
            </p:extLst>
          </p:nvPr>
        </p:nvGraphicFramePr>
        <p:xfrm>
          <a:off x="914400" y="1084263"/>
          <a:ext cx="7297738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7313400" imgH="4764253" progId="Word.Document.8">
                  <p:embed/>
                </p:oleObj>
              </mc:Choice>
              <mc:Fallback>
                <p:oleObj name="Document" r:id="rId4" imgW="7313400" imgH="4764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4263"/>
                        <a:ext cx="7297738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26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protected page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15200" cy="294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unauthorized page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15200" cy="294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$_SERVER array for basic authentication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6354"/>
              </p:ext>
            </p:extLst>
          </p:nvPr>
        </p:nvGraphicFramePr>
        <p:xfrm>
          <a:off x="914400" y="1174750"/>
          <a:ext cx="740410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Document" r:id="rId4" imgW="7397260" imgH="2784365" progId="Word.Document.8">
                  <p:embed/>
                </p:oleObj>
              </mc:Choice>
              <mc:Fallback>
                <p:oleObj name="Document" r:id="rId4" imgW="7397260" imgH="27843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74750"/>
                        <a:ext cx="7404100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4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 forces a valid admin user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75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Document" r:id="rId4" imgW="7301323" imgH="4778795" progId="Word.Document.8">
                  <p:embed/>
                </p:oleObj>
              </mc:Choice>
              <mc:Fallback>
                <p:oleObj name="Document" r:id="rId4" imgW="7301323" imgH="47787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75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5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at the top of each protected page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035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Document" r:id="rId4" imgW="7301323" imgH="2035093" progId="Word.Document.8">
                  <p:embed/>
                </p:oleObj>
              </mc:Choice>
              <mc:Fallback>
                <p:oleObj name="Document" r:id="rId4" imgW="7301323" imgH="20350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035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1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cryptography libraries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60466"/>
              </p:ext>
            </p:extLst>
          </p:nvPr>
        </p:nvGraphicFramePr>
        <p:xfrm>
          <a:off x="914400" y="1143000"/>
          <a:ext cx="7313612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Document" r:id="rId4" imgW="7313400" imgH="1545270" progId="Word.Document.12">
                  <p:embed/>
                </p:oleObj>
              </mc:Choice>
              <mc:Fallback>
                <p:oleObj name="Document" r:id="rId4" imgW="7313400" imgH="1545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13612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2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URL for the </a:t>
            </a:r>
            <a:r>
              <a:rPr lang="en-US" dirty="0" smtClean="0"/>
              <a:t>Defuse </a:t>
            </a:r>
            <a:r>
              <a:rPr lang="en-US" dirty="0" smtClean="0"/>
              <a:t>Crypto library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84292"/>
              </p:ext>
            </p:extLst>
          </p:nvPr>
        </p:nvGraphicFramePr>
        <p:xfrm>
          <a:off x="914400" y="1147763"/>
          <a:ext cx="7313400" cy="330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4" imgW="7313400" imgH="3302093" progId="Word.Document.12">
                  <p:embed/>
                </p:oleObj>
              </mc:Choice>
              <mc:Fallback>
                <p:oleObj name="Document" r:id="rId4" imgW="7313400" imgH="3302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7763"/>
                        <a:ext cx="7313400" cy="3303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8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methods of the Key class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388922"/>
              </p:ext>
            </p:extLst>
          </p:nvPr>
        </p:nvGraphicFramePr>
        <p:xfrm>
          <a:off x="914400" y="1147763"/>
          <a:ext cx="7297738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4" imgW="7313400" imgH="2109411" progId="Word.Document.12">
                  <p:embed/>
                </p:oleObj>
              </mc:Choice>
              <mc:Fallback>
                <p:oleObj name="Document" r:id="rId4" imgW="7313400" imgH="21094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147763"/>
                        <a:ext cx="7297738" cy="209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9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 smtClean="0"/>
              <a:t>Code that creates an encryption key </a:t>
            </a:r>
            <a:br>
              <a:rPr lang="en-US" dirty="0" smtClean="0"/>
            </a:br>
            <a:r>
              <a:rPr lang="en-US" dirty="0" smtClean="0"/>
              <a:t>and saves it to a file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986512"/>
              </p:ext>
            </p:extLst>
          </p:nvPr>
        </p:nvGraphicFramePr>
        <p:xfrm>
          <a:off x="915988" y="1295400"/>
          <a:ext cx="7313612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4" imgW="7313400" imgH="1443811" progId="Word.Document.12">
                  <p:embed/>
                </p:oleObj>
              </mc:Choice>
              <mc:Fallback>
                <p:oleObj name="Document" r:id="rId4" imgW="7313400" imgH="14438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5988" y="1295400"/>
                        <a:ext cx="7313612" cy="144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1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 encrypts and decrypts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39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67128"/>
              </p:ext>
            </p:extLst>
          </p:nvPr>
        </p:nvGraphicFramePr>
        <p:xfrm>
          <a:off x="914400" y="1066800"/>
          <a:ext cx="7313612" cy="486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Document" r:id="rId3" imgW="7313400" imgH="4898093" progId="Word.Document.12">
                  <p:embed/>
                </p:oleObj>
              </mc:Choice>
              <mc:Fallback>
                <p:oleObj name="Document" r:id="rId3" imgW="7313400" imgH="4898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13612" cy="486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528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7200381" cy="475621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request made with a secure connection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AutoShape 58"/>
          <p:cNvSpPr>
            <a:spLocks/>
          </p:cNvSpPr>
          <p:nvPr/>
        </p:nvSpPr>
        <p:spPr bwMode="auto">
          <a:xfrm>
            <a:off x="4876800" y="2104990"/>
            <a:ext cx="1101661" cy="409610"/>
          </a:xfrm>
          <a:prstGeom prst="borderCallout1">
            <a:avLst>
              <a:gd name="adj1" fmla="val 26009"/>
              <a:gd name="adj2" fmla="val -6440"/>
              <a:gd name="adj3" fmla="val -114162"/>
              <a:gd name="adj4" fmla="val -20488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URL starts with https </a:t>
            </a:r>
          </a:p>
        </p:txBody>
      </p:sp>
      <p:sp>
        <p:nvSpPr>
          <p:cNvPr id="3" name="AutoShape 59"/>
          <p:cNvSpPr>
            <a:spLocks/>
          </p:cNvSpPr>
          <p:nvPr/>
        </p:nvSpPr>
        <p:spPr bwMode="auto">
          <a:xfrm>
            <a:off x="1295400" y="2514600"/>
            <a:ext cx="1028700" cy="457200"/>
          </a:xfrm>
          <a:prstGeom prst="borderCallout1">
            <a:avLst>
              <a:gd name="adj1" fmla="val -17500"/>
              <a:gd name="adj2" fmla="val 50000"/>
              <a:gd name="adj3" fmla="val -163750"/>
              <a:gd name="adj4" fmla="val 5265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lock icon is displayed</a:t>
            </a:r>
          </a:p>
        </p:txBody>
      </p:sp>
    </p:spTree>
    <p:extLst>
      <p:ext uri="{BB962C8B-B14F-4D97-AF65-F5344CB8AC3E}">
        <p14:creationId xmlns:p14="http://schemas.microsoft.com/office/powerpoint/2010/main" val="12390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Crypt class (</a:t>
            </a:r>
            <a:r>
              <a:rPr lang="en-US" dirty="0" err="1" smtClean="0"/>
              <a:t>crypt.php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40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351319"/>
              </p:ext>
            </p:extLst>
          </p:nvPr>
        </p:nvGraphicFramePr>
        <p:xfrm>
          <a:off x="914400" y="1066800"/>
          <a:ext cx="7313612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Document" r:id="rId3" imgW="7313400" imgH="4463834" progId="Word.Document.12">
                  <p:embed/>
                </p:oleObj>
              </mc:Choice>
              <mc:Fallback>
                <p:oleObj name="Document" r:id="rId3" imgW="7313400" imgH="44638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13612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2818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Crypt class (</a:t>
            </a:r>
            <a:r>
              <a:rPr lang="en-US" dirty="0" err="1" smtClean="0"/>
              <a:t>crypt.php</a:t>
            </a:r>
            <a:r>
              <a:rPr lang="en-US" dirty="0" smtClean="0"/>
              <a:t>)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41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06676"/>
              </p:ext>
            </p:extLst>
          </p:nvPr>
        </p:nvGraphicFramePr>
        <p:xfrm>
          <a:off x="914400" y="1143000"/>
          <a:ext cx="7313612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Document" r:id="rId3" imgW="7313400" imgH="2047168" progId="Word.Document.12">
                  <p:embed/>
                </p:oleObj>
              </mc:Choice>
              <mc:Fallback>
                <p:oleObj name="Document" r:id="rId3" imgW="7313400" imgH="20471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143000"/>
                        <a:ext cx="7313612" cy="204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903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r>
              <a:rPr lang="en-US" dirty="0" smtClean="0"/>
              <a:t>Code that uses the Crypt class </a:t>
            </a:r>
            <a:br>
              <a:rPr lang="en-US" dirty="0" smtClean="0"/>
            </a:br>
            <a:r>
              <a:rPr lang="en-US" dirty="0" smtClean="0"/>
              <a:t>to encrypt and decrypt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42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09402"/>
              </p:ext>
            </p:extLst>
          </p:nvPr>
        </p:nvGraphicFramePr>
        <p:xfrm>
          <a:off x="914400" y="1295400"/>
          <a:ext cx="7313400" cy="456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" r:id="rId3" imgW="7313400" imgH="4569251" progId="Word.Document.12">
                  <p:embed/>
                </p:oleObj>
              </mc:Choice>
              <mc:Fallback>
                <p:oleObj name="Document" r:id="rId3" imgW="7313400" imgH="45692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313400" cy="456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71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extLst/>
          </p:nvPr>
        </p:nvGraphicFramePr>
        <p:xfrm>
          <a:off x="914400" y="1125834"/>
          <a:ext cx="7301323" cy="199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4" imgW="7301323" imgH="1998366" progId="Word.Document.8">
                  <p:embed/>
                </p:oleObj>
              </mc:Choice>
              <mc:Fallback>
                <p:oleObj name="Document" r:id="rId4" imgW="7301323" imgH="1998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5834"/>
                        <a:ext cx="7301323" cy="199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6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digital secure certificate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66800"/>
            <a:ext cx="3990476" cy="4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digital secure certificates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119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4" imgW="7301323" imgH="1196499" progId="Word.Document.8">
                  <p:embed/>
                </p:oleObj>
              </mc:Choice>
              <mc:Fallback>
                <p:oleObj name="Document" r:id="rId4" imgW="7301323" imgH="11964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1196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0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authentication works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002715"/>
              </p:ext>
            </p:extLst>
          </p:nvPr>
        </p:nvGraphicFramePr>
        <p:xfrm>
          <a:off x="914400" y="1084262"/>
          <a:ext cx="7321550" cy="371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4" imgW="7313400" imgH="3716204" progId="Word.Document.8">
                  <p:embed/>
                </p:oleObj>
              </mc:Choice>
              <mc:Fallback>
                <p:oleObj name="Document" r:id="rId4" imgW="7313400" imgH="37162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4262"/>
                        <a:ext cx="7321550" cy="371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Authorities that issue digital secure certificates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C21, Slide </a:t>
            </a:r>
            <a:fld id="{769A3DDE-0908-4C9C-9E05-A046C96FFDE8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520051"/>
              </p:ext>
            </p:extLst>
          </p:nvPr>
        </p:nvGraphicFramePr>
        <p:xfrm>
          <a:off x="914400" y="1147763"/>
          <a:ext cx="7226300" cy="363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4" imgW="7313400" imgH="3675189" progId="Word.Document.8">
                  <p:embed/>
                </p:oleObj>
              </mc:Choice>
              <mc:Fallback>
                <p:oleObj name="Document" r:id="rId4" imgW="7313400" imgH="36751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363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3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168</TotalTime>
  <Words>1159</Words>
  <Application>Microsoft Office PowerPoint</Application>
  <PresentationFormat>On-screen Show (4:3)</PresentationFormat>
  <Paragraphs>213</Paragraphs>
  <Slides>42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Arial Narrow</vt:lpstr>
      <vt:lpstr>Times New Roman</vt:lpstr>
      <vt:lpstr>Master slides_with_titles_logo</vt:lpstr>
      <vt:lpstr>Document</vt:lpstr>
      <vt:lpstr>Chapter 21</vt:lpstr>
      <vt:lpstr>Objectives</vt:lpstr>
      <vt:lpstr>Objectives (continued)</vt:lpstr>
      <vt:lpstr>A request made with a secure connection</vt:lpstr>
      <vt:lpstr>Key terms</vt:lpstr>
      <vt:lpstr>A digital secure certificate</vt:lpstr>
      <vt:lpstr>Types of digital secure certificates</vt:lpstr>
      <vt:lpstr>How authentication works</vt:lpstr>
      <vt:lpstr>Authorities that issue digital secure certificates</vt:lpstr>
      <vt:lpstr>Key terms</vt:lpstr>
      <vt:lpstr>URLs for secure connections on a local system</vt:lpstr>
      <vt:lpstr>URLs for secure connections over the Internet</vt:lpstr>
      <vt:lpstr>A warning page for the security certificate</vt:lpstr>
      <vt:lpstr>The $_SERVER array</vt:lpstr>
      <vt:lpstr>A utility file that redirects to a secure connection</vt:lpstr>
      <vt:lpstr>Form-based authentication</vt:lpstr>
      <vt:lpstr>Digest authentication</vt:lpstr>
      <vt:lpstr>Two functions for working with passwords</vt:lpstr>
      <vt:lpstr>Code that hashes a password  using the default algorithm</vt:lpstr>
      <vt:lpstr>A script that creates a table  for storing usernames and passwords</vt:lpstr>
      <vt:lpstr>The admin_db.php file</vt:lpstr>
      <vt:lpstr>The admin_db.php file (continued)</vt:lpstr>
      <vt:lpstr>A login form</vt:lpstr>
      <vt:lpstr>A protected page</vt:lpstr>
      <vt:lpstr>The controller for the protected pages</vt:lpstr>
      <vt:lpstr>The controller for the protected pages (continued)</vt:lpstr>
      <vt:lpstr>The controller for the protected pages (continued)</vt:lpstr>
      <vt:lpstr>A utility file that forces a valid admin user</vt:lpstr>
      <vt:lpstr>A login dialog box for basic authentication</vt:lpstr>
      <vt:lpstr>A protected page</vt:lpstr>
      <vt:lpstr>The unauthorized page</vt:lpstr>
      <vt:lpstr>The $_SERVER array for basic authentication</vt:lpstr>
      <vt:lpstr>Code that forces a valid admin user</vt:lpstr>
      <vt:lpstr>Code at the top of each protected page</vt:lpstr>
      <vt:lpstr>Four cryptography libraries</vt:lpstr>
      <vt:lpstr>The URL for the Defuse Crypto library</vt:lpstr>
      <vt:lpstr>Some methods of the Key class</vt:lpstr>
      <vt:lpstr>Code that creates an encryption key  and saves it to a file</vt:lpstr>
      <vt:lpstr>Code that encrypts and decrypts data</vt:lpstr>
      <vt:lpstr>The Crypt class (crypt.php)</vt:lpstr>
      <vt:lpstr>The Crypt class (crypt.php) (continued)</vt:lpstr>
      <vt:lpstr>Code that uses the Crypt class  to encrypt and decrypt data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creator>Anne Boehm</dc:creator>
  <cp:lastModifiedBy>Anne Boehm</cp:lastModifiedBy>
  <cp:revision>12</cp:revision>
  <cp:lastPrinted>2016-01-14T23:03:16Z</cp:lastPrinted>
  <dcterms:created xsi:type="dcterms:W3CDTF">2017-08-29T21:34:29Z</dcterms:created>
  <dcterms:modified xsi:type="dcterms:W3CDTF">2017-09-21T19:06:03Z</dcterms:modified>
</cp:coreProperties>
</file>