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44"/>
  </p:notesMasterIdLst>
  <p:handoutMasterIdLst>
    <p:handoutMasterId r:id="rId45"/>
  </p:handoutMasterIdLst>
  <p:sldIdLst>
    <p:sldId id="325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62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3" r:id="rId31"/>
    <p:sldId id="354" r:id="rId32"/>
    <p:sldId id="355" r:id="rId33"/>
    <p:sldId id="356" r:id="rId34"/>
    <p:sldId id="357" r:id="rId35"/>
    <p:sldId id="358" r:id="rId36"/>
    <p:sldId id="359" r:id="rId37"/>
    <p:sldId id="360" r:id="rId38"/>
    <p:sldId id="361" r:id="rId39"/>
    <p:sldId id="363" r:id="rId40"/>
    <p:sldId id="364" r:id="rId41"/>
    <p:sldId id="365" r:id="rId42"/>
    <p:sldId id="366" r:id="rId4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452" autoAdjust="0"/>
  </p:normalViewPr>
  <p:slideViewPr>
    <p:cSldViewPr>
      <p:cViewPr varScale="1">
        <p:scale>
          <a:sx n="113" d="100"/>
          <a:sy n="113" d="100"/>
        </p:scale>
        <p:origin x="14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9/21/2017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427609C-0202-45EC-BFD0-F190C83C050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0494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3341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65541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6588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64742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69253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4032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89739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72886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11216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42283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35468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15782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61301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2394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88237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699994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61113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1828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44565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42348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405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50123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6476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09813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901689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884897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843925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487669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919997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4608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0946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4536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605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4511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7405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1312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143000"/>
            <a:ext cx="7772400" cy="553998"/>
          </a:xfrm>
        </p:spPr>
        <p:txBody>
          <a:bodyPr lIns="0" tIns="0" rIns="0" bIns="0" anchor="t" anchorCtr="0">
            <a:spAutoFit/>
          </a:bodyPr>
          <a:lstStyle>
            <a:lvl1pPr>
              <a:defRPr sz="3600" b="1" i="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Chapter number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 smtClean="0"/>
          </a:p>
          <a:p>
            <a:pPr algn="r">
              <a:defRPr/>
            </a:pPr>
            <a:r>
              <a:rPr lang="en-US" sz="900" dirty="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70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endParaRPr lang="en-US" altLang="en-US" dirty="0" smtClean="0"/>
          </a:p>
          <a:p>
            <a:pPr algn="r"/>
            <a:r>
              <a:rPr lang="en-US" altLang="en-US" sz="900" dirty="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‹#›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643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i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Word_97_-_2003_Document8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Word_97_-_2003_Document9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Word_97_-_2003_Document10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5.emf"/><Relationship Id="rId4" Type="http://schemas.openxmlformats.org/officeDocument/2006/relationships/oleObject" Target="../embeddings/Microsoft_Word_97_-_2003_Document11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6.emf"/><Relationship Id="rId4" Type="http://schemas.openxmlformats.org/officeDocument/2006/relationships/oleObject" Target="../embeddings/Microsoft_Word_97_-_2003_Document12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7.emf"/><Relationship Id="rId4" Type="http://schemas.openxmlformats.org/officeDocument/2006/relationships/oleObject" Target="../embeddings/Microsoft_Word_97_-_2003_Document13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8.emf"/><Relationship Id="rId4" Type="http://schemas.openxmlformats.org/officeDocument/2006/relationships/oleObject" Target="../embeddings/Microsoft_Word_97_-_2003_Document14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9.emf"/><Relationship Id="rId4" Type="http://schemas.openxmlformats.org/officeDocument/2006/relationships/package" Target="../embeddings/Microsoft_Word_Document1.docx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0.emf"/><Relationship Id="rId4" Type="http://schemas.openxmlformats.org/officeDocument/2006/relationships/package" Target="../embeddings/Microsoft_Word_Document2.doc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1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2.emf"/><Relationship Id="rId4" Type="http://schemas.openxmlformats.org/officeDocument/2006/relationships/package" Target="../embeddings/Microsoft_Word_Document4.docx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23.emf"/><Relationship Id="rId4" Type="http://schemas.openxmlformats.org/officeDocument/2006/relationships/package" Target="../embeddings/Microsoft_Word_Document5.docx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6.emf"/><Relationship Id="rId4" Type="http://schemas.openxmlformats.org/officeDocument/2006/relationships/oleObject" Target="../embeddings/Microsoft_Word_97_-_2003_Document15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7.emf"/><Relationship Id="rId4" Type="http://schemas.openxmlformats.org/officeDocument/2006/relationships/oleObject" Target="../embeddings/Microsoft_Word_97_-_2003_Document16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28.emf"/><Relationship Id="rId4" Type="http://schemas.openxmlformats.org/officeDocument/2006/relationships/oleObject" Target="../embeddings/Microsoft_Word_97_-_2003_Document17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29.emf"/><Relationship Id="rId4" Type="http://schemas.openxmlformats.org/officeDocument/2006/relationships/oleObject" Target="../embeddings/Microsoft_Word_97_-_2003_Document18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3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33.emf"/><Relationship Id="rId4" Type="http://schemas.openxmlformats.org/officeDocument/2006/relationships/oleObject" Target="../embeddings/Microsoft_Word_97_-_2003_Document19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34.emf"/><Relationship Id="rId4" Type="http://schemas.openxmlformats.org/officeDocument/2006/relationships/oleObject" Target="../embeddings/Microsoft_Word_97_-_2003_Document20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35.emf"/><Relationship Id="rId4" Type="http://schemas.openxmlformats.org/officeDocument/2006/relationships/oleObject" Target="../embeddings/Microsoft_Word_97_-_2003_Document21.doc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36.emf"/><Relationship Id="rId4" Type="http://schemas.openxmlformats.org/officeDocument/2006/relationships/package" Target="../embeddings/Microsoft_Word_Document6.docx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37.emf"/><Relationship Id="rId4" Type="http://schemas.openxmlformats.org/officeDocument/2006/relationships/package" Target="../embeddings/Microsoft_Word_Document7.docx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38.emf"/><Relationship Id="rId4" Type="http://schemas.openxmlformats.org/officeDocument/2006/relationships/package" Target="../embeddings/Microsoft_Word_Document8.docx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39.emf"/><Relationship Id="rId4" Type="http://schemas.openxmlformats.org/officeDocument/2006/relationships/package" Target="../embeddings/Microsoft_Word_Document9.docx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4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41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42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4" Type="http://schemas.openxmlformats.org/officeDocument/2006/relationships/image" Target="../media/image4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4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Word_97_-_2003_Document5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Word_97_-_2003_Document6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7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21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651813"/>
              </p:ext>
            </p:extLst>
          </p:nvPr>
        </p:nvGraphicFramePr>
        <p:xfrm>
          <a:off x="914400" y="1604963"/>
          <a:ext cx="7226300" cy="235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4" imgW="7313400" imgH="2386804" progId="Word.Document.8">
                  <p:embed/>
                </p:oleObj>
              </mc:Choice>
              <mc:Fallback>
                <p:oleObj name="Document" r:id="rId4" imgW="7313400" imgH="23868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04963"/>
                        <a:ext cx="7226300" cy="235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8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66800"/>
          <a:ext cx="7321550" cy="158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Document" r:id="rId4" imgW="7301323" imgH="1582130" progId="Word.Document.8">
                  <p:embed/>
                </p:oleObj>
              </mc:Choice>
              <mc:Fallback>
                <p:oleObj name="Document" r:id="rId4" imgW="7301323" imgH="15821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321550" cy="158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504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URLs for secure connections on a local system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36650"/>
          <a:ext cx="732155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Document" r:id="rId4" imgW="7301323" imgH="2521182" progId="Word.Document.8">
                  <p:embed/>
                </p:oleObj>
              </mc:Choice>
              <mc:Fallback>
                <p:oleObj name="Document" r:id="rId4" imgW="7301323" imgH="252118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6650"/>
                        <a:ext cx="732155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845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URLs for secure connections over the Internet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23950"/>
          <a:ext cx="7321550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Document" r:id="rId4" imgW="7301323" imgH="1771164" progId="Word.Document.8">
                  <p:embed/>
                </p:oleObj>
              </mc:Choice>
              <mc:Fallback>
                <p:oleObj name="Document" r:id="rId4" imgW="7301323" imgH="17711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3950"/>
                        <a:ext cx="7321550" cy="177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96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warning page for the security certificate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066801"/>
            <a:ext cx="5715000" cy="500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65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$_SERVER array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449979"/>
              </p:ext>
            </p:extLst>
          </p:nvPr>
        </p:nvGraphicFramePr>
        <p:xfrm>
          <a:off x="914401" y="1165225"/>
          <a:ext cx="7407697" cy="2566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Document" r:id="rId4" imgW="7407697" imgH="2566336" progId="Word.Document.8">
                  <p:embed/>
                </p:oleObj>
              </mc:Choice>
              <mc:Fallback>
                <p:oleObj name="Document" r:id="rId4" imgW="7407697" imgH="25663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1" y="1165225"/>
                        <a:ext cx="7407697" cy="25663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824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utility file that redirects to a secure connection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293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Document" r:id="rId4" imgW="7301323" imgH="2949660" progId="Word.Document.8">
                  <p:embed/>
                </p:oleObj>
              </mc:Choice>
              <mc:Fallback>
                <p:oleObj name="Document" r:id="rId4" imgW="7301323" imgH="29496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293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154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Form-based authentication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510134"/>
              </p:ext>
            </p:extLst>
          </p:nvPr>
        </p:nvGraphicFramePr>
        <p:xfrm>
          <a:off x="914400" y="1143000"/>
          <a:ext cx="7288213" cy="497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Document" r:id="rId4" imgW="7313400" imgH="4988039" progId="Word.Document.8">
                  <p:embed/>
                </p:oleObj>
              </mc:Choice>
              <mc:Fallback>
                <p:oleObj name="Document" r:id="rId4" imgW="7313400" imgH="498803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970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931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Digest authentication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97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Document" r:id="rId4" imgW="7301323" imgH="4991954" progId="Word.Document.8">
                  <p:embed/>
                </p:oleObj>
              </mc:Choice>
              <mc:Fallback>
                <p:oleObj name="Document" r:id="rId4" imgW="7301323" imgH="49919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970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296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functions for working with passwords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261918"/>
              </p:ext>
            </p:extLst>
          </p:nvPr>
        </p:nvGraphicFramePr>
        <p:xfrm>
          <a:off x="914400" y="1066800"/>
          <a:ext cx="7386638" cy="500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Document" r:id="rId4" imgW="7387902" imgH="5007827" progId="Word.Document.12">
                  <p:embed/>
                </p:oleObj>
              </mc:Choice>
              <mc:Fallback>
                <p:oleObj name="Document" r:id="rId4" imgW="7387902" imgH="500782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1066800"/>
                        <a:ext cx="7386638" cy="5002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637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440323"/>
            <a:ext cx="7315200" cy="738664"/>
          </a:xfrm>
        </p:spPr>
        <p:txBody>
          <a:bodyPr/>
          <a:lstStyle/>
          <a:p>
            <a:r>
              <a:rPr lang="en-US" dirty="0" smtClean="0"/>
              <a:t>Code that hashes a password </a:t>
            </a:r>
            <a:br>
              <a:rPr lang="en-US" dirty="0" smtClean="0"/>
            </a:br>
            <a:r>
              <a:rPr lang="en-US" dirty="0" smtClean="0"/>
              <a:t>using the default algorithm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617906"/>
              </p:ext>
            </p:extLst>
          </p:nvPr>
        </p:nvGraphicFramePr>
        <p:xfrm>
          <a:off x="914400" y="1295400"/>
          <a:ext cx="7313612" cy="202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Document" r:id="rId4" imgW="7313400" imgH="2021264" progId="Word.Document.12">
                  <p:embed/>
                </p:oleObj>
              </mc:Choice>
              <mc:Fallback>
                <p:oleObj name="Document" r:id="rId4" imgW="7313400" imgH="202126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1295400"/>
                        <a:ext cx="7313612" cy="202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282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66800"/>
          <a:ext cx="7321550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Document" r:id="rId4" imgW="7301323" imgH="2554668" progId="Word.Document.8">
                  <p:embed/>
                </p:oleObj>
              </mc:Choice>
              <mc:Fallback>
                <p:oleObj name="Document" r:id="rId4" imgW="7301323" imgH="255466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321550" cy="2554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34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40323"/>
            <a:ext cx="7315200" cy="738664"/>
          </a:xfrm>
        </p:spPr>
        <p:txBody>
          <a:bodyPr/>
          <a:lstStyle/>
          <a:p>
            <a:r>
              <a:rPr lang="en-US" dirty="0" smtClean="0"/>
              <a:t>A script that creates a table </a:t>
            </a:r>
            <a:br>
              <a:rPr lang="en-US" dirty="0" smtClean="0"/>
            </a:br>
            <a:r>
              <a:rPr lang="en-US" dirty="0" smtClean="0"/>
              <a:t>for storing usernames and passwords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20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0087565"/>
              </p:ext>
            </p:extLst>
          </p:nvPr>
        </p:nvGraphicFramePr>
        <p:xfrm>
          <a:off x="914400" y="1295400"/>
          <a:ext cx="7313612" cy="325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8" name="Document" r:id="rId3" imgW="7313400" imgH="3265395" progId="Word.Document.12">
                  <p:embed/>
                </p:oleObj>
              </mc:Choice>
              <mc:Fallback>
                <p:oleObj name="Document" r:id="rId3" imgW="7313400" imgH="326539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295400"/>
                        <a:ext cx="7313612" cy="3255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1374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admin_db.php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492325"/>
              </p:ext>
            </p:extLst>
          </p:nvPr>
        </p:nvGraphicFramePr>
        <p:xfrm>
          <a:off x="915988" y="1143000"/>
          <a:ext cx="7313612" cy="333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Document" r:id="rId4" imgW="7313400" imgH="3334114" progId="Word.Document.12">
                  <p:embed/>
                </p:oleObj>
              </mc:Choice>
              <mc:Fallback>
                <p:oleObj name="Document" r:id="rId4" imgW="7313400" imgH="333411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5988" y="1143000"/>
                        <a:ext cx="7313612" cy="333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455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admin_db.php</a:t>
            </a:r>
            <a:r>
              <a:rPr lang="en-US" dirty="0" smtClean="0"/>
              <a:t> file (continued)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0336549"/>
              </p:ext>
            </p:extLst>
          </p:nvPr>
        </p:nvGraphicFramePr>
        <p:xfrm>
          <a:off x="914400" y="1143000"/>
          <a:ext cx="7313612" cy="310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Document" r:id="rId4" imgW="7313400" imgH="3102413" progId="Word.Document.12">
                  <p:embed/>
                </p:oleObj>
              </mc:Choice>
              <mc:Fallback>
                <p:oleObj name="Document" r:id="rId4" imgW="7313400" imgH="310241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1143000"/>
                        <a:ext cx="7313612" cy="310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574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login form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" y="1066799"/>
            <a:ext cx="7289800" cy="316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79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protected page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142999"/>
            <a:ext cx="7315200" cy="317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38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controller for the protected pages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99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Document" r:id="rId4" imgW="7301323" imgH="5021119" progId="Word.Document.8">
                  <p:embed/>
                </p:oleObj>
              </mc:Choice>
              <mc:Fallback>
                <p:oleObj name="Document" r:id="rId4" imgW="7301323" imgH="502111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99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590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controller for the protected pages (continued)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3639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Document" r:id="rId4" imgW="7301323" imgH="3639907" progId="Word.Document.8">
                  <p:embed/>
                </p:oleObj>
              </mc:Choice>
              <mc:Fallback>
                <p:oleObj name="Document" r:id="rId4" imgW="7301323" imgH="363990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36399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976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controller for the protected pages (continued)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75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" name="Document" r:id="rId4" imgW="7301323" imgH="4775554" progId="Word.Document.8">
                  <p:embed/>
                </p:oleObj>
              </mc:Choice>
              <mc:Fallback>
                <p:oleObj name="Document" r:id="rId4" imgW="7301323" imgH="47755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75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221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utility file that forces a valid admin user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447585"/>
              </p:ext>
            </p:extLst>
          </p:nvPr>
        </p:nvGraphicFramePr>
        <p:xfrm>
          <a:off x="941387" y="1066800"/>
          <a:ext cx="7288213" cy="523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Document" r:id="rId4" imgW="7313400" imgH="5253199" progId="Word.Document.8">
                  <p:embed/>
                </p:oleObj>
              </mc:Choice>
              <mc:Fallback>
                <p:oleObj name="Document" r:id="rId4" imgW="7313400" imgH="525319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387" y="1066800"/>
                        <a:ext cx="7288213" cy="523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832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login dialog box for basic authentication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142999"/>
            <a:ext cx="7315200" cy="294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59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(continued)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123052"/>
              </p:ext>
            </p:extLst>
          </p:nvPr>
        </p:nvGraphicFramePr>
        <p:xfrm>
          <a:off x="914400" y="1084263"/>
          <a:ext cx="7297738" cy="475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Document" r:id="rId4" imgW="7313400" imgH="4764253" progId="Word.Document.8">
                  <p:embed/>
                </p:oleObj>
              </mc:Choice>
              <mc:Fallback>
                <p:oleObj name="Document" r:id="rId4" imgW="7313400" imgH="476425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84263"/>
                        <a:ext cx="7297738" cy="475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262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protected page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143000"/>
            <a:ext cx="7315200" cy="294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46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unauthorized page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143000"/>
            <a:ext cx="7315200" cy="294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42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$_SERVER array for basic authentication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946354"/>
              </p:ext>
            </p:extLst>
          </p:nvPr>
        </p:nvGraphicFramePr>
        <p:xfrm>
          <a:off x="914400" y="1174750"/>
          <a:ext cx="7404100" cy="278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Document" r:id="rId4" imgW="7397260" imgH="2784365" progId="Word.Document.8">
                  <p:embed/>
                </p:oleObj>
              </mc:Choice>
              <mc:Fallback>
                <p:oleObj name="Document" r:id="rId4" imgW="7397260" imgH="278436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74750"/>
                        <a:ext cx="7404100" cy="278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343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that forces a valid admin user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75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Document" r:id="rId4" imgW="7301323" imgH="4778795" progId="Word.Document.8">
                  <p:embed/>
                </p:oleObj>
              </mc:Choice>
              <mc:Fallback>
                <p:oleObj name="Document" r:id="rId4" imgW="7301323" imgH="47787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75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051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at the top of each protected page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144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2035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Document" r:id="rId4" imgW="7301323" imgH="2035093" progId="Word.Document.8">
                  <p:embed/>
                </p:oleObj>
              </mc:Choice>
              <mc:Fallback>
                <p:oleObj name="Document" r:id="rId4" imgW="7301323" imgH="20350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20350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916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cryptography libraries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360466"/>
              </p:ext>
            </p:extLst>
          </p:nvPr>
        </p:nvGraphicFramePr>
        <p:xfrm>
          <a:off x="914400" y="1143000"/>
          <a:ext cx="7313612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Document" r:id="rId4" imgW="7313400" imgH="1545270" progId="Word.Document.12">
                  <p:embed/>
                </p:oleObj>
              </mc:Choice>
              <mc:Fallback>
                <p:oleObj name="Document" r:id="rId4" imgW="7313400" imgH="15452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1143000"/>
                        <a:ext cx="7313612" cy="1544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728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URL for the </a:t>
            </a:r>
            <a:r>
              <a:rPr lang="en-US" dirty="0" smtClean="0"/>
              <a:t>Defuse </a:t>
            </a:r>
            <a:r>
              <a:rPr lang="en-US" dirty="0" smtClean="0"/>
              <a:t>Crypto library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084292"/>
              </p:ext>
            </p:extLst>
          </p:nvPr>
        </p:nvGraphicFramePr>
        <p:xfrm>
          <a:off x="914400" y="1147763"/>
          <a:ext cx="7313400" cy="3303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9" name="Document" r:id="rId4" imgW="7313400" imgH="3302093" progId="Word.Document.12">
                  <p:embed/>
                </p:oleObj>
              </mc:Choice>
              <mc:Fallback>
                <p:oleObj name="Document" r:id="rId4" imgW="7313400" imgH="330209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1147763"/>
                        <a:ext cx="7313400" cy="33035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487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methods of the Key class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4388922"/>
              </p:ext>
            </p:extLst>
          </p:nvPr>
        </p:nvGraphicFramePr>
        <p:xfrm>
          <a:off x="914400" y="1147763"/>
          <a:ext cx="7297738" cy="209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Document" r:id="rId4" imgW="7313400" imgH="2109411" progId="Word.Document.12">
                  <p:embed/>
                </p:oleObj>
              </mc:Choice>
              <mc:Fallback>
                <p:oleObj name="Document" r:id="rId4" imgW="7313400" imgH="210941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1147763"/>
                        <a:ext cx="7297738" cy="2097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090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440323"/>
            <a:ext cx="7315200" cy="738664"/>
          </a:xfrm>
        </p:spPr>
        <p:txBody>
          <a:bodyPr/>
          <a:lstStyle/>
          <a:p>
            <a:r>
              <a:rPr lang="en-US" dirty="0" smtClean="0"/>
              <a:t>Code that creates an encryption key </a:t>
            </a:r>
            <a:br>
              <a:rPr lang="en-US" dirty="0" smtClean="0"/>
            </a:br>
            <a:r>
              <a:rPr lang="en-US" dirty="0" smtClean="0"/>
              <a:t>and saves it to a file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2986512"/>
              </p:ext>
            </p:extLst>
          </p:nvPr>
        </p:nvGraphicFramePr>
        <p:xfrm>
          <a:off x="915988" y="1295400"/>
          <a:ext cx="7313612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" name="Document" r:id="rId4" imgW="7313400" imgH="1443811" progId="Word.Document.12">
                  <p:embed/>
                </p:oleObj>
              </mc:Choice>
              <mc:Fallback>
                <p:oleObj name="Document" r:id="rId4" imgW="7313400" imgH="144381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5988" y="1295400"/>
                        <a:ext cx="7313612" cy="1444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611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that encrypts and decrypts data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39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367128"/>
              </p:ext>
            </p:extLst>
          </p:nvPr>
        </p:nvGraphicFramePr>
        <p:xfrm>
          <a:off x="914400" y="1066800"/>
          <a:ext cx="7313612" cy="486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Document" r:id="rId3" imgW="7313400" imgH="4898093" progId="Word.Document.12">
                  <p:embed/>
                </p:oleObj>
              </mc:Choice>
              <mc:Fallback>
                <p:oleObj name="Document" r:id="rId3" imgW="7313400" imgH="489809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066800"/>
                        <a:ext cx="7313612" cy="4865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5280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066800"/>
            <a:ext cx="7200381" cy="4756215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request made with a secure connection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" name="AutoShape 58"/>
          <p:cNvSpPr>
            <a:spLocks/>
          </p:cNvSpPr>
          <p:nvPr/>
        </p:nvSpPr>
        <p:spPr bwMode="auto">
          <a:xfrm>
            <a:off x="4876800" y="2104990"/>
            <a:ext cx="1101661" cy="409610"/>
          </a:xfrm>
          <a:prstGeom prst="borderCallout1">
            <a:avLst>
              <a:gd name="adj1" fmla="val 26009"/>
              <a:gd name="adj2" fmla="val -6440"/>
              <a:gd name="adj3" fmla="val -114162"/>
              <a:gd name="adj4" fmla="val -204884"/>
            </a:avLst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URL starts with https </a:t>
            </a:r>
          </a:p>
        </p:txBody>
      </p:sp>
      <p:sp>
        <p:nvSpPr>
          <p:cNvPr id="3" name="AutoShape 59"/>
          <p:cNvSpPr>
            <a:spLocks/>
          </p:cNvSpPr>
          <p:nvPr/>
        </p:nvSpPr>
        <p:spPr bwMode="auto">
          <a:xfrm>
            <a:off x="1295400" y="2514600"/>
            <a:ext cx="1028700" cy="457200"/>
          </a:xfrm>
          <a:prstGeom prst="borderCallout1">
            <a:avLst>
              <a:gd name="adj1" fmla="val -17500"/>
              <a:gd name="adj2" fmla="val 50000"/>
              <a:gd name="adj3" fmla="val -163750"/>
              <a:gd name="adj4" fmla="val 52653"/>
            </a:avLst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lock icon is displayed</a:t>
            </a:r>
          </a:p>
        </p:txBody>
      </p:sp>
    </p:spTree>
    <p:extLst>
      <p:ext uri="{BB962C8B-B14F-4D97-AF65-F5344CB8AC3E}">
        <p14:creationId xmlns:p14="http://schemas.microsoft.com/office/powerpoint/2010/main" val="123905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Crypt class (</a:t>
            </a:r>
            <a:r>
              <a:rPr lang="en-US" dirty="0" err="1" smtClean="0"/>
              <a:t>crypt.php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40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351319"/>
              </p:ext>
            </p:extLst>
          </p:nvPr>
        </p:nvGraphicFramePr>
        <p:xfrm>
          <a:off x="914400" y="1066800"/>
          <a:ext cx="7313612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5" name="Document" r:id="rId3" imgW="7313400" imgH="4463834" progId="Word.Document.12">
                  <p:embed/>
                </p:oleObj>
              </mc:Choice>
              <mc:Fallback>
                <p:oleObj name="Document" r:id="rId3" imgW="7313400" imgH="446383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066800"/>
                        <a:ext cx="7313612" cy="446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22818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Crypt class (</a:t>
            </a:r>
            <a:r>
              <a:rPr lang="en-US" dirty="0" err="1" smtClean="0"/>
              <a:t>crypt.php</a:t>
            </a:r>
            <a:r>
              <a:rPr lang="en-US" dirty="0" smtClean="0"/>
              <a:t>) 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41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906676"/>
              </p:ext>
            </p:extLst>
          </p:nvPr>
        </p:nvGraphicFramePr>
        <p:xfrm>
          <a:off x="914400" y="1143000"/>
          <a:ext cx="7313612" cy="204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0" name="Document" r:id="rId3" imgW="7313400" imgH="2047168" progId="Word.Document.12">
                  <p:embed/>
                </p:oleObj>
              </mc:Choice>
              <mc:Fallback>
                <p:oleObj name="Document" r:id="rId3" imgW="7313400" imgH="204716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143000"/>
                        <a:ext cx="7313612" cy="204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09033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40323"/>
            <a:ext cx="7315200" cy="738664"/>
          </a:xfrm>
        </p:spPr>
        <p:txBody>
          <a:bodyPr/>
          <a:lstStyle/>
          <a:p>
            <a:r>
              <a:rPr lang="en-US" dirty="0" smtClean="0"/>
              <a:t>Code that uses the Crypt class </a:t>
            </a:r>
            <a:br>
              <a:rPr lang="en-US" dirty="0" smtClean="0"/>
            </a:br>
            <a:r>
              <a:rPr lang="en-US" dirty="0" smtClean="0"/>
              <a:t>to encrypt and decrypt data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42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509402"/>
              </p:ext>
            </p:extLst>
          </p:nvPr>
        </p:nvGraphicFramePr>
        <p:xfrm>
          <a:off x="914400" y="1295400"/>
          <a:ext cx="7313400" cy="4569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3" name="Document" r:id="rId3" imgW="7313400" imgH="4569251" progId="Word.Document.12">
                  <p:embed/>
                </p:oleObj>
              </mc:Choice>
              <mc:Fallback>
                <p:oleObj name="Document" r:id="rId3" imgW="7313400" imgH="456925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295400"/>
                        <a:ext cx="7313400" cy="4569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6719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>
            <p:extLst/>
          </p:nvPr>
        </p:nvGraphicFramePr>
        <p:xfrm>
          <a:off x="914400" y="1125834"/>
          <a:ext cx="7301323" cy="1998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Document" r:id="rId4" imgW="7301323" imgH="1998366" progId="Word.Document.8">
                  <p:embed/>
                </p:oleObj>
              </mc:Choice>
              <mc:Fallback>
                <p:oleObj name="Document" r:id="rId4" imgW="7301323" imgH="19983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5834"/>
                        <a:ext cx="7301323" cy="19983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563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digital secure certificate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066800"/>
            <a:ext cx="3990476" cy="49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52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digital secure certificates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1196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Document" r:id="rId4" imgW="7301323" imgH="1196499" progId="Word.Document.8">
                  <p:embed/>
                </p:oleObj>
              </mc:Choice>
              <mc:Fallback>
                <p:oleObj name="Document" r:id="rId4" imgW="7301323" imgH="119649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11964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707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authentication works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9002715"/>
              </p:ext>
            </p:extLst>
          </p:nvPr>
        </p:nvGraphicFramePr>
        <p:xfrm>
          <a:off x="914400" y="1084262"/>
          <a:ext cx="7321550" cy="371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Document" r:id="rId4" imgW="7313400" imgH="3716204" progId="Word.Document.8">
                  <p:embed/>
                </p:oleObj>
              </mc:Choice>
              <mc:Fallback>
                <p:oleObj name="Document" r:id="rId4" imgW="7313400" imgH="37162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84262"/>
                        <a:ext cx="7321550" cy="371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68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Authorities that issue digital secure certificates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769A3DDE-0908-4C9C-9E05-A046C96FFDE8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520051"/>
              </p:ext>
            </p:extLst>
          </p:nvPr>
        </p:nvGraphicFramePr>
        <p:xfrm>
          <a:off x="914400" y="1147763"/>
          <a:ext cx="7226300" cy="363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Document" r:id="rId4" imgW="7313400" imgH="3675189" progId="Word.Document.8">
                  <p:embed/>
                </p:oleObj>
              </mc:Choice>
              <mc:Fallback>
                <p:oleObj name="Document" r:id="rId4" imgW="7313400" imgH="367518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363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238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slides_with_titles_logo.potx" id="{A566EAD1-5301-4E82-B695-AE6CEDC689A7}" vid="{1E1230F9-0392-41B6-A911-5D34D5426B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slides_with_titles_logo</Template>
  <TotalTime>168</TotalTime>
  <Words>1159</Words>
  <Application>Microsoft Office PowerPoint</Application>
  <PresentationFormat>On-screen Show (4:3)</PresentationFormat>
  <Paragraphs>213</Paragraphs>
  <Slides>42</Slides>
  <Notes>37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Arial Narrow</vt:lpstr>
      <vt:lpstr>Times New Roman</vt:lpstr>
      <vt:lpstr>Master slides_with_titles_logo</vt:lpstr>
      <vt:lpstr>Document</vt:lpstr>
      <vt:lpstr>Chapter 21</vt:lpstr>
      <vt:lpstr>Objectives</vt:lpstr>
      <vt:lpstr>Objectives (continued)</vt:lpstr>
      <vt:lpstr>A request made with a secure connection</vt:lpstr>
      <vt:lpstr>Key terms</vt:lpstr>
      <vt:lpstr>A digital secure certificate</vt:lpstr>
      <vt:lpstr>Types of digital secure certificates</vt:lpstr>
      <vt:lpstr>How authentication works</vt:lpstr>
      <vt:lpstr>Authorities that issue digital secure certificates</vt:lpstr>
      <vt:lpstr>Key terms</vt:lpstr>
      <vt:lpstr>URLs for secure connections on a local system</vt:lpstr>
      <vt:lpstr>URLs for secure connections over the Internet</vt:lpstr>
      <vt:lpstr>A warning page for the security certificate</vt:lpstr>
      <vt:lpstr>The $_SERVER array</vt:lpstr>
      <vt:lpstr>A utility file that redirects to a secure connection</vt:lpstr>
      <vt:lpstr>Form-based authentication</vt:lpstr>
      <vt:lpstr>Digest authentication</vt:lpstr>
      <vt:lpstr>Two functions for working with passwords</vt:lpstr>
      <vt:lpstr>Code that hashes a password  using the default algorithm</vt:lpstr>
      <vt:lpstr>A script that creates a table  for storing usernames and passwords</vt:lpstr>
      <vt:lpstr>The admin_db.php file</vt:lpstr>
      <vt:lpstr>The admin_db.php file (continued)</vt:lpstr>
      <vt:lpstr>A login form</vt:lpstr>
      <vt:lpstr>A protected page</vt:lpstr>
      <vt:lpstr>The controller for the protected pages</vt:lpstr>
      <vt:lpstr>The controller for the protected pages (continued)</vt:lpstr>
      <vt:lpstr>The controller for the protected pages (continued)</vt:lpstr>
      <vt:lpstr>A utility file that forces a valid admin user</vt:lpstr>
      <vt:lpstr>A login dialog box for basic authentication</vt:lpstr>
      <vt:lpstr>A protected page</vt:lpstr>
      <vt:lpstr>The unauthorized page</vt:lpstr>
      <vt:lpstr>The $_SERVER array for basic authentication</vt:lpstr>
      <vt:lpstr>Code that forces a valid admin user</vt:lpstr>
      <vt:lpstr>Code at the top of each protected page</vt:lpstr>
      <vt:lpstr>Four cryptography libraries</vt:lpstr>
      <vt:lpstr>The URL for the Defuse Crypto library</vt:lpstr>
      <vt:lpstr>Some methods of the Key class</vt:lpstr>
      <vt:lpstr>Code that creates an encryption key  and saves it to a file</vt:lpstr>
      <vt:lpstr>Code that encrypts and decrypts data</vt:lpstr>
      <vt:lpstr>The Crypt class (crypt.php)</vt:lpstr>
      <vt:lpstr>The Crypt class (crypt.php) (continued)</vt:lpstr>
      <vt:lpstr>Code that uses the Crypt class  to encrypt and decrypt data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21</dc:title>
  <dc:creator>Anne Boehm</dc:creator>
  <cp:lastModifiedBy>Anne Boehm</cp:lastModifiedBy>
  <cp:revision>12</cp:revision>
  <cp:lastPrinted>2016-01-14T23:03:16Z</cp:lastPrinted>
  <dcterms:created xsi:type="dcterms:W3CDTF">2017-08-29T21:34:29Z</dcterms:created>
  <dcterms:modified xsi:type="dcterms:W3CDTF">2017-09-21T19:06:03Z</dcterms:modified>
</cp:coreProperties>
</file>